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190"/>
  </p:notesMasterIdLst>
  <p:handoutMasterIdLst>
    <p:handoutMasterId r:id="rId191"/>
  </p:handoutMasterIdLst>
  <p:sldIdLst>
    <p:sldId id="701" r:id="rId2"/>
    <p:sldId id="521" r:id="rId3"/>
    <p:sldId id="995" r:id="rId4"/>
    <p:sldId id="996" r:id="rId5"/>
    <p:sldId id="998" r:id="rId6"/>
    <p:sldId id="1000" r:id="rId7"/>
    <p:sldId id="1001" r:id="rId8"/>
    <p:sldId id="1002" r:id="rId9"/>
    <p:sldId id="1003" r:id="rId10"/>
    <p:sldId id="1089" r:id="rId11"/>
    <p:sldId id="997" r:id="rId12"/>
    <p:sldId id="1004" r:id="rId13"/>
    <p:sldId id="1005" r:id="rId14"/>
    <p:sldId id="1006" r:id="rId15"/>
    <p:sldId id="1065" r:id="rId16"/>
    <p:sldId id="1007" r:id="rId17"/>
    <p:sldId id="1008" r:id="rId18"/>
    <p:sldId id="1060" r:id="rId19"/>
    <p:sldId id="1105" r:id="rId20"/>
    <p:sldId id="1104" r:id="rId21"/>
    <p:sldId id="1107" r:id="rId22"/>
    <p:sldId id="1061" r:id="rId23"/>
    <p:sldId id="1106" r:id="rId24"/>
    <p:sldId id="1039" r:id="rId25"/>
    <p:sldId id="1040" r:id="rId26"/>
    <p:sldId id="1066" r:id="rId27"/>
    <p:sldId id="1041" r:id="rId28"/>
    <p:sldId id="1042" r:id="rId29"/>
    <p:sldId id="1070" r:id="rId30"/>
    <p:sldId id="1043" r:id="rId31"/>
    <p:sldId id="1068" r:id="rId32"/>
    <p:sldId id="1109" r:id="rId33"/>
    <p:sldId id="1069" r:id="rId34"/>
    <p:sldId id="1044" r:id="rId35"/>
    <p:sldId id="1045" r:id="rId36"/>
    <p:sldId id="1046" r:id="rId37"/>
    <p:sldId id="1047" r:id="rId38"/>
    <p:sldId id="1048" r:id="rId39"/>
    <p:sldId id="1049" r:id="rId40"/>
    <p:sldId id="1050" r:id="rId41"/>
    <p:sldId id="1051" r:id="rId42"/>
    <p:sldId id="1052" r:id="rId43"/>
    <p:sldId id="1110" r:id="rId44"/>
    <p:sldId id="1053" r:id="rId45"/>
    <p:sldId id="1090" r:id="rId46"/>
    <p:sldId id="1088" r:id="rId47"/>
    <p:sldId id="1054" r:id="rId48"/>
    <p:sldId id="1009" r:id="rId49"/>
    <p:sldId id="1010" r:id="rId50"/>
    <p:sldId id="1011" r:id="rId51"/>
    <p:sldId id="1013" r:id="rId52"/>
    <p:sldId id="1014" r:id="rId53"/>
    <p:sldId id="1062" r:id="rId54"/>
    <p:sldId id="1017" r:id="rId55"/>
    <p:sldId id="1016" r:id="rId56"/>
    <p:sldId id="1111" r:id="rId57"/>
    <p:sldId id="1018" r:id="rId58"/>
    <p:sldId id="1019" r:id="rId59"/>
    <p:sldId id="1020" r:id="rId60"/>
    <p:sldId id="1037" r:id="rId61"/>
    <p:sldId id="1038" r:id="rId62"/>
    <p:sldId id="781" r:id="rId63"/>
    <p:sldId id="1080" r:id="rId64"/>
    <p:sldId id="797" r:id="rId65"/>
    <p:sldId id="786" r:id="rId66"/>
    <p:sldId id="789" r:id="rId67"/>
    <p:sldId id="798" r:id="rId68"/>
    <p:sldId id="790" r:id="rId69"/>
    <p:sldId id="799" r:id="rId70"/>
    <p:sldId id="791" r:id="rId71"/>
    <p:sldId id="800" r:id="rId72"/>
    <p:sldId id="793" r:id="rId73"/>
    <p:sldId id="794" r:id="rId74"/>
    <p:sldId id="1071" r:id="rId75"/>
    <p:sldId id="795" r:id="rId76"/>
    <p:sldId id="801" r:id="rId77"/>
    <p:sldId id="802" r:id="rId78"/>
    <p:sldId id="796" r:id="rId79"/>
    <p:sldId id="803" r:id="rId80"/>
    <p:sldId id="861" r:id="rId81"/>
    <p:sldId id="805" r:id="rId82"/>
    <p:sldId id="807" r:id="rId83"/>
    <p:sldId id="808" r:id="rId84"/>
    <p:sldId id="1091" r:id="rId85"/>
    <p:sldId id="1097" r:id="rId86"/>
    <p:sldId id="1098" r:id="rId87"/>
    <p:sldId id="815" r:id="rId88"/>
    <p:sldId id="1099" r:id="rId89"/>
    <p:sldId id="1082" r:id="rId90"/>
    <p:sldId id="1093" r:id="rId91"/>
    <p:sldId id="806" r:id="rId92"/>
    <p:sldId id="814" r:id="rId93"/>
    <p:sldId id="1083" r:id="rId94"/>
    <p:sldId id="1084" r:id="rId95"/>
    <p:sldId id="1100" r:id="rId96"/>
    <p:sldId id="825" r:id="rId97"/>
    <p:sldId id="1094" r:id="rId98"/>
    <p:sldId id="1101" r:id="rId99"/>
    <p:sldId id="845" r:id="rId100"/>
    <p:sldId id="826" r:id="rId101"/>
    <p:sldId id="827" r:id="rId102"/>
    <p:sldId id="828" r:id="rId103"/>
    <p:sldId id="829" r:id="rId104"/>
    <p:sldId id="830" r:id="rId105"/>
    <p:sldId id="831" r:id="rId106"/>
    <p:sldId id="832" r:id="rId107"/>
    <p:sldId id="833" r:id="rId108"/>
    <p:sldId id="834" r:id="rId109"/>
    <p:sldId id="835" r:id="rId110"/>
    <p:sldId id="836" r:id="rId111"/>
    <p:sldId id="837" r:id="rId112"/>
    <p:sldId id="838" r:id="rId113"/>
    <p:sldId id="839" r:id="rId114"/>
    <p:sldId id="840" r:id="rId115"/>
    <p:sldId id="841" r:id="rId116"/>
    <p:sldId id="842" r:id="rId117"/>
    <p:sldId id="844" r:id="rId118"/>
    <p:sldId id="843" r:id="rId119"/>
    <p:sldId id="862" r:id="rId120"/>
    <p:sldId id="846" r:id="rId121"/>
    <p:sldId id="863" r:id="rId122"/>
    <p:sldId id="1079" r:id="rId123"/>
    <p:sldId id="864" r:id="rId124"/>
    <p:sldId id="865" r:id="rId125"/>
    <p:sldId id="1077" r:id="rId126"/>
    <p:sldId id="866" r:id="rId127"/>
    <p:sldId id="1078" r:id="rId128"/>
    <p:sldId id="867" r:id="rId129"/>
    <p:sldId id="1076" r:id="rId130"/>
    <p:sldId id="1112" r:id="rId131"/>
    <p:sldId id="1058" r:id="rId132"/>
    <p:sldId id="1075" r:id="rId133"/>
    <p:sldId id="868" r:id="rId134"/>
    <p:sldId id="1073" r:id="rId135"/>
    <p:sldId id="1074" r:id="rId136"/>
    <p:sldId id="1056" r:id="rId137"/>
    <p:sldId id="1057" r:id="rId138"/>
    <p:sldId id="870" r:id="rId139"/>
    <p:sldId id="1092" r:id="rId140"/>
    <p:sldId id="1059" r:id="rId141"/>
    <p:sldId id="1085" r:id="rId142"/>
    <p:sldId id="855" r:id="rId143"/>
    <p:sldId id="856" r:id="rId144"/>
    <p:sldId id="857" r:id="rId145"/>
    <p:sldId id="859" r:id="rId146"/>
    <p:sldId id="877" r:id="rId147"/>
    <p:sldId id="874" r:id="rId148"/>
    <p:sldId id="878" r:id="rId149"/>
    <p:sldId id="876" r:id="rId150"/>
    <p:sldId id="1086" r:id="rId151"/>
    <p:sldId id="1095" r:id="rId152"/>
    <p:sldId id="880" r:id="rId153"/>
    <p:sldId id="881" r:id="rId154"/>
    <p:sldId id="882" r:id="rId155"/>
    <p:sldId id="1087" r:id="rId156"/>
    <p:sldId id="883" r:id="rId157"/>
    <p:sldId id="884" r:id="rId158"/>
    <p:sldId id="886" r:id="rId159"/>
    <p:sldId id="887" r:id="rId160"/>
    <p:sldId id="1103" r:id="rId161"/>
    <p:sldId id="889" r:id="rId162"/>
    <p:sldId id="1096" r:id="rId163"/>
    <p:sldId id="954" r:id="rId164"/>
    <p:sldId id="947" r:id="rId165"/>
    <p:sldId id="948" r:id="rId166"/>
    <p:sldId id="949" r:id="rId167"/>
    <p:sldId id="950" r:id="rId168"/>
    <p:sldId id="951" r:id="rId169"/>
    <p:sldId id="955" r:id="rId170"/>
    <p:sldId id="956" r:id="rId171"/>
    <p:sldId id="959" r:id="rId172"/>
    <p:sldId id="957" r:id="rId173"/>
    <p:sldId id="921" r:id="rId174"/>
    <p:sldId id="934" r:id="rId175"/>
    <p:sldId id="935" r:id="rId176"/>
    <p:sldId id="961" r:id="rId177"/>
    <p:sldId id="960" r:id="rId178"/>
    <p:sldId id="962" r:id="rId179"/>
    <p:sldId id="963" r:id="rId180"/>
    <p:sldId id="964" r:id="rId181"/>
    <p:sldId id="965" r:id="rId182"/>
    <p:sldId id="990" r:id="rId183"/>
    <p:sldId id="991" r:id="rId184"/>
    <p:sldId id="992" r:id="rId185"/>
    <p:sldId id="993" r:id="rId186"/>
    <p:sldId id="994" r:id="rId187"/>
    <p:sldId id="1108" r:id="rId188"/>
    <p:sldId id="746" r:id="rId189"/>
  </p:sldIdLst>
  <p:sldSz cx="9144000" cy="6858000" type="screen4x3"/>
  <p:notesSz cx="6834188" cy="9979025"/>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521415D9-36F7-43E2-AB2F-B90AF26B5E84}">
      <p14:sectionLst xmlns:p14="http://schemas.microsoft.com/office/powerpoint/2010/main">
        <p14:section name="默认节" id="{05E88EB6-2464-401A-8EEB-5F76B38508BA}">
          <p14:sldIdLst>
            <p14:sldId id="701"/>
            <p14:sldId id="521"/>
            <p14:sldId id="995"/>
            <p14:sldId id="996"/>
            <p14:sldId id="998"/>
            <p14:sldId id="1000"/>
            <p14:sldId id="1001"/>
            <p14:sldId id="1002"/>
            <p14:sldId id="1003"/>
            <p14:sldId id="1089"/>
            <p14:sldId id="997"/>
            <p14:sldId id="1004"/>
            <p14:sldId id="1005"/>
            <p14:sldId id="1006"/>
            <p14:sldId id="1065"/>
            <p14:sldId id="1007"/>
            <p14:sldId id="1008"/>
            <p14:sldId id="1060"/>
            <p14:sldId id="1105"/>
            <p14:sldId id="1104"/>
            <p14:sldId id="1107"/>
            <p14:sldId id="1061"/>
            <p14:sldId id="1106"/>
            <p14:sldId id="1039"/>
            <p14:sldId id="1040"/>
            <p14:sldId id="1066"/>
            <p14:sldId id="1041"/>
            <p14:sldId id="1042"/>
            <p14:sldId id="1070"/>
            <p14:sldId id="1043"/>
            <p14:sldId id="1068"/>
            <p14:sldId id="1109"/>
            <p14:sldId id="1069"/>
            <p14:sldId id="1044"/>
            <p14:sldId id="1045"/>
            <p14:sldId id="1046"/>
            <p14:sldId id="1047"/>
            <p14:sldId id="1048"/>
            <p14:sldId id="1049"/>
            <p14:sldId id="1050"/>
            <p14:sldId id="1051"/>
            <p14:sldId id="1052"/>
            <p14:sldId id="1110"/>
            <p14:sldId id="1053"/>
            <p14:sldId id="1090"/>
            <p14:sldId id="1088"/>
            <p14:sldId id="1054"/>
            <p14:sldId id="1009"/>
            <p14:sldId id="1010"/>
            <p14:sldId id="1011"/>
            <p14:sldId id="1013"/>
            <p14:sldId id="1014"/>
            <p14:sldId id="1062"/>
            <p14:sldId id="1017"/>
            <p14:sldId id="1016"/>
            <p14:sldId id="1111"/>
            <p14:sldId id="1018"/>
            <p14:sldId id="1019"/>
            <p14:sldId id="1020"/>
            <p14:sldId id="1037"/>
            <p14:sldId id="1038"/>
            <p14:sldId id="781"/>
            <p14:sldId id="1080"/>
            <p14:sldId id="797"/>
            <p14:sldId id="786"/>
            <p14:sldId id="789"/>
            <p14:sldId id="798"/>
            <p14:sldId id="790"/>
            <p14:sldId id="799"/>
            <p14:sldId id="791"/>
            <p14:sldId id="800"/>
            <p14:sldId id="793"/>
            <p14:sldId id="794"/>
            <p14:sldId id="1071"/>
            <p14:sldId id="795"/>
            <p14:sldId id="801"/>
            <p14:sldId id="802"/>
            <p14:sldId id="796"/>
            <p14:sldId id="803"/>
            <p14:sldId id="861"/>
            <p14:sldId id="805"/>
            <p14:sldId id="807"/>
            <p14:sldId id="808"/>
            <p14:sldId id="1091"/>
            <p14:sldId id="1097"/>
            <p14:sldId id="1098"/>
            <p14:sldId id="815"/>
            <p14:sldId id="1099"/>
            <p14:sldId id="1082"/>
            <p14:sldId id="1093"/>
            <p14:sldId id="806"/>
            <p14:sldId id="814"/>
            <p14:sldId id="1083"/>
            <p14:sldId id="1084"/>
            <p14:sldId id="1100"/>
            <p14:sldId id="825"/>
            <p14:sldId id="1094"/>
            <p14:sldId id="1101"/>
            <p14:sldId id="845"/>
            <p14:sldId id="826"/>
            <p14:sldId id="827"/>
            <p14:sldId id="828"/>
            <p14:sldId id="829"/>
            <p14:sldId id="830"/>
            <p14:sldId id="831"/>
            <p14:sldId id="832"/>
            <p14:sldId id="833"/>
            <p14:sldId id="834"/>
            <p14:sldId id="835"/>
            <p14:sldId id="836"/>
            <p14:sldId id="837"/>
            <p14:sldId id="838"/>
            <p14:sldId id="839"/>
            <p14:sldId id="840"/>
            <p14:sldId id="841"/>
            <p14:sldId id="842"/>
            <p14:sldId id="844"/>
            <p14:sldId id="843"/>
            <p14:sldId id="862"/>
            <p14:sldId id="846"/>
            <p14:sldId id="863"/>
            <p14:sldId id="1079"/>
            <p14:sldId id="864"/>
            <p14:sldId id="865"/>
            <p14:sldId id="1077"/>
            <p14:sldId id="866"/>
            <p14:sldId id="1078"/>
            <p14:sldId id="867"/>
            <p14:sldId id="1076"/>
            <p14:sldId id="1112"/>
            <p14:sldId id="1058"/>
            <p14:sldId id="1075"/>
            <p14:sldId id="868"/>
            <p14:sldId id="1073"/>
            <p14:sldId id="1074"/>
            <p14:sldId id="1056"/>
            <p14:sldId id="1057"/>
            <p14:sldId id="870"/>
            <p14:sldId id="1092"/>
            <p14:sldId id="1059"/>
            <p14:sldId id="1085"/>
            <p14:sldId id="855"/>
            <p14:sldId id="856"/>
            <p14:sldId id="857"/>
            <p14:sldId id="859"/>
            <p14:sldId id="877"/>
            <p14:sldId id="874"/>
            <p14:sldId id="878"/>
            <p14:sldId id="876"/>
            <p14:sldId id="1086"/>
            <p14:sldId id="1095"/>
            <p14:sldId id="880"/>
            <p14:sldId id="881"/>
            <p14:sldId id="882"/>
            <p14:sldId id="1087"/>
            <p14:sldId id="883"/>
            <p14:sldId id="884"/>
            <p14:sldId id="886"/>
            <p14:sldId id="887"/>
            <p14:sldId id="1103"/>
            <p14:sldId id="889"/>
            <p14:sldId id="1096"/>
            <p14:sldId id="954"/>
            <p14:sldId id="947"/>
            <p14:sldId id="948"/>
            <p14:sldId id="949"/>
            <p14:sldId id="950"/>
            <p14:sldId id="951"/>
            <p14:sldId id="955"/>
            <p14:sldId id="956"/>
            <p14:sldId id="959"/>
            <p14:sldId id="957"/>
            <p14:sldId id="921"/>
            <p14:sldId id="934"/>
            <p14:sldId id="935"/>
            <p14:sldId id="961"/>
            <p14:sldId id="960"/>
            <p14:sldId id="962"/>
            <p14:sldId id="963"/>
            <p14:sldId id="964"/>
            <p14:sldId id="965"/>
            <p14:sldId id="990"/>
            <p14:sldId id="991"/>
            <p14:sldId id="992"/>
            <p14:sldId id="993"/>
            <p14:sldId id="994"/>
            <p14:sldId id="1108"/>
            <p14:sldId id="74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43">
          <p15:clr>
            <a:srgbClr val="A4A3A4"/>
          </p15:clr>
        </p15:guide>
        <p15:guide id="2" pos="215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04A01"/>
    <a:srgbClr val="0F3D4D"/>
    <a:srgbClr val="0E3C4C"/>
    <a:srgbClr val="FFFFFF"/>
    <a:srgbClr val="020001"/>
    <a:srgbClr val="00CC99"/>
    <a:srgbClr val="FCF6DC"/>
    <a:srgbClr val="47C469"/>
    <a:srgbClr val="4CC673"/>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27" autoAdjust="0"/>
    <p:restoredTop sz="83946" autoAdjust="0"/>
  </p:normalViewPr>
  <p:slideViewPr>
    <p:cSldViewPr snapToGrid="0">
      <p:cViewPr varScale="1">
        <p:scale>
          <a:sx n="64" d="100"/>
          <a:sy n="64" d="100"/>
        </p:scale>
        <p:origin x="905" y="3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Lst>
  </p:outlineViewPr>
  <p:notesTextViewPr>
    <p:cViewPr>
      <p:scale>
        <a:sx n="100" d="100"/>
        <a:sy n="100" d="100"/>
      </p:scale>
      <p:origin x="0" y="0"/>
    </p:cViewPr>
  </p:notesTextViewPr>
  <p:sorterViewPr>
    <p:cViewPr>
      <p:scale>
        <a:sx n="66" d="100"/>
        <a:sy n="66" d="100"/>
      </p:scale>
      <p:origin x="0" y="2736"/>
    </p:cViewPr>
  </p:sorterViewPr>
  <p:notesViewPr>
    <p:cSldViewPr snapToGrid="0">
      <p:cViewPr varScale="1">
        <p:scale>
          <a:sx n="53" d="100"/>
          <a:sy n="53" d="100"/>
        </p:scale>
        <p:origin x="-2700" y="-90"/>
      </p:cViewPr>
      <p:guideLst>
        <p:guide orient="horz" pos="3143"/>
        <p:guide pos="2153"/>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ableStyles" Target="tableStyles.xml"/><Relationship Id="rId190"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_rels/viewProps.xml.rels><?xml version="1.0" encoding="UTF-8" standalone="yes"?>
<Relationships xmlns="http://schemas.openxmlformats.org/package/2006/relationships"><Relationship Id="rId8" Type="http://schemas.openxmlformats.org/officeDocument/2006/relationships/slide" Target="slides/slide181.xml"/><Relationship Id="rId13" Type="http://schemas.openxmlformats.org/officeDocument/2006/relationships/slide" Target="slides/slide186.xml"/><Relationship Id="rId3" Type="http://schemas.openxmlformats.org/officeDocument/2006/relationships/slide" Target="slides/slide115.xml"/><Relationship Id="rId7" Type="http://schemas.openxmlformats.org/officeDocument/2006/relationships/slide" Target="slides/slide180.xml"/><Relationship Id="rId12" Type="http://schemas.openxmlformats.org/officeDocument/2006/relationships/slide" Target="slides/slide185.xml"/><Relationship Id="rId2" Type="http://schemas.openxmlformats.org/officeDocument/2006/relationships/slide" Target="slides/slide114.xml"/><Relationship Id="rId1" Type="http://schemas.openxmlformats.org/officeDocument/2006/relationships/slide" Target="slides/slide113.xml"/><Relationship Id="rId6" Type="http://schemas.openxmlformats.org/officeDocument/2006/relationships/slide" Target="slides/slide179.xml"/><Relationship Id="rId11" Type="http://schemas.openxmlformats.org/officeDocument/2006/relationships/slide" Target="slides/slide184.xml"/><Relationship Id="rId5" Type="http://schemas.openxmlformats.org/officeDocument/2006/relationships/slide" Target="slides/slide178.xml"/><Relationship Id="rId10" Type="http://schemas.openxmlformats.org/officeDocument/2006/relationships/slide" Target="slides/slide183.xml"/><Relationship Id="rId4" Type="http://schemas.openxmlformats.org/officeDocument/2006/relationships/slide" Target="slides/slide117.xml"/><Relationship Id="rId9" Type="http://schemas.openxmlformats.org/officeDocument/2006/relationships/slide" Target="slides/slide182.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29A67C-3656-485F-A866-494B280FDEB7}" type="doc">
      <dgm:prSet loTypeId="urn:microsoft.com/office/officeart/2005/8/layout/vList2" loCatId="list" qsTypeId="urn:microsoft.com/office/officeart/2005/8/quickstyle/simple1" qsCatId="simple" csTypeId="urn:microsoft.com/office/officeart/2005/8/colors/accent3_1" csCatId="accent3" phldr="1"/>
      <dgm:spPr/>
      <dgm:t>
        <a:bodyPr/>
        <a:lstStyle/>
        <a:p>
          <a:endParaRPr lang="zh-CN" altLang="en-US"/>
        </a:p>
      </dgm:t>
    </dgm:pt>
    <dgm:pt modelId="{4F9A0B50-2A66-462C-9A6F-FFADFB239914}">
      <dgm:prSet/>
      <dgm:spPr/>
      <dgm:t>
        <a:bodyPr/>
        <a:lstStyle/>
        <a:p>
          <a:pPr rtl="0"/>
          <a:r>
            <a:rPr lang="zh-CN" dirty="0">
              <a:latin typeface="微软雅黑" panose="020B0503020204020204" pitchFamily="34" charset="-122"/>
              <a:ea typeface="微软雅黑" panose="020B0503020204020204" pitchFamily="34" charset="-122"/>
            </a:rPr>
            <a:t>在分组加密算法的</a:t>
          </a:r>
          <a:r>
            <a:rPr lang="en-US" dirty="0">
              <a:solidFill>
                <a:srgbClr val="F04A0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ECB</a:t>
          </a:r>
          <a:r>
            <a:rPr lang="en-US" dirty="0">
              <a:latin typeface="微软雅黑" panose="020B0503020204020204" pitchFamily="34" charset="-122"/>
              <a:ea typeface="微软雅黑" panose="020B0503020204020204" pitchFamily="34" charset="-122"/>
            </a:rPr>
            <a:t> </a:t>
          </a:r>
          <a:r>
            <a:rPr lang="zh-CN" dirty="0">
              <a:latin typeface="微软雅黑" panose="020B0503020204020204" pitchFamily="34" charset="-122"/>
              <a:ea typeface="微软雅黑" panose="020B0503020204020204" pitchFamily="34" charset="-122"/>
            </a:rPr>
            <a:t>工作模式下， 攻击者重排密文分组次序后每一个分组仍然能被成功地解密。虽然在某些层级</a:t>
          </a:r>
          <a:r>
            <a:rPr lang="zh-CN" altLang="en-US" dirty="0">
              <a:latin typeface="微软雅黑" panose="020B0503020204020204" pitchFamily="34" charset="-122"/>
              <a:ea typeface="微软雅黑" panose="020B0503020204020204" pitchFamily="34" charset="-122"/>
            </a:rPr>
            <a:t>（</a:t>
          </a:r>
          <a:r>
            <a:rPr lang="zh-CN" dirty="0">
              <a:latin typeface="微软雅黑" panose="020B0503020204020204" pitchFamily="34" charset="-122"/>
              <a:ea typeface="微软雅黑" panose="020B0503020204020204" pitchFamily="34" charset="-122"/>
            </a:rPr>
            <a:t>例如各</a:t>
          </a:r>
          <a:r>
            <a:rPr lang="en-US" dirty="0">
              <a:latin typeface="微软雅黑" panose="020B0503020204020204" pitchFamily="34" charset="-122"/>
              <a:ea typeface="微软雅黑" panose="020B0503020204020204" pitchFamily="34" charset="-122"/>
            </a:rPr>
            <a:t>IP </a:t>
          </a:r>
          <a:r>
            <a:rPr lang="zh-CN" dirty="0">
              <a:latin typeface="微软雅黑" panose="020B0503020204020204" pitchFamily="34" charset="-122"/>
              <a:ea typeface="微软雅黑" panose="020B0503020204020204" pitchFamily="34" charset="-122"/>
            </a:rPr>
            <a:t>包</a:t>
          </a:r>
          <a:r>
            <a:rPr lang="zh-CN" altLang="en-US" dirty="0">
              <a:latin typeface="微软雅黑" panose="020B0503020204020204" pitchFamily="34" charset="-122"/>
              <a:ea typeface="微软雅黑" panose="020B0503020204020204" pitchFamily="34" charset="-122"/>
            </a:rPr>
            <a:t>）</a:t>
          </a:r>
          <a:r>
            <a:rPr lang="zh-CN" dirty="0">
              <a:latin typeface="微软雅黑" panose="020B0503020204020204" pitchFamily="34" charset="-122"/>
              <a:ea typeface="微软雅黑" panose="020B0503020204020204" pitchFamily="34" charset="-122"/>
            </a:rPr>
            <a:t>可以使用序列号，但通常情况下一个单独的序列号不一定与明文中的每个</a:t>
          </a:r>
          <a:r>
            <a:rPr lang="en-US" dirty="0">
              <a:latin typeface="微软雅黑" panose="020B0503020204020204" pitchFamily="34" charset="-122"/>
              <a:ea typeface="微软雅黑" panose="020B0503020204020204" pitchFamily="34" charset="-122"/>
            </a:rPr>
            <a:t>b </a:t>
          </a:r>
          <a:r>
            <a:rPr lang="zh-CN" dirty="0">
              <a:latin typeface="微软雅黑" panose="020B0503020204020204" pitchFamily="34" charset="-122"/>
              <a:ea typeface="微软雅黑" panose="020B0503020204020204" pitchFamily="34" charset="-122"/>
            </a:rPr>
            <a:t>比特分组发生联系。因此，分组的重排是一种威胁。</a:t>
          </a:r>
        </a:p>
      </dgm:t>
    </dgm:pt>
    <dgm:pt modelId="{90D04D3B-2FD7-4F67-A0B3-7121153F5FE7}" type="parTrans" cxnId="{F1C516EE-9D95-4E86-A1C5-0EBA1CD89004}">
      <dgm:prSet/>
      <dgm:spPr/>
      <dgm:t>
        <a:bodyPr/>
        <a:lstStyle/>
        <a:p>
          <a:endParaRPr lang="zh-CN" altLang="en-US"/>
        </a:p>
      </dgm:t>
    </dgm:pt>
    <dgm:pt modelId="{058F5458-174A-40BE-8A46-C94087FE7981}" type="sibTrans" cxnId="{F1C516EE-9D95-4E86-A1C5-0EBA1CD89004}">
      <dgm:prSet/>
      <dgm:spPr/>
      <dgm:t>
        <a:bodyPr/>
        <a:lstStyle/>
        <a:p>
          <a:endParaRPr lang="zh-CN" altLang="en-US"/>
        </a:p>
      </dgm:t>
    </dgm:pt>
    <dgm:pt modelId="{CB119B24-1CDA-4066-8999-AC47A69660E9}" type="pres">
      <dgm:prSet presAssocID="{9D29A67C-3656-485F-A866-494B280FDEB7}" presName="linear" presStyleCnt="0">
        <dgm:presLayoutVars>
          <dgm:animLvl val="lvl"/>
          <dgm:resizeHandles val="exact"/>
        </dgm:presLayoutVars>
      </dgm:prSet>
      <dgm:spPr/>
    </dgm:pt>
    <dgm:pt modelId="{17735E8C-4E65-4CED-A375-F5260B0FA421}" type="pres">
      <dgm:prSet presAssocID="{4F9A0B50-2A66-462C-9A6F-FFADFB239914}" presName="parentText" presStyleLbl="node1" presStyleIdx="0" presStyleCnt="1" custScaleY="90588" custLinFactNeighborX="-13727" custLinFactNeighborY="45167">
        <dgm:presLayoutVars>
          <dgm:chMax val="0"/>
          <dgm:bulletEnabled val="1"/>
        </dgm:presLayoutVars>
      </dgm:prSet>
      <dgm:spPr/>
    </dgm:pt>
  </dgm:ptLst>
  <dgm:cxnLst>
    <dgm:cxn modelId="{59C82F6F-6FA3-4E43-8AF4-D8F4826D5871}" type="presOf" srcId="{4F9A0B50-2A66-462C-9A6F-FFADFB239914}" destId="{17735E8C-4E65-4CED-A375-F5260B0FA421}" srcOrd="0" destOrd="0" presId="urn:microsoft.com/office/officeart/2005/8/layout/vList2"/>
    <dgm:cxn modelId="{1EB50E7D-AFC7-4B62-A302-C351C98C81AB}" type="presOf" srcId="{9D29A67C-3656-485F-A866-494B280FDEB7}" destId="{CB119B24-1CDA-4066-8999-AC47A69660E9}" srcOrd="0" destOrd="0" presId="urn:microsoft.com/office/officeart/2005/8/layout/vList2"/>
    <dgm:cxn modelId="{F1C516EE-9D95-4E86-A1C5-0EBA1CD89004}" srcId="{9D29A67C-3656-485F-A866-494B280FDEB7}" destId="{4F9A0B50-2A66-462C-9A6F-FFADFB239914}" srcOrd="0" destOrd="0" parTransId="{90D04D3B-2FD7-4F67-A0B3-7121153F5FE7}" sibTransId="{058F5458-174A-40BE-8A46-C94087FE7981}"/>
    <dgm:cxn modelId="{142DC7B4-0989-43EC-8A21-C52CC3649DBE}" type="presParOf" srcId="{CB119B24-1CDA-4066-8999-AC47A69660E9}" destId="{17735E8C-4E65-4CED-A375-F5260B0FA421}"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0C3F7E-B0AD-41B1-829C-D9301707D60F}" type="doc">
      <dgm:prSet loTypeId="urn:microsoft.com/office/officeart/2005/8/layout/StepDownProcess" loCatId="process" qsTypeId="urn:microsoft.com/office/officeart/2005/8/quickstyle/simple1" qsCatId="simple" csTypeId="urn:microsoft.com/office/officeart/2005/8/colors/colorful5" csCatId="colorful" phldr="1"/>
      <dgm:spPr/>
      <dgm:t>
        <a:bodyPr/>
        <a:lstStyle/>
        <a:p>
          <a:endParaRPr lang="zh-CN" altLang="en-US"/>
        </a:p>
      </dgm:t>
    </dgm:pt>
    <dgm:pt modelId="{73E84243-A2D7-4EDD-B347-4D4B3DB03853}">
      <dgm:prSet phldrT="[文本]"/>
      <dgm:spPr/>
      <dgm:t>
        <a:bodyPr/>
        <a:lstStyle/>
        <a:p>
          <a:r>
            <a:rPr lang="en-US" altLang="zh-CN" dirty="0">
              <a:latin typeface="Times New Roman" pitchFamily="18" charset="0"/>
              <a:cs typeface="Times New Roman" pitchFamily="18" charset="0"/>
            </a:rPr>
            <a:t>FIPS 180</a:t>
          </a:r>
          <a:endParaRPr lang="zh-CN" altLang="en-US" dirty="0"/>
        </a:p>
      </dgm:t>
    </dgm:pt>
    <dgm:pt modelId="{17311399-99C2-467B-ABB6-657BE37CCEE7}" type="parTrans" cxnId="{81919106-7A9B-49BD-AB2B-A509BA200454}">
      <dgm:prSet/>
      <dgm:spPr/>
      <dgm:t>
        <a:bodyPr/>
        <a:lstStyle/>
        <a:p>
          <a:endParaRPr lang="zh-CN" altLang="en-US"/>
        </a:p>
      </dgm:t>
    </dgm:pt>
    <dgm:pt modelId="{E4DB90AB-5BE2-4EC8-A0FE-1869D3516F39}" type="sibTrans" cxnId="{81919106-7A9B-49BD-AB2B-A509BA200454}">
      <dgm:prSet/>
      <dgm:spPr/>
      <dgm:t>
        <a:bodyPr/>
        <a:lstStyle/>
        <a:p>
          <a:endParaRPr lang="zh-CN" altLang="en-US"/>
        </a:p>
      </dgm:t>
    </dgm:pt>
    <dgm:pt modelId="{96D8936B-0832-4B99-9A9F-A0BF84081CCA}">
      <dgm:prSet phldrT="[文本]" custT="1"/>
      <dgm:spPr/>
      <dgm:t>
        <a:bodyPr/>
        <a:lstStyle/>
        <a:p>
          <a:r>
            <a:rPr lang="en-US" altLang="zh-CN" sz="1800" dirty="0"/>
            <a:t>1993</a:t>
          </a:r>
          <a:endParaRPr lang="zh-CN" altLang="en-US" sz="1800" dirty="0"/>
        </a:p>
      </dgm:t>
    </dgm:pt>
    <dgm:pt modelId="{C2F5BD89-EE81-45B1-A549-D59B88CDA55B}" type="parTrans" cxnId="{127BA98A-C1DE-4784-B5B8-0606F0A01CBE}">
      <dgm:prSet/>
      <dgm:spPr/>
      <dgm:t>
        <a:bodyPr/>
        <a:lstStyle/>
        <a:p>
          <a:endParaRPr lang="zh-CN" altLang="en-US"/>
        </a:p>
      </dgm:t>
    </dgm:pt>
    <dgm:pt modelId="{F0DC4118-05C5-4BDF-A9E6-A23DADB04E91}" type="sibTrans" cxnId="{127BA98A-C1DE-4784-B5B8-0606F0A01CBE}">
      <dgm:prSet/>
      <dgm:spPr/>
      <dgm:t>
        <a:bodyPr/>
        <a:lstStyle/>
        <a:p>
          <a:endParaRPr lang="zh-CN" altLang="en-US"/>
        </a:p>
      </dgm:t>
    </dgm:pt>
    <dgm:pt modelId="{F84CDBAC-84E1-4BCD-AAB2-5A53F2451CA1}">
      <dgm:prSet phldrT="[文本]"/>
      <dgm:spPr/>
      <dgm:t>
        <a:bodyPr/>
        <a:lstStyle/>
        <a:p>
          <a:r>
            <a:rPr lang="en-US" altLang="zh-CN" dirty="0">
              <a:latin typeface="Times New Roman" pitchFamily="18" charset="0"/>
              <a:cs typeface="Times New Roman" pitchFamily="18" charset="0"/>
            </a:rPr>
            <a:t>FIPS 180-1</a:t>
          </a:r>
          <a:endParaRPr lang="zh-CN" altLang="en-US" dirty="0"/>
        </a:p>
      </dgm:t>
    </dgm:pt>
    <dgm:pt modelId="{A2955873-28BB-438A-B362-10FA478463DA}" type="parTrans" cxnId="{CED7E2D8-E2C0-4ECA-A1DF-4A8CEE3B5E90}">
      <dgm:prSet/>
      <dgm:spPr/>
      <dgm:t>
        <a:bodyPr/>
        <a:lstStyle/>
        <a:p>
          <a:endParaRPr lang="zh-CN" altLang="en-US"/>
        </a:p>
      </dgm:t>
    </dgm:pt>
    <dgm:pt modelId="{AC827AD6-0D93-43FF-82DB-C431712BF1DC}" type="sibTrans" cxnId="{CED7E2D8-E2C0-4ECA-A1DF-4A8CEE3B5E90}">
      <dgm:prSet/>
      <dgm:spPr/>
      <dgm:t>
        <a:bodyPr/>
        <a:lstStyle/>
        <a:p>
          <a:endParaRPr lang="zh-CN" altLang="en-US"/>
        </a:p>
      </dgm:t>
    </dgm:pt>
    <dgm:pt modelId="{52EE4DD3-5BFC-4D71-9456-B427B42FA57B}">
      <dgm:prSet phldrT="[文本]"/>
      <dgm:spPr/>
      <dgm:t>
        <a:bodyPr/>
        <a:lstStyle/>
        <a:p>
          <a:r>
            <a:rPr lang="en-US" altLang="zh-CN" dirty="0"/>
            <a:t>1995</a:t>
          </a:r>
          <a:endParaRPr lang="zh-CN" altLang="en-US" dirty="0"/>
        </a:p>
      </dgm:t>
    </dgm:pt>
    <dgm:pt modelId="{ACCFAF4E-2153-4735-BBE5-F9AA72168E68}" type="parTrans" cxnId="{2C3AB866-495C-4B16-9710-62FB576111C0}">
      <dgm:prSet/>
      <dgm:spPr/>
      <dgm:t>
        <a:bodyPr/>
        <a:lstStyle/>
        <a:p>
          <a:endParaRPr lang="zh-CN" altLang="en-US"/>
        </a:p>
      </dgm:t>
    </dgm:pt>
    <dgm:pt modelId="{BF8C23C8-EB67-4F2A-8EE0-677D47AB14F2}" type="sibTrans" cxnId="{2C3AB866-495C-4B16-9710-62FB576111C0}">
      <dgm:prSet/>
      <dgm:spPr/>
      <dgm:t>
        <a:bodyPr/>
        <a:lstStyle/>
        <a:p>
          <a:endParaRPr lang="zh-CN" altLang="en-US"/>
        </a:p>
      </dgm:t>
    </dgm:pt>
    <dgm:pt modelId="{D956BC17-AC7F-479C-87BA-0FB9056BBB75}">
      <dgm:prSet phldrT="[文本]"/>
      <dgm:spPr/>
      <dgm:t>
        <a:bodyPr/>
        <a:lstStyle/>
        <a:p>
          <a:r>
            <a:rPr lang="en-US" altLang="zh-CN" dirty="0">
              <a:latin typeface="Times New Roman" pitchFamily="18" charset="0"/>
              <a:cs typeface="Times New Roman" pitchFamily="18" charset="0"/>
            </a:rPr>
            <a:t>FIPS 2</a:t>
          </a:r>
          <a:endParaRPr lang="zh-CN" altLang="en-US" dirty="0"/>
        </a:p>
      </dgm:t>
    </dgm:pt>
    <dgm:pt modelId="{D5CC2171-4B14-49CA-97BF-48FF2BD0B4F3}" type="parTrans" cxnId="{C1BE8D84-3560-4A2B-974C-5C72DE5CB83C}">
      <dgm:prSet/>
      <dgm:spPr/>
      <dgm:t>
        <a:bodyPr/>
        <a:lstStyle/>
        <a:p>
          <a:endParaRPr lang="zh-CN" altLang="en-US"/>
        </a:p>
      </dgm:t>
    </dgm:pt>
    <dgm:pt modelId="{D587A5B5-5CCA-40CF-968B-1CE437F99CEB}" type="sibTrans" cxnId="{C1BE8D84-3560-4A2B-974C-5C72DE5CB83C}">
      <dgm:prSet/>
      <dgm:spPr/>
      <dgm:t>
        <a:bodyPr/>
        <a:lstStyle/>
        <a:p>
          <a:endParaRPr lang="zh-CN" altLang="en-US"/>
        </a:p>
      </dgm:t>
    </dgm:pt>
    <dgm:pt modelId="{650414EE-B3D3-498F-A67E-EE2ADD3E539E}">
      <dgm:prSet phldrT="[文本]"/>
      <dgm:spPr/>
      <dgm:t>
        <a:bodyPr/>
        <a:lstStyle/>
        <a:p>
          <a:r>
            <a:rPr lang="en-US" altLang="zh-CN" dirty="0"/>
            <a:t>2002</a:t>
          </a:r>
          <a:endParaRPr lang="zh-CN" altLang="en-US" dirty="0"/>
        </a:p>
      </dgm:t>
    </dgm:pt>
    <dgm:pt modelId="{A17F6058-5296-45C6-BA6A-E40EF0F61367}" type="parTrans" cxnId="{531C0F36-2CE7-4F4E-8642-46CD2177E293}">
      <dgm:prSet/>
      <dgm:spPr/>
      <dgm:t>
        <a:bodyPr/>
        <a:lstStyle/>
        <a:p>
          <a:endParaRPr lang="zh-CN" altLang="en-US"/>
        </a:p>
      </dgm:t>
    </dgm:pt>
    <dgm:pt modelId="{BBF65CB8-3CA0-41F2-A7F4-E4A7489FC55E}" type="sibTrans" cxnId="{531C0F36-2CE7-4F4E-8642-46CD2177E293}">
      <dgm:prSet/>
      <dgm:spPr/>
      <dgm:t>
        <a:bodyPr/>
        <a:lstStyle/>
        <a:p>
          <a:endParaRPr lang="zh-CN" altLang="en-US"/>
        </a:p>
      </dgm:t>
    </dgm:pt>
    <dgm:pt modelId="{8EF46CD0-1426-4C99-9FB2-976145E123DC}">
      <dgm:prSet phldrT="[文本]"/>
      <dgm:spPr/>
      <dgm:t>
        <a:bodyPr/>
        <a:lstStyle/>
        <a:p>
          <a:r>
            <a:rPr lang="en-US" altLang="en-US" dirty="0"/>
            <a:t>FIP PUB 180-3</a:t>
          </a:r>
          <a:endParaRPr lang="zh-CN" altLang="en-US" dirty="0"/>
        </a:p>
      </dgm:t>
    </dgm:pt>
    <dgm:pt modelId="{3735CE38-7459-43E5-BC89-F7227236ACDF}" type="parTrans" cxnId="{E11CF7B3-A476-485D-AEF5-63D79BC3886C}">
      <dgm:prSet/>
      <dgm:spPr/>
      <dgm:t>
        <a:bodyPr/>
        <a:lstStyle/>
        <a:p>
          <a:endParaRPr lang="zh-CN" altLang="en-US"/>
        </a:p>
      </dgm:t>
    </dgm:pt>
    <dgm:pt modelId="{CF6975F7-5D67-4B66-91C6-DD43B97FBE35}" type="sibTrans" cxnId="{E11CF7B3-A476-485D-AEF5-63D79BC3886C}">
      <dgm:prSet/>
      <dgm:spPr/>
      <dgm:t>
        <a:bodyPr/>
        <a:lstStyle/>
        <a:p>
          <a:endParaRPr lang="zh-CN" altLang="en-US"/>
        </a:p>
      </dgm:t>
    </dgm:pt>
    <dgm:pt modelId="{FB3FD4A6-E2FC-45B3-B4E2-E71EC48436F0}">
      <dgm:prSet phldrT="[文本]"/>
      <dgm:spPr/>
      <dgm:t>
        <a:bodyPr/>
        <a:lstStyle/>
        <a:p>
          <a:r>
            <a:rPr lang="en-US" altLang="zh-CN" dirty="0"/>
            <a:t>2008</a:t>
          </a:r>
          <a:endParaRPr lang="zh-CN" altLang="en-US" dirty="0"/>
        </a:p>
      </dgm:t>
    </dgm:pt>
    <dgm:pt modelId="{BC00256D-F4A7-4934-A60F-33075CF9BB65}" type="parTrans" cxnId="{C12E90EC-2A71-41E9-8484-8E42C7024D8E}">
      <dgm:prSet/>
      <dgm:spPr/>
      <dgm:t>
        <a:bodyPr/>
        <a:lstStyle/>
        <a:p>
          <a:endParaRPr lang="zh-CN" altLang="en-US"/>
        </a:p>
      </dgm:t>
    </dgm:pt>
    <dgm:pt modelId="{D02FAB74-7224-4399-81D1-AC24C74E2332}" type="sibTrans" cxnId="{C12E90EC-2A71-41E9-8484-8E42C7024D8E}">
      <dgm:prSet/>
      <dgm:spPr/>
      <dgm:t>
        <a:bodyPr/>
        <a:lstStyle/>
        <a:p>
          <a:endParaRPr lang="zh-CN" altLang="en-US"/>
        </a:p>
      </dgm:t>
    </dgm:pt>
    <dgm:pt modelId="{690C10CD-22BF-43B6-A48B-F59506B31D72}">
      <dgm:prSet phldrT="[文本]"/>
      <dgm:spPr/>
      <dgm:t>
        <a:bodyPr/>
        <a:lstStyle/>
        <a:p>
          <a:r>
            <a:rPr lang="en-US" b="0" i="0" dirty="0" err="1"/>
            <a:t>Keccak</a:t>
          </a:r>
          <a:endParaRPr lang="zh-CN" altLang="en-US" u="none" dirty="0"/>
        </a:p>
      </dgm:t>
    </dgm:pt>
    <dgm:pt modelId="{6B2517BA-A613-4029-A344-0719C4A6297C}" type="parTrans" cxnId="{CDBB54DA-E958-4196-82F9-DEBABA26A85B}">
      <dgm:prSet/>
      <dgm:spPr/>
      <dgm:t>
        <a:bodyPr/>
        <a:lstStyle/>
        <a:p>
          <a:endParaRPr lang="zh-CN" altLang="en-US"/>
        </a:p>
      </dgm:t>
    </dgm:pt>
    <dgm:pt modelId="{F13C7A65-0D0D-4D9E-80F5-6B62A8BEF1E2}" type="sibTrans" cxnId="{CDBB54DA-E958-4196-82F9-DEBABA26A85B}">
      <dgm:prSet/>
      <dgm:spPr/>
      <dgm:t>
        <a:bodyPr/>
        <a:lstStyle/>
        <a:p>
          <a:endParaRPr lang="zh-CN" altLang="en-US"/>
        </a:p>
      </dgm:t>
    </dgm:pt>
    <dgm:pt modelId="{E7E0ADA8-836C-49DE-8D28-3CA91089C464}">
      <dgm:prSet phldrT="[文本]"/>
      <dgm:spPr/>
      <dgm:t>
        <a:bodyPr/>
        <a:lstStyle/>
        <a:p>
          <a:r>
            <a:rPr lang="en-US" altLang="zh-CN" dirty="0"/>
            <a:t>2012</a:t>
          </a:r>
          <a:endParaRPr lang="zh-CN" altLang="en-US" dirty="0"/>
        </a:p>
      </dgm:t>
    </dgm:pt>
    <dgm:pt modelId="{CBD83737-CD72-4A85-81F4-B4A95B02F8FA}" type="parTrans" cxnId="{60D2421E-D05B-4554-82AA-3C98BC646F86}">
      <dgm:prSet/>
      <dgm:spPr/>
      <dgm:t>
        <a:bodyPr/>
        <a:lstStyle/>
        <a:p>
          <a:endParaRPr lang="zh-CN" altLang="en-US"/>
        </a:p>
      </dgm:t>
    </dgm:pt>
    <dgm:pt modelId="{B99E5585-9BCC-4A95-882F-49B6845D71BC}" type="sibTrans" cxnId="{60D2421E-D05B-4554-82AA-3C98BC646F86}">
      <dgm:prSet/>
      <dgm:spPr/>
      <dgm:t>
        <a:bodyPr/>
        <a:lstStyle/>
        <a:p>
          <a:endParaRPr lang="zh-CN" altLang="en-US"/>
        </a:p>
      </dgm:t>
    </dgm:pt>
    <dgm:pt modelId="{8819ADC8-BC53-428C-B579-14695E1CE4F7}" type="pres">
      <dgm:prSet presAssocID="{6A0C3F7E-B0AD-41B1-829C-D9301707D60F}" presName="rootnode" presStyleCnt="0">
        <dgm:presLayoutVars>
          <dgm:chMax/>
          <dgm:chPref/>
          <dgm:dir/>
          <dgm:animLvl val="lvl"/>
        </dgm:presLayoutVars>
      </dgm:prSet>
      <dgm:spPr/>
    </dgm:pt>
    <dgm:pt modelId="{0402D990-4BD1-4021-A095-685F569D87F4}" type="pres">
      <dgm:prSet presAssocID="{73E84243-A2D7-4EDD-B347-4D4B3DB03853}" presName="composite" presStyleCnt="0"/>
      <dgm:spPr/>
    </dgm:pt>
    <dgm:pt modelId="{960A5EC3-9D62-4F29-BF4B-0EEE7BEBBD41}" type="pres">
      <dgm:prSet presAssocID="{73E84243-A2D7-4EDD-B347-4D4B3DB03853}" presName="bentUpArrow1" presStyleLbl="alignImgPlace1" presStyleIdx="0" presStyleCnt="4"/>
      <dgm:spPr/>
    </dgm:pt>
    <dgm:pt modelId="{39BF6EBA-A2C0-4024-B8AA-070B3922032C}" type="pres">
      <dgm:prSet presAssocID="{73E84243-A2D7-4EDD-B347-4D4B3DB03853}" presName="ParentText" presStyleLbl="node1" presStyleIdx="0" presStyleCnt="5">
        <dgm:presLayoutVars>
          <dgm:chMax val="1"/>
          <dgm:chPref val="1"/>
          <dgm:bulletEnabled val="1"/>
        </dgm:presLayoutVars>
      </dgm:prSet>
      <dgm:spPr/>
    </dgm:pt>
    <dgm:pt modelId="{C9873495-E686-400C-8D1A-8584B4DF8CA9}" type="pres">
      <dgm:prSet presAssocID="{73E84243-A2D7-4EDD-B347-4D4B3DB03853}" presName="ChildText" presStyleLbl="revTx" presStyleIdx="0" presStyleCnt="5" custScaleX="109654">
        <dgm:presLayoutVars>
          <dgm:chMax val="0"/>
          <dgm:chPref val="0"/>
          <dgm:bulletEnabled val="1"/>
        </dgm:presLayoutVars>
      </dgm:prSet>
      <dgm:spPr/>
    </dgm:pt>
    <dgm:pt modelId="{892F1E58-B194-402A-8DC9-58402B3BC057}" type="pres">
      <dgm:prSet presAssocID="{E4DB90AB-5BE2-4EC8-A0FE-1869D3516F39}" presName="sibTrans" presStyleCnt="0"/>
      <dgm:spPr/>
    </dgm:pt>
    <dgm:pt modelId="{27F95B0B-B0EA-4CFF-BE45-9F1DDE7723FE}" type="pres">
      <dgm:prSet presAssocID="{F84CDBAC-84E1-4BCD-AAB2-5A53F2451CA1}" presName="composite" presStyleCnt="0"/>
      <dgm:spPr/>
    </dgm:pt>
    <dgm:pt modelId="{B5B6DF5A-E74A-4119-AFF5-ACA81C437E60}" type="pres">
      <dgm:prSet presAssocID="{F84CDBAC-84E1-4BCD-AAB2-5A53F2451CA1}" presName="bentUpArrow1" presStyleLbl="alignImgPlace1" presStyleIdx="1" presStyleCnt="4"/>
      <dgm:spPr/>
    </dgm:pt>
    <dgm:pt modelId="{800181E7-AE03-40BC-85BB-47A92E0B042D}" type="pres">
      <dgm:prSet presAssocID="{F84CDBAC-84E1-4BCD-AAB2-5A53F2451CA1}" presName="ParentText" presStyleLbl="node1" presStyleIdx="1" presStyleCnt="5">
        <dgm:presLayoutVars>
          <dgm:chMax val="1"/>
          <dgm:chPref val="1"/>
          <dgm:bulletEnabled val="1"/>
        </dgm:presLayoutVars>
      </dgm:prSet>
      <dgm:spPr/>
    </dgm:pt>
    <dgm:pt modelId="{008BA160-F631-48B0-9EF0-9534698A7402}" type="pres">
      <dgm:prSet presAssocID="{F84CDBAC-84E1-4BCD-AAB2-5A53F2451CA1}" presName="ChildText" presStyleLbl="revTx" presStyleIdx="1" presStyleCnt="5">
        <dgm:presLayoutVars>
          <dgm:chMax val="0"/>
          <dgm:chPref val="0"/>
          <dgm:bulletEnabled val="1"/>
        </dgm:presLayoutVars>
      </dgm:prSet>
      <dgm:spPr/>
    </dgm:pt>
    <dgm:pt modelId="{760DAD3A-7DEA-4B85-AF75-B96C49FA4495}" type="pres">
      <dgm:prSet presAssocID="{AC827AD6-0D93-43FF-82DB-C431712BF1DC}" presName="sibTrans" presStyleCnt="0"/>
      <dgm:spPr/>
    </dgm:pt>
    <dgm:pt modelId="{78E687DD-5642-4463-8C6E-78C9B9724947}" type="pres">
      <dgm:prSet presAssocID="{D956BC17-AC7F-479C-87BA-0FB9056BBB75}" presName="composite" presStyleCnt="0"/>
      <dgm:spPr/>
    </dgm:pt>
    <dgm:pt modelId="{DF8E002C-C709-471E-A012-9BD637E04B33}" type="pres">
      <dgm:prSet presAssocID="{D956BC17-AC7F-479C-87BA-0FB9056BBB75}" presName="bentUpArrow1" presStyleLbl="alignImgPlace1" presStyleIdx="2" presStyleCnt="4" custLinFactNeighborX="0" custLinFactNeighborY="3423"/>
      <dgm:spPr/>
    </dgm:pt>
    <dgm:pt modelId="{BC8B4165-C842-42A4-A9C4-2D3D3AB14DFF}" type="pres">
      <dgm:prSet presAssocID="{D956BC17-AC7F-479C-87BA-0FB9056BBB75}" presName="ParentText" presStyleLbl="node1" presStyleIdx="2" presStyleCnt="5">
        <dgm:presLayoutVars>
          <dgm:chMax val="1"/>
          <dgm:chPref val="1"/>
          <dgm:bulletEnabled val="1"/>
        </dgm:presLayoutVars>
      </dgm:prSet>
      <dgm:spPr/>
    </dgm:pt>
    <dgm:pt modelId="{46E892C8-99DE-403B-BF66-251563D2FB16}" type="pres">
      <dgm:prSet presAssocID="{D956BC17-AC7F-479C-87BA-0FB9056BBB75}" presName="ChildText" presStyleLbl="revTx" presStyleIdx="2" presStyleCnt="5">
        <dgm:presLayoutVars>
          <dgm:chMax val="0"/>
          <dgm:chPref val="0"/>
          <dgm:bulletEnabled val="1"/>
        </dgm:presLayoutVars>
      </dgm:prSet>
      <dgm:spPr/>
    </dgm:pt>
    <dgm:pt modelId="{F88631B5-D36C-4F05-8B89-4AABE83CBE8C}" type="pres">
      <dgm:prSet presAssocID="{D587A5B5-5CCA-40CF-968B-1CE437F99CEB}" presName="sibTrans" presStyleCnt="0"/>
      <dgm:spPr/>
    </dgm:pt>
    <dgm:pt modelId="{784B4A09-C59F-425B-BEDD-F33B0DE071F2}" type="pres">
      <dgm:prSet presAssocID="{8EF46CD0-1426-4C99-9FB2-976145E123DC}" presName="composite" presStyleCnt="0"/>
      <dgm:spPr/>
    </dgm:pt>
    <dgm:pt modelId="{C529E459-871A-4FFE-A80B-34C904763F06}" type="pres">
      <dgm:prSet presAssocID="{8EF46CD0-1426-4C99-9FB2-976145E123DC}" presName="bentUpArrow1" presStyleLbl="alignImgPlace1" presStyleIdx="3" presStyleCnt="4"/>
      <dgm:spPr/>
    </dgm:pt>
    <dgm:pt modelId="{95B76412-D19C-451E-97A6-FC4FDB652750}" type="pres">
      <dgm:prSet presAssocID="{8EF46CD0-1426-4C99-9FB2-976145E123DC}" presName="ParentText" presStyleLbl="node1" presStyleIdx="3" presStyleCnt="5">
        <dgm:presLayoutVars>
          <dgm:chMax val="1"/>
          <dgm:chPref val="1"/>
          <dgm:bulletEnabled val="1"/>
        </dgm:presLayoutVars>
      </dgm:prSet>
      <dgm:spPr/>
    </dgm:pt>
    <dgm:pt modelId="{909DCC3E-77EF-4AEC-8498-8BC2A0B0AC9D}" type="pres">
      <dgm:prSet presAssocID="{8EF46CD0-1426-4C99-9FB2-976145E123DC}" presName="ChildText" presStyleLbl="revTx" presStyleIdx="3" presStyleCnt="5">
        <dgm:presLayoutVars>
          <dgm:chMax val="0"/>
          <dgm:chPref val="0"/>
          <dgm:bulletEnabled val="1"/>
        </dgm:presLayoutVars>
      </dgm:prSet>
      <dgm:spPr/>
    </dgm:pt>
    <dgm:pt modelId="{8FF32773-CAF1-4520-98F6-1B88D59B2653}" type="pres">
      <dgm:prSet presAssocID="{CF6975F7-5D67-4B66-91C6-DD43B97FBE35}" presName="sibTrans" presStyleCnt="0"/>
      <dgm:spPr/>
    </dgm:pt>
    <dgm:pt modelId="{C4816AF7-1C77-498D-97BC-EE5C71F1DFC5}" type="pres">
      <dgm:prSet presAssocID="{690C10CD-22BF-43B6-A48B-F59506B31D72}" presName="composite" presStyleCnt="0"/>
      <dgm:spPr/>
    </dgm:pt>
    <dgm:pt modelId="{DDA9AC8B-4816-4804-BAEE-1242FC3A497A}" type="pres">
      <dgm:prSet presAssocID="{690C10CD-22BF-43B6-A48B-F59506B31D72}" presName="ParentText" presStyleLbl="node1" presStyleIdx="4" presStyleCnt="5">
        <dgm:presLayoutVars>
          <dgm:chMax val="1"/>
          <dgm:chPref val="1"/>
          <dgm:bulletEnabled val="1"/>
        </dgm:presLayoutVars>
      </dgm:prSet>
      <dgm:spPr/>
    </dgm:pt>
    <dgm:pt modelId="{8FBB0DE3-E1DB-43B2-BC63-8E4B430860E9}" type="pres">
      <dgm:prSet presAssocID="{690C10CD-22BF-43B6-A48B-F59506B31D72}" presName="FinalChildText" presStyleLbl="revTx" presStyleIdx="4" presStyleCnt="5">
        <dgm:presLayoutVars>
          <dgm:chMax val="0"/>
          <dgm:chPref val="0"/>
          <dgm:bulletEnabled val="1"/>
        </dgm:presLayoutVars>
      </dgm:prSet>
      <dgm:spPr/>
    </dgm:pt>
  </dgm:ptLst>
  <dgm:cxnLst>
    <dgm:cxn modelId="{81919106-7A9B-49BD-AB2B-A509BA200454}" srcId="{6A0C3F7E-B0AD-41B1-829C-D9301707D60F}" destId="{73E84243-A2D7-4EDD-B347-4D4B3DB03853}" srcOrd="0" destOrd="0" parTransId="{17311399-99C2-467B-ABB6-657BE37CCEE7}" sibTransId="{E4DB90AB-5BE2-4EC8-A0FE-1869D3516F39}"/>
    <dgm:cxn modelId="{23ACFF09-7FED-4B5F-94A0-4CC5A07EEE11}" type="presOf" srcId="{52EE4DD3-5BFC-4D71-9456-B427B42FA57B}" destId="{008BA160-F631-48B0-9EF0-9534698A7402}" srcOrd="0" destOrd="0" presId="urn:microsoft.com/office/officeart/2005/8/layout/StepDownProcess"/>
    <dgm:cxn modelId="{E1528915-CDFB-4024-9BDE-3757B0EB1B4A}" type="presOf" srcId="{FB3FD4A6-E2FC-45B3-B4E2-E71EC48436F0}" destId="{909DCC3E-77EF-4AEC-8498-8BC2A0B0AC9D}" srcOrd="0" destOrd="0" presId="urn:microsoft.com/office/officeart/2005/8/layout/StepDownProcess"/>
    <dgm:cxn modelId="{9F85FA1D-47DD-4BDC-A981-470F60B3D1A4}" type="presOf" srcId="{E7E0ADA8-836C-49DE-8D28-3CA91089C464}" destId="{8FBB0DE3-E1DB-43B2-BC63-8E4B430860E9}" srcOrd="0" destOrd="0" presId="urn:microsoft.com/office/officeart/2005/8/layout/StepDownProcess"/>
    <dgm:cxn modelId="{60D2421E-D05B-4554-82AA-3C98BC646F86}" srcId="{690C10CD-22BF-43B6-A48B-F59506B31D72}" destId="{E7E0ADA8-836C-49DE-8D28-3CA91089C464}" srcOrd="0" destOrd="0" parTransId="{CBD83737-CD72-4A85-81F4-B4A95B02F8FA}" sibTransId="{B99E5585-9BCC-4A95-882F-49B6845D71BC}"/>
    <dgm:cxn modelId="{DE64D72A-130B-4E81-AD6E-CDEE431206D1}" type="presOf" srcId="{650414EE-B3D3-498F-A67E-EE2ADD3E539E}" destId="{46E892C8-99DE-403B-BF66-251563D2FB16}" srcOrd="0" destOrd="0" presId="urn:microsoft.com/office/officeart/2005/8/layout/StepDownProcess"/>
    <dgm:cxn modelId="{531C0F36-2CE7-4F4E-8642-46CD2177E293}" srcId="{D956BC17-AC7F-479C-87BA-0FB9056BBB75}" destId="{650414EE-B3D3-498F-A67E-EE2ADD3E539E}" srcOrd="0" destOrd="0" parTransId="{A17F6058-5296-45C6-BA6A-E40EF0F61367}" sibTransId="{BBF65CB8-3CA0-41F2-A7F4-E4A7489FC55E}"/>
    <dgm:cxn modelId="{37FD0644-FAFC-40C5-A133-40D7D31D413A}" type="presOf" srcId="{8EF46CD0-1426-4C99-9FB2-976145E123DC}" destId="{95B76412-D19C-451E-97A6-FC4FDB652750}" srcOrd="0" destOrd="0" presId="urn:microsoft.com/office/officeart/2005/8/layout/StepDownProcess"/>
    <dgm:cxn modelId="{2C3AB866-495C-4B16-9710-62FB576111C0}" srcId="{F84CDBAC-84E1-4BCD-AAB2-5A53F2451CA1}" destId="{52EE4DD3-5BFC-4D71-9456-B427B42FA57B}" srcOrd="0" destOrd="0" parTransId="{ACCFAF4E-2153-4735-BBE5-F9AA72168E68}" sibTransId="{BF8C23C8-EB67-4F2A-8EE0-677D47AB14F2}"/>
    <dgm:cxn modelId="{64519D50-FDF4-42C3-8CE8-6CB475D8B024}" type="presOf" srcId="{D956BC17-AC7F-479C-87BA-0FB9056BBB75}" destId="{BC8B4165-C842-42A4-A9C4-2D3D3AB14DFF}" srcOrd="0" destOrd="0" presId="urn:microsoft.com/office/officeart/2005/8/layout/StepDownProcess"/>
    <dgm:cxn modelId="{6405BA54-6D7A-472D-A060-B12E5B2076BF}" type="presOf" srcId="{6A0C3F7E-B0AD-41B1-829C-D9301707D60F}" destId="{8819ADC8-BC53-428C-B579-14695E1CE4F7}" srcOrd="0" destOrd="0" presId="urn:microsoft.com/office/officeart/2005/8/layout/StepDownProcess"/>
    <dgm:cxn modelId="{C1BE8D84-3560-4A2B-974C-5C72DE5CB83C}" srcId="{6A0C3F7E-B0AD-41B1-829C-D9301707D60F}" destId="{D956BC17-AC7F-479C-87BA-0FB9056BBB75}" srcOrd="2" destOrd="0" parTransId="{D5CC2171-4B14-49CA-97BF-48FF2BD0B4F3}" sibTransId="{D587A5B5-5CCA-40CF-968B-1CE437F99CEB}"/>
    <dgm:cxn modelId="{127BA98A-C1DE-4784-B5B8-0606F0A01CBE}" srcId="{73E84243-A2D7-4EDD-B347-4D4B3DB03853}" destId="{96D8936B-0832-4B99-9A9F-A0BF84081CCA}" srcOrd="0" destOrd="0" parTransId="{C2F5BD89-EE81-45B1-A549-D59B88CDA55B}" sibTransId="{F0DC4118-05C5-4BDF-A9E6-A23DADB04E91}"/>
    <dgm:cxn modelId="{E6C950A5-CF8E-47B4-ACB6-9F5273FD372E}" type="presOf" srcId="{F84CDBAC-84E1-4BCD-AAB2-5A53F2451CA1}" destId="{800181E7-AE03-40BC-85BB-47A92E0B042D}" srcOrd="0" destOrd="0" presId="urn:microsoft.com/office/officeart/2005/8/layout/StepDownProcess"/>
    <dgm:cxn modelId="{E11CF7B3-A476-485D-AEF5-63D79BC3886C}" srcId="{6A0C3F7E-B0AD-41B1-829C-D9301707D60F}" destId="{8EF46CD0-1426-4C99-9FB2-976145E123DC}" srcOrd="3" destOrd="0" parTransId="{3735CE38-7459-43E5-BC89-F7227236ACDF}" sibTransId="{CF6975F7-5D67-4B66-91C6-DD43B97FBE35}"/>
    <dgm:cxn modelId="{B1EFD2C1-96ED-4675-9FA8-3D4A66CCFFBE}" type="presOf" srcId="{96D8936B-0832-4B99-9A9F-A0BF84081CCA}" destId="{C9873495-E686-400C-8D1A-8584B4DF8CA9}" srcOrd="0" destOrd="0" presId="urn:microsoft.com/office/officeart/2005/8/layout/StepDownProcess"/>
    <dgm:cxn modelId="{E81287C5-45CC-4BFD-A5C5-3B411C08632A}" type="presOf" srcId="{690C10CD-22BF-43B6-A48B-F59506B31D72}" destId="{DDA9AC8B-4816-4804-BAEE-1242FC3A497A}" srcOrd="0" destOrd="0" presId="urn:microsoft.com/office/officeart/2005/8/layout/StepDownProcess"/>
    <dgm:cxn modelId="{51D5AFD0-E794-4AB1-B11A-E60DD854EBB6}" type="presOf" srcId="{73E84243-A2D7-4EDD-B347-4D4B3DB03853}" destId="{39BF6EBA-A2C0-4024-B8AA-070B3922032C}" srcOrd="0" destOrd="0" presId="urn:microsoft.com/office/officeart/2005/8/layout/StepDownProcess"/>
    <dgm:cxn modelId="{CED7E2D8-E2C0-4ECA-A1DF-4A8CEE3B5E90}" srcId="{6A0C3F7E-B0AD-41B1-829C-D9301707D60F}" destId="{F84CDBAC-84E1-4BCD-AAB2-5A53F2451CA1}" srcOrd="1" destOrd="0" parTransId="{A2955873-28BB-438A-B362-10FA478463DA}" sibTransId="{AC827AD6-0D93-43FF-82DB-C431712BF1DC}"/>
    <dgm:cxn modelId="{CDBB54DA-E958-4196-82F9-DEBABA26A85B}" srcId="{6A0C3F7E-B0AD-41B1-829C-D9301707D60F}" destId="{690C10CD-22BF-43B6-A48B-F59506B31D72}" srcOrd="4" destOrd="0" parTransId="{6B2517BA-A613-4029-A344-0719C4A6297C}" sibTransId="{F13C7A65-0D0D-4D9E-80F5-6B62A8BEF1E2}"/>
    <dgm:cxn modelId="{C12E90EC-2A71-41E9-8484-8E42C7024D8E}" srcId="{8EF46CD0-1426-4C99-9FB2-976145E123DC}" destId="{FB3FD4A6-E2FC-45B3-B4E2-E71EC48436F0}" srcOrd="0" destOrd="0" parTransId="{BC00256D-F4A7-4934-A60F-33075CF9BB65}" sibTransId="{D02FAB74-7224-4399-81D1-AC24C74E2332}"/>
    <dgm:cxn modelId="{6341C18A-FCFE-4CF0-84F4-9D1531AD4A15}" type="presParOf" srcId="{8819ADC8-BC53-428C-B579-14695E1CE4F7}" destId="{0402D990-4BD1-4021-A095-685F569D87F4}" srcOrd="0" destOrd="0" presId="urn:microsoft.com/office/officeart/2005/8/layout/StepDownProcess"/>
    <dgm:cxn modelId="{0B6468DE-9C0D-425A-86A3-C3B552919432}" type="presParOf" srcId="{0402D990-4BD1-4021-A095-685F569D87F4}" destId="{960A5EC3-9D62-4F29-BF4B-0EEE7BEBBD41}" srcOrd="0" destOrd="0" presId="urn:microsoft.com/office/officeart/2005/8/layout/StepDownProcess"/>
    <dgm:cxn modelId="{768505D9-2E22-40B3-8F34-934959744EEF}" type="presParOf" srcId="{0402D990-4BD1-4021-A095-685F569D87F4}" destId="{39BF6EBA-A2C0-4024-B8AA-070B3922032C}" srcOrd="1" destOrd="0" presId="urn:microsoft.com/office/officeart/2005/8/layout/StepDownProcess"/>
    <dgm:cxn modelId="{47F82903-1CAF-4AAE-8DD1-1504B13C899F}" type="presParOf" srcId="{0402D990-4BD1-4021-A095-685F569D87F4}" destId="{C9873495-E686-400C-8D1A-8584B4DF8CA9}" srcOrd="2" destOrd="0" presId="urn:microsoft.com/office/officeart/2005/8/layout/StepDownProcess"/>
    <dgm:cxn modelId="{29A6B861-A2A9-4C58-81F3-5A66A9C80606}" type="presParOf" srcId="{8819ADC8-BC53-428C-B579-14695E1CE4F7}" destId="{892F1E58-B194-402A-8DC9-58402B3BC057}" srcOrd="1" destOrd="0" presId="urn:microsoft.com/office/officeart/2005/8/layout/StepDownProcess"/>
    <dgm:cxn modelId="{0FFE862A-F4FE-4B76-90D0-52FA9E945574}" type="presParOf" srcId="{8819ADC8-BC53-428C-B579-14695E1CE4F7}" destId="{27F95B0B-B0EA-4CFF-BE45-9F1DDE7723FE}" srcOrd="2" destOrd="0" presId="urn:microsoft.com/office/officeart/2005/8/layout/StepDownProcess"/>
    <dgm:cxn modelId="{D930473D-35A9-4F0D-A43D-C00475E38A0E}" type="presParOf" srcId="{27F95B0B-B0EA-4CFF-BE45-9F1DDE7723FE}" destId="{B5B6DF5A-E74A-4119-AFF5-ACA81C437E60}" srcOrd="0" destOrd="0" presId="urn:microsoft.com/office/officeart/2005/8/layout/StepDownProcess"/>
    <dgm:cxn modelId="{9352A98E-66C3-4F81-B2D0-01E6BA505B8D}" type="presParOf" srcId="{27F95B0B-B0EA-4CFF-BE45-9F1DDE7723FE}" destId="{800181E7-AE03-40BC-85BB-47A92E0B042D}" srcOrd="1" destOrd="0" presId="urn:microsoft.com/office/officeart/2005/8/layout/StepDownProcess"/>
    <dgm:cxn modelId="{7C05DFA9-7902-403F-ADD7-FE049346EDDD}" type="presParOf" srcId="{27F95B0B-B0EA-4CFF-BE45-9F1DDE7723FE}" destId="{008BA160-F631-48B0-9EF0-9534698A7402}" srcOrd="2" destOrd="0" presId="urn:microsoft.com/office/officeart/2005/8/layout/StepDownProcess"/>
    <dgm:cxn modelId="{D378E1B5-ECC4-45FF-8164-BD4390F1A8A8}" type="presParOf" srcId="{8819ADC8-BC53-428C-B579-14695E1CE4F7}" destId="{760DAD3A-7DEA-4B85-AF75-B96C49FA4495}" srcOrd="3" destOrd="0" presId="urn:microsoft.com/office/officeart/2005/8/layout/StepDownProcess"/>
    <dgm:cxn modelId="{9E4196D8-D42D-422A-BE43-A162DA8D9AFD}" type="presParOf" srcId="{8819ADC8-BC53-428C-B579-14695E1CE4F7}" destId="{78E687DD-5642-4463-8C6E-78C9B9724947}" srcOrd="4" destOrd="0" presId="urn:microsoft.com/office/officeart/2005/8/layout/StepDownProcess"/>
    <dgm:cxn modelId="{A291268A-80DD-46FE-939A-337F36211672}" type="presParOf" srcId="{78E687DD-5642-4463-8C6E-78C9B9724947}" destId="{DF8E002C-C709-471E-A012-9BD637E04B33}" srcOrd="0" destOrd="0" presId="urn:microsoft.com/office/officeart/2005/8/layout/StepDownProcess"/>
    <dgm:cxn modelId="{8964FD09-A7D2-47DD-9C0B-71BCB19DE751}" type="presParOf" srcId="{78E687DD-5642-4463-8C6E-78C9B9724947}" destId="{BC8B4165-C842-42A4-A9C4-2D3D3AB14DFF}" srcOrd="1" destOrd="0" presId="urn:microsoft.com/office/officeart/2005/8/layout/StepDownProcess"/>
    <dgm:cxn modelId="{452D5212-67CF-44DD-83F8-D6F2E3A3466E}" type="presParOf" srcId="{78E687DD-5642-4463-8C6E-78C9B9724947}" destId="{46E892C8-99DE-403B-BF66-251563D2FB16}" srcOrd="2" destOrd="0" presId="urn:microsoft.com/office/officeart/2005/8/layout/StepDownProcess"/>
    <dgm:cxn modelId="{EA34FFFE-38E2-4DFB-A682-104B46501389}" type="presParOf" srcId="{8819ADC8-BC53-428C-B579-14695E1CE4F7}" destId="{F88631B5-D36C-4F05-8B89-4AABE83CBE8C}" srcOrd="5" destOrd="0" presId="urn:microsoft.com/office/officeart/2005/8/layout/StepDownProcess"/>
    <dgm:cxn modelId="{2951B08C-F663-4A8A-B081-5D371719E914}" type="presParOf" srcId="{8819ADC8-BC53-428C-B579-14695E1CE4F7}" destId="{784B4A09-C59F-425B-BEDD-F33B0DE071F2}" srcOrd="6" destOrd="0" presId="urn:microsoft.com/office/officeart/2005/8/layout/StepDownProcess"/>
    <dgm:cxn modelId="{A7C7150E-ADAC-4941-A84B-9815F06E2A37}" type="presParOf" srcId="{784B4A09-C59F-425B-BEDD-F33B0DE071F2}" destId="{C529E459-871A-4FFE-A80B-34C904763F06}" srcOrd="0" destOrd="0" presId="urn:microsoft.com/office/officeart/2005/8/layout/StepDownProcess"/>
    <dgm:cxn modelId="{E8DD100A-C865-45E9-AD97-444D456E389F}" type="presParOf" srcId="{784B4A09-C59F-425B-BEDD-F33B0DE071F2}" destId="{95B76412-D19C-451E-97A6-FC4FDB652750}" srcOrd="1" destOrd="0" presId="urn:microsoft.com/office/officeart/2005/8/layout/StepDownProcess"/>
    <dgm:cxn modelId="{E9B98811-FB62-44D0-B9A8-55FD0A962898}" type="presParOf" srcId="{784B4A09-C59F-425B-BEDD-F33B0DE071F2}" destId="{909DCC3E-77EF-4AEC-8498-8BC2A0B0AC9D}" srcOrd="2" destOrd="0" presId="urn:microsoft.com/office/officeart/2005/8/layout/StepDownProcess"/>
    <dgm:cxn modelId="{B83BC406-415F-474F-85E2-99CE339D8DDA}" type="presParOf" srcId="{8819ADC8-BC53-428C-B579-14695E1CE4F7}" destId="{8FF32773-CAF1-4520-98F6-1B88D59B2653}" srcOrd="7" destOrd="0" presId="urn:microsoft.com/office/officeart/2005/8/layout/StepDownProcess"/>
    <dgm:cxn modelId="{679D0D7C-86F6-4799-87EC-163846F667F0}" type="presParOf" srcId="{8819ADC8-BC53-428C-B579-14695E1CE4F7}" destId="{C4816AF7-1C77-498D-97BC-EE5C71F1DFC5}" srcOrd="8" destOrd="0" presId="urn:microsoft.com/office/officeart/2005/8/layout/StepDownProcess"/>
    <dgm:cxn modelId="{80F6779E-7535-4DA2-B772-EADE0DD4D7F9}" type="presParOf" srcId="{C4816AF7-1C77-498D-97BC-EE5C71F1DFC5}" destId="{DDA9AC8B-4816-4804-BAEE-1242FC3A497A}" srcOrd="0" destOrd="0" presId="urn:microsoft.com/office/officeart/2005/8/layout/StepDownProcess"/>
    <dgm:cxn modelId="{CF355204-601E-46CE-BA49-840E89C9EE29}" type="presParOf" srcId="{C4816AF7-1C77-498D-97BC-EE5C71F1DFC5}" destId="{8FBB0DE3-E1DB-43B2-BC63-8E4B430860E9}"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985417-893C-4989-A8B1-4EBD2752AAB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F9DE83A9-A6D4-45E7-9777-3BFDBABFB4E0}">
      <dgm:prSet custT="1"/>
      <dgm:spPr>
        <a:solidFill>
          <a:srgbClr val="F04A01"/>
        </a:solidFill>
      </dgm:spPr>
      <dgm:t>
        <a:bodyPr/>
        <a:lstStyle/>
        <a:p>
          <a:pPr rtl="0"/>
          <a:r>
            <a:rPr lang="zh-CN" altLang="en-US" sz="1800" dirty="0">
              <a:latin typeface="微软雅黑" panose="020B0503020204020204" pitchFamily="34" charset="-122"/>
              <a:ea typeface="微软雅黑" panose="020B0503020204020204" pitchFamily="34" charset="-122"/>
            </a:rPr>
            <a:t>电子商务的迅速崛起，但是网络安全不能保障，给网上交易带来诸多问题。在电子商务中如何实现用户无需在纸上签字或等待信函往来，足不出户就能通过网络获得抵押贷款、购买保险或者与房屋建筑商签订契约等，如何实现企业之间通过网上磋商达成有法律效力的协议，以降低成本，提高效率？ </a:t>
          </a:r>
        </a:p>
      </dgm:t>
    </dgm:pt>
    <dgm:pt modelId="{81232C78-74F5-48E9-9787-23B9686893F4}" type="parTrans" cxnId="{6074D7B2-E509-45D7-B629-3A7751106A38}">
      <dgm:prSet/>
      <dgm:spPr/>
      <dgm:t>
        <a:bodyPr/>
        <a:lstStyle/>
        <a:p>
          <a:endParaRPr lang="zh-CN" altLang="en-US"/>
        </a:p>
      </dgm:t>
    </dgm:pt>
    <dgm:pt modelId="{CCD3EAEC-DCFC-4479-AC54-918DB830182A}" type="sibTrans" cxnId="{6074D7B2-E509-45D7-B629-3A7751106A38}">
      <dgm:prSet/>
      <dgm:spPr/>
      <dgm:t>
        <a:bodyPr/>
        <a:lstStyle/>
        <a:p>
          <a:endParaRPr lang="zh-CN" altLang="en-US"/>
        </a:p>
      </dgm:t>
    </dgm:pt>
    <dgm:pt modelId="{E451F1B1-87C0-4408-8341-FD44FD89EF18}">
      <dgm:prSet custT="1"/>
      <dgm:spPr>
        <a:solidFill>
          <a:srgbClr val="F04A01"/>
        </a:solidFill>
      </dgm:spPr>
      <dgm:t>
        <a:bodyPr/>
        <a:lstStyle/>
        <a:p>
          <a:pPr rtl="0"/>
          <a:r>
            <a:rPr lang="zh-CN" altLang="en-US" sz="2000" dirty="0">
              <a:latin typeface="微软雅黑" panose="020B0503020204020204" pitchFamily="34" charset="-122"/>
              <a:ea typeface="微软雅黑" panose="020B0503020204020204" pitchFamily="34" charset="-122"/>
            </a:rPr>
            <a:t>举个简单的例子，如果我们在天猫商城订购了相应的商品，当送货到我们宿舍之后，我们不承认我们曾经订购该商品，产生纠纷，如何解决？</a:t>
          </a:r>
        </a:p>
      </dgm:t>
    </dgm:pt>
    <dgm:pt modelId="{3890E649-B7BA-443E-A80B-1ABBDE7BAFB1}" type="parTrans" cxnId="{B7A6730B-1960-4DE0-9B9F-028FCE43AF67}">
      <dgm:prSet/>
      <dgm:spPr/>
      <dgm:t>
        <a:bodyPr/>
        <a:lstStyle/>
        <a:p>
          <a:endParaRPr lang="zh-CN" altLang="en-US"/>
        </a:p>
      </dgm:t>
    </dgm:pt>
    <dgm:pt modelId="{79508477-89BC-4DF3-A003-324F7AFB73DF}" type="sibTrans" cxnId="{B7A6730B-1960-4DE0-9B9F-028FCE43AF67}">
      <dgm:prSet/>
      <dgm:spPr/>
      <dgm:t>
        <a:bodyPr/>
        <a:lstStyle/>
        <a:p>
          <a:endParaRPr lang="zh-CN" altLang="en-US"/>
        </a:p>
      </dgm:t>
    </dgm:pt>
    <dgm:pt modelId="{3A4CE04F-0F28-4CE8-B98F-438C50F947FF}">
      <dgm:prSet custT="1"/>
      <dgm:spPr>
        <a:solidFill>
          <a:srgbClr val="F04A01"/>
        </a:solidFill>
      </dgm:spPr>
      <dgm:t>
        <a:bodyPr/>
        <a:lstStyle/>
        <a:p>
          <a:pPr rtl="0"/>
          <a:r>
            <a:rPr lang="zh-CN" sz="2000" dirty="0">
              <a:latin typeface="微软雅黑" panose="020B0503020204020204" pitchFamily="34" charset="-122"/>
              <a:ea typeface="微软雅黑" panose="020B0503020204020204" pitchFamily="34" charset="-122"/>
            </a:rPr>
            <a:t>在网络环境下，解决这类问题可以看作是信息安全对于保护在线交易问题的解决，属于信息安全的一个重要组成部分，解决的途径就是</a:t>
          </a:r>
          <a:r>
            <a:rPr lang="en-US" sz="2000" dirty="0">
              <a:latin typeface="微软雅黑" panose="020B0503020204020204" pitchFamily="34" charset="-122"/>
              <a:ea typeface="微软雅黑" panose="020B0503020204020204" pitchFamily="34" charset="-122"/>
            </a:rPr>
            <a:t>——</a:t>
          </a:r>
          <a:r>
            <a:rPr lang="zh-CN" sz="2000" dirty="0">
              <a:latin typeface="微软雅黑" panose="020B0503020204020204" pitchFamily="34" charset="-122"/>
              <a:ea typeface="微软雅黑" panose="020B0503020204020204" pitchFamily="34" charset="-122"/>
            </a:rPr>
            <a:t>数字签名</a:t>
          </a:r>
        </a:p>
      </dgm:t>
    </dgm:pt>
    <dgm:pt modelId="{69747ACF-94A9-44C6-9394-EB67B8D6B62D}" type="parTrans" cxnId="{6F361F0C-BAD9-4BD9-931B-3A228295E9DB}">
      <dgm:prSet/>
      <dgm:spPr/>
      <dgm:t>
        <a:bodyPr/>
        <a:lstStyle/>
        <a:p>
          <a:endParaRPr lang="zh-CN" altLang="en-US"/>
        </a:p>
      </dgm:t>
    </dgm:pt>
    <dgm:pt modelId="{70C7F3AA-A695-42C7-A800-36C67388B856}" type="sibTrans" cxnId="{6F361F0C-BAD9-4BD9-931B-3A228295E9DB}">
      <dgm:prSet/>
      <dgm:spPr/>
      <dgm:t>
        <a:bodyPr/>
        <a:lstStyle/>
        <a:p>
          <a:endParaRPr lang="zh-CN" altLang="en-US"/>
        </a:p>
      </dgm:t>
    </dgm:pt>
    <dgm:pt modelId="{AE3A3E66-7AF9-4359-9942-51C78BFFAD77}" type="pres">
      <dgm:prSet presAssocID="{1F985417-893C-4989-A8B1-4EBD2752AABC}" presName="linear" presStyleCnt="0">
        <dgm:presLayoutVars>
          <dgm:animLvl val="lvl"/>
          <dgm:resizeHandles val="exact"/>
        </dgm:presLayoutVars>
      </dgm:prSet>
      <dgm:spPr/>
    </dgm:pt>
    <dgm:pt modelId="{061923AB-053F-4BAA-A2D6-45522E4CF263}" type="pres">
      <dgm:prSet presAssocID="{F9DE83A9-A6D4-45E7-9777-3BFDBABFB4E0}" presName="parentText" presStyleLbl="node1" presStyleIdx="0" presStyleCnt="3" custScaleY="111364">
        <dgm:presLayoutVars>
          <dgm:chMax val="0"/>
          <dgm:bulletEnabled val="1"/>
        </dgm:presLayoutVars>
      </dgm:prSet>
      <dgm:spPr/>
    </dgm:pt>
    <dgm:pt modelId="{848D871D-E634-4DDC-A7E5-3C332FD70F5E}" type="pres">
      <dgm:prSet presAssocID="{CCD3EAEC-DCFC-4479-AC54-918DB830182A}" presName="spacer" presStyleCnt="0"/>
      <dgm:spPr/>
    </dgm:pt>
    <dgm:pt modelId="{CAA5F402-726A-4F1E-9D2F-66DC07ECE4E8}" type="pres">
      <dgm:prSet presAssocID="{E451F1B1-87C0-4408-8341-FD44FD89EF18}" presName="parentText" presStyleLbl="node1" presStyleIdx="1" presStyleCnt="3">
        <dgm:presLayoutVars>
          <dgm:chMax val="0"/>
          <dgm:bulletEnabled val="1"/>
        </dgm:presLayoutVars>
      </dgm:prSet>
      <dgm:spPr/>
    </dgm:pt>
    <dgm:pt modelId="{B4A6078E-41C0-4003-9CAA-5C754ED15165}" type="pres">
      <dgm:prSet presAssocID="{79508477-89BC-4DF3-A003-324F7AFB73DF}" presName="spacer" presStyleCnt="0"/>
      <dgm:spPr/>
    </dgm:pt>
    <dgm:pt modelId="{BE90A8D8-42E0-4ADC-BC8C-9CDD49A00769}" type="pres">
      <dgm:prSet presAssocID="{3A4CE04F-0F28-4CE8-B98F-438C50F947FF}" presName="parentText" presStyleLbl="node1" presStyleIdx="2" presStyleCnt="3">
        <dgm:presLayoutVars>
          <dgm:chMax val="0"/>
          <dgm:bulletEnabled val="1"/>
        </dgm:presLayoutVars>
      </dgm:prSet>
      <dgm:spPr/>
    </dgm:pt>
  </dgm:ptLst>
  <dgm:cxnLst>
    <dgm:cxn modelId="{9C3ACE05-906F-49DC-8C2B-C10259F113C4}" type="presOf" srcId="{1F985417-893C-4989-A8B1-4EBD2752AABC}" destId="{AE3A3E66-7AF9-4359-9942-51C78BFFAD77}" srcOrd="0" destOrd="0" presId="urn:microsoft.com/office/officeart/2005/8/layout/vList2"/>
    <dgm:cxn modelId="{B7A6730B-1960-4DE0-9B9F-028FCE43AF67}" srcId="{1F985417-893C-4989-A8B1-4EBD2752AABC}" destId="{E451F1B1-87C0-4408-8341-FD44FD89EF18}" srcOrd="1" destOrd="0" parTransId="{3890E649-B7BA-443E-A80B-1ABBDE7BAFB1}" sibTransId="{79508477-89BC-4DF3-A003-324F7AFB73DF}"/>
    <dgm:cxn modelId="{54CCB60B-26D7-48F0-9B08-13667E9EFEA5}" type="presOf" srcId="{F9DE83A9-A6D4-45E7-9777-3BFDBABFB4E0}" destId="{061923AB-053F-4BAA-A2D6-45522E4CF263}" srcOrd="0" destOrd="0" presId="urn:microsoft.com/office/officeart/2005/8/layout/vList2"/>
    <dgm:cxn modelId="{6F361F0C-BAD9-4BD9-931B-3A228295E9DB}" srcId="{1F985417-893C-4989-A8B1-4EBD2752AABC}" destId="{3A4CE04F-0F28-4CE8-B98F-438C50F947FF}" srcOrd="2" destOrd="0" parTransId="{69747ACF-94A9-44C6-9394-EB67B8D6B62D}" sibTransId="{70C7F3AA-A695-42C7-A800-36C67388B856}"/>
    <dgm:cxn modelId="{E6B56F2C-3C77-4346-AE57-46D910A51F01}" type="presOf" srcId="{3A4CE04F-0F28-4CE8-B98F-438C50F947FF}" destId="{BE90A8D8-42E0-4ADC-BC8C-9CDD49A00769}" srcOrd="0" destOrd="0" presId="urn:microsoft.com/office/officeart/2005/8/layout/vList2"/>
    <dgm:cxn modelId="{6074D7B2-E509-45D7-B629-3A7751106A38}" srcId="{1F985417-893C-4989-A8B1-4EBD2752AABC}" destId="{F9DE83A9-A6D4-45E7-9777-3BFDBABFB4E0}" srcOrd="0" destOrd="0" parTransId="{81232C78-74F5-48E9-9787-23B9686893F4}" sibTransId="{CCD3EAEC-DCFC-4479-AC54-918DB830182A}"/>
    <dgm:cxn modelId="{E6B167EE-4099-4204-9835-3603A8245FF2}" type="presOf" srcId="{E451F1B1-87C0-4408-8341-FD44FD89EF18}" destId="{CAA5F402-726A-4F1E-9D2F-66DC07ECE4E8}" srcOrd="0" destOrd="0" presId="urn:microsoft.com/office/officeart/2005/8/layout/vList2"/>
    <dgm:cxn modelId="{AE3CF587-8099-4EC7-B5CF-F186A67BE33D}" type="presParOf" srcId="{AE3A3E66-7AF9-4359-9942-51C78BFFAD77}" destId="{061923AB-053F-4BAA-A2D6-45522E4CF263}" srcOrd="0" destOrd="0" presId="urn:microsoft.com/office/officeart/2005/8/layout/vList2"/>
    <dgm:cxn modelId="{D1D81674-9C5D-4E03-B215-0F861504FC67}" type="presParOf" srcId="{AE3A3E66-7AF9-4359-9942-51C78BFFAD77}" destId="{848D871D-E634-4DDC-A7E5-3C332FD70F5E}" srcOrd="1" destOrd="0" presId="urn:microsoft.com/office/officeart/2005/8/layout/vList2"/>
    <dgm:cxn modelId="{2C5A6D69-C2C5-4911-A079-0527800A32E4}" type="presParOf" srcId="{AE3A3E66-7AF9-4359-9942-51C78BFFAD77}" destId="{CAA5F402-726A-4F1E-9D2F-66DC07ECE4E8}" srcOrd="2" destOrd="0" presId="urn:microsoft.com/office/officeart/2005/8/layout/vList2"/>
    <dgm:cxn modelId="{7EE29252-5C9D-4C48-B419-B14D30DFBA47}" type="presParOf" srcId="{AE3A3E66-7AF9-4359-9942-51C78BFFAD77}" destId="{B4A6078E-41C0-4003-9CAA-5C754ED15165}" srcOrd="3" destOrd="0" presId="urn:microsoft.com/office/officeart/2005/8/layout/vList2"/>
    <dgm:cxn modelId="{395D9B96-9953-4770-B748-BE74CAA27D9B}" type="presParOf" srcId="{AE3A3E66-7AF9-4359-9942-51C78BFFAD77}" destId="{BE90A8D8-42E0-4ADC-BC8C-9CDD49A0076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35E8C-4E65-4CED-A375-F5260B0FA421}">
      <dsp:nvSpPr>
        <dsp:cNvPr id="0" name=""/>
        <dsp:cNvSpPr/>
      </dsp:nvSpPr>
      <dsp:spPr>
        <a:xfrm>
          <a:off x="0" y="16554"/>
          <a:ext cx="6827839" cy="2798082"/>
        </a:xfrm>
        <a:prstGeom prst="roundRect">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zh-CN" sz="2100" kern="1200" dirty="0">
              <a:latin typeface="微软雅黑" panose="020B0503020204020204" pitchFamily="34" charset="-122"/>
              <a:ea typeface="微软雅黑" panose="020B0503020204020204" pitchFamily="34" charset="-122"/>
            </a:rPr>
            <a:t>在分组加密算法的</a:t>
          </a:r>
          <a:r>
            <a:rPr lang="en-US" sz="2100" kern="1200" dirty="0">
              <a:solidFill>
                <a:srgbClr val="F04A0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ECB</a:t>
          </a:r>
          <a:r>
            <a:rPr lang="en-US" sz="2100" kern="1200" dirty="0">
              <a:latin typeface="微软雅黑" panose="020B0503020204020204" pitchFamily="34" charset="-122"/>
              <a:ea typeface="微软雅黑" panose="020B0503020204020204" pitchFamily="34" charset="-122"/>
            </a:rPr>
            <a:t> </a:t>
          </a:r>
          <a:r>
            <a:rPr lang="zh-CN" sz="2100" kern="1200" dirty="0">
              <a:latin typeface="微软雅黑" panose="020B0503020204020204" pitchFamily="34" charset="-122"/>
              <a:ea typeface="微软雅黑" panose="020B0503020204020204" pitchFamily="34" charset="-122"/>
            </a:rPr>
            <a:t>工作模式下， 攻击者重排密文分组次序后每一个分组仍然能被成功地解密。虽然在某些层级</a:t>
          </a:r>
          <a:r>
            <a:rPr lang="zh-CN" altLang="en-US" sz="2100" kern="1200" dirty="0">
              <a:latin typeface="微软雅黑" panose="020B0503020204020204" pitchFamily="34" charset="-122"/>
              <a:ea typeface="微软雅黑" panose="020B0503020204020204" pitchFamily="34" charset="-122"/>
            </a:rPr>
            <a:t>（</a:t>
          </a:r>
          <a:r>
            <a:rPr lang="zh-CN" sz="2100" kern="1200" dirty="0">
              <a:latin typeface="微软雅黑" panose="020B0503020204020204" pitchFamily="34" charset="-122"/>
              <a:ea typeface="微软雅黑" panose="020B0503020204020204" pitchFamily="34" charset="-122"/>
            </a:rPr>
            <a:t>例如各</a:t>
          </a:r>
          <a:r>
            <a:rPr lang="en-US" sz="2100" kern="1200" dirty="0">
              <a:latin typeface="微软雅黑" panose="020B0503020204020204" pitchFamily="34" charset="-122"/>
              <a:ea typeface="微软雅黑" panose="020B0503020204020204" pitchFamily="34" charset="-122"/>
            </a:rPr>
            <a:t>IP </a:t>
          </a:r>
          <a:r>
            <a:rPr lang="zh-CN" sz="2100" kern="1200" dirty="0">
              <a:latin typeface="微软雅黑" panose="020B0503020204020204" pitchFamily="34" charset="-122"/>
              <a:ea typeface="微软雅黑" panose="020B0503020204020204" pitchFamily="34" charset="-122"/>
            </a:rPr>
            <a:t>包</a:t>
          </a:r>
          <a:r>
            <a:rPr lang="zh-CN" altLang="en-US" sz="2100" kern="1200" dirty="0">
              <a:latin typeface="微软雅黑" panose="020B0503020204020204" pitchFamily="34" charset="-122"/>
              <a:ea typeface="微软雅黑" panose="020B0503020204020204" pitchFamily="34" charset="-122"/>
            </a:rPr>
            <a:t>）</a:t>
          </a:r>
          <a:r>
            <a:rPr lang="zh-CN" sz="2100" kern="1200" dirty="0">
              <a:latin typeface="微软雅黑" panose="020B0503020204020204" pitchFamily="34" charset="-122"/>
              <a:ea typeface="微软雅黑" panose="020B0503020204020204" pitchFamily="34" charset="-122"/>
            </a:rPr>
            <a:t>可以使用序列号，但通常情况下一个单独的序列号不一定与明文中的每个</a:t>
          </a:r>
          <a:r>
            <a:rPr lang="en-US" sz="2100" kern="1200" dirty="0">
              <a:latin typeface="微软雅黑" panose="020B0503020204020204" pitchFamily="34" charset="-122"/>
              <a:ea typeface="微软雅黑" panose="020B0503020204020204" pitchFamily="34" charset="-122"/>
            </a:rPr>
            <a:t>b </a:t>
          </a:r>
          <a:r>
            <a:rPr lang="zh-CN" sz="2100" kern="1200" dirty="0">
              <a:latin typeface="微软雅黑" panose="020B0503020204020204" pitchFamily="34" charset="-122"/>
              <a:ea typeface="微软雅黑" panose="020B0503020204020204" pitchFamily="34" charset="-122"/>
            </a:rPr>
            <a:t>比特分组发生联系。因此，分组的重排是一种威胁。</a:t>
          </a:r>
        </a:p>
      </dsp:txBody>
      <dsp:txXfrm>
        <a:off x="136591" y="153145"/>
        <a:ext cx="6554657" cy="25249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0A5EC3-9D62-4F29-BF4B-0EEE7BEBBD41}">
      <dsp:nvSpPr>
        <dsp:cNvPr id="0" name=""/>
        <dsp:cNvSpPr/>
      </dsp:nvSpPr>
      <dsp:spPr>
        <a:xfrm rot="5400000">
          <a:off x="562944" y="777782"/>
          <a:ext cx="676892" cy="770618"/>
        </a:xfrm>
        <a:prstGeom prst="bentUpArrow">
          <a:avLst>
            <a:gd name="adj1" fmla="val 32840"/>
            <a:gd name="adj2" fmla="val 25000"/>
            <a:gd name="adj3" fmla="val 35780"/>
          </a:avLst>
        </a:prstGeom>
        <a:solidFill>
          <a:schemeClr val="accent5">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BF6EBA-A2C0-4024-B8AA-070B3922032C}">
      <dsp:nvSpPr>
        <dsp:cNvPr id="0" name=""/>
        <dsp:cNvSpPr/>
      </dsp:nvSpPr>
      <dsp:spPr>
        <a:xfrm>
          <a:off x="383609" y="27433"/>
          <a:ext cx="1139488" cy="797605"/>
        </a:xfrm>
        <a:prstGeom prst="roundRect">
          <a:avLst>
            <a:gd name="adj" fmla="val 1667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altLang="zh-CN" sz="2100" kern="1200" dirty="0">
              <a:latin typeface="Times New Roman" pitchFamily="18" charset="0"/>
              <a:cs typeface="Times New Roman" pitchFamily="18" charset="0"/>
            </a:rPr>
            <a:t>FIPS 180</a:t>
          </a:r>
          <a:endParaRPr lang="zh-CN" altLang="en-US" sz="2100" kern="1200" dirty="0"/>
        </a:p>
      </dsp:txBody>
      <dsp:txXfrm>
        <a:off x="422552" y="66376"/>
        <a:ext cx="1061602" cy="719719"/>
      </dsp:txXfrm>
    </dsp:sp>
    <dsp:sp modelId="{C9873495-E686-400C-8D1A-8584B4DF8CA9}">
      <dsp:nvSpPr>
        <dsp:cNvPr id="0" name=""/>
        <dsp:cNvSpPr/>
      </dsp:nvSpPr>
      <dsp:spPr>
        <a:xfrm>
          <a:off x="1483094" y="103503"/>
          <a:ext cx="908763" cy="644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altLang="zh-CN" sz="1800" kern="1200" dirty="0"/>
            <a:t>1993</a:t>
          </a:r>
          <a:endParaRPr lang="zh-CN" altLang="en-US" sz="1800" kern="1200" dirty="0"/>
        </a:p>
      </dsp:txBody>
      <dsp:txXfrm>
        <a:off x="1483094" y="103503"/>
        <a:ext cx="908763" cy="644659"/>
      </dsp:txXfrm>
    </dsp:sp>
    <dsp:sp modelId="{B5B6DF5A-E74A-4119-AFF5-ACA81C437E60}">
      <dsp:nvSpPr>
        <dsp:cNvPr id="0" name=""/>
        <dsp:cNvSpPr/>
      </dsp:nvSpPr>
      <dsp:spPr>
        <a:xfrm rot="5400000">
          <a:off x="1526903" y="1673756"/>
          <a:ext cx="676892" cy="770618"/>
        </a:xfrm>
        <a:prstGeom prst="bentUpArrow">
          <a:avLst>
            <a:gd name="adj1" fmla="val 32840"/>
            <a:gd name="adj2" fmla="val 25000"/>
            <a:gd name="adj3" fmla="val 35780"/>
          </a:avLst>
        </a:prstGeom>
        <a:solidFill>
          <a:schemeClr val="accent5">
            <a:tint val="50000"/>
            <a:hueOff val="1748867"/>
            <a:satOff val="-4381"/>
            <a:lumOff val="103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0181E7-AE03-40BC-85BB-47A92E0B042D}">
      <dsp:nvSpPr>
        <dsp:cNvPr id="0" name=""/>
        <dsp:cNvSpPr/>
      </dsp:nvSpPr>
      <dsp:spPr>
        <a:xfrm>
          <a:off x="1347568" y="923407"/>
          <a:ext cx="1139488" cy="797605"/>
        </a:xfrm>
        <a:prstGeom prst="roundRect">
          <a:avLst>
            <a:gd name="adj" fmla="val 16670"/>
          </a:avLst>
        </a:prstGeom>
        <a:solidFill>
          <a:schemeClr val="accent5">
            <a:hueOff val="1285709"/>
            <a:satOff val="2937"/>
            <a:lumOff val="-81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altLang="zh-CN" sz="2100" kern="1200" dirty="0">
              <a:latin typeface="Times New Roman" pitchFamily="18" charset="0"/>
              <a:cs typeface="Times New Roman" pitchFamily="18" charset="0"/>
            </a:rPr>
            <a:t>FIPS 180-1</a:t>
          </a:r>
          <a:endParaRPr lang="zh-CN" altLang="en-US" sz="2100" kern="1200" dirty="0"/>
        </a:p>
      </dsp:txBody>
      <dsp:txXfrm>
        <a:off x="1386511" y="962350"/>
        <a:ext cx="1061602" cy="719719"/>
      </dsp:txXfrm>
    </dsp:sp>
    <dsp:sp modelId="{008BA160-F631-48B0-9EF0-9534698A7402}">
      <dsp:nvSpPr>
        <dsp:cNvPr id="0" name=""/>
        <dsp:cNvSpPr/>
      </dsp:nvSpPr>
      <dsp:spPr>
        <a:xfrm>
          <a:off x="2487057" y="999477"/>
          <a:ext cx="828755" cy="644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171450" lvl="1" indent="-171450" algn="l" defTabSz="800100">
            <a:lnSpc>
              <a:spcPct val="90000"/>
            </a:lnSpc>
            <a:spcBef>
              <a:spcPct val="0"/>
            </a:spcBef>
            <a:spcAft>
              <a:spcPct val="15000"/>
            </a:spcAft>
            <a:buChar char="•"/>
          </a:pPr>
          <a:r>
            <a:rPr lang="en-US" altLang="zh-CN" sz="1800" kern="1200" dirty="0"/>
            <a:t>1995</a:t>
          </a:r>
          <a:endParaRPr lang="zh-CN" altLang="en-US" sz="1800" kern="1200" dirty="0"/>
        </a:p>
      </dsp:txBody>
      <dsp:txXfrm>
        <a:off x="2487057" y="999477"/>
        <a:ext cx="828755" cy="644659"/>
      </dsp:txXfrm>
    </dsp:sp>
    <dsp:sp modelId="{DF8E002C-C709-471E-A012-9BD637E04B33}">
      <dsp:nvSpPr>
        <dsp:cNvPr id="0" name=""/>
        <dsp:cNvSpPr/>
      </dsp:nvSpPr>
      <dsp:spPr>
        <a:xfrm rot="5400000">
          <a:off x="2490863" y="2592900"/>
          <a:ext cx="676892" cy="770618"/>
        </a:xfrm>
        <a:prstGeom prst="bentUpArrow">
          <a:avLst>
            <a:gd name="adj1" fmla="val 32840"/>
            <a:gd name="adj2" fmla="val 25000"/>
            <a:gd name="adj3" fmla="val 35780"/>
          </a:avLst>
        </a:prstGeom>
        <a:solidFill>
          <a:schemeClr val="accent5">
            <a:tint val="50000"/>
            <a:hueOff val="3497733"/>
            <a:satOff val="-8762"/>
            <a:lumOff val="206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8B4165-C842-42A4-A9C4-2D3D3AB14DFF}">
      <dsp:nvSpPr>
        <dsp:cNvPr id="0" name=""/>
        <dsp:cNvSpPr/>
      </dsp:nvSpPr>
      <dsp:spPr>
        <a:xfrm>
          <a:off x="2311527" y="1819381"/>
          <a:ext cx="1139488" cy="797605"/>
        </a:xfrm>
        <a:prstGeom prst="roundRect">
          <a:avLst>
            <a:gd name="adj" fmla="val 16670"/>
          </a:avLst>
        </a:prstGeom>
        <a:solidFill>
          <a:schemeClr val="accent5">
            <a:hueOff val="2571418"/>
            <a:satOff val="5874"/>
            <a:lumOff val="-1627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altLang="zh-CN" sz="2100" kern="1200" dirty="0">
              <a:latin typeface="Times New Roman" pitchFamily="18" charset="0"/>
              <a:cs typeface="Times New Roman" pitchFamily="18" charset="0"/>
            </a:rPr>
            <a:t>FIPS 2</a:t>
          </a:r>
          <a:endParaRPr lang="zh-CN" altLang="en-US" sz="2100" kern="1200" dirty="0"/>
        </a:p>
      </dsp:txBody>
      <dsp:txXfrm>
        <a:off x="2350470" y="1858324"/>
        <a:ext cx="1061602" cy="719719"/>
      </dsp:txXfrm>
    </dsp:sp>
    <dsp:sp modelId="{46E892C8-99DE-403B-BF66-251563D2FB16}">
      <dsp:nvSpPr>
        <dsp:cNvPr id="0" name=""/>
        <dsp:cNvSpPr/>
      </dsp:nvSpPr>
      <dsp:spPr>
        <a:xfrm>
          <a:off x="3451016" y="1895451"/>
          <a:ext cx="828755" cy="644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171450" lvl="1" indent="-171450" algn="l" defTabSz="800100">
            <a:lnSpc>
              <a:spcPct val="90000"/>
            </a:lnSpc>
            <a:spcBef>
              <a:spcPct val="0"/>
            </a:spcBef>
            <a:spcAft>
              <a:spcPct val="15000"/>
            </a:spcAft>
            <a:buChar char="•"/>
          </a:pPr>
          <a:r>
            <a:rPr lang="en-US" altLang="zh-CN" sz="1800" kern="1200" dirty="0"/>
            <a:t>2002</a:t>
          </a:r>
          <a:endParaRPr lang="zh-CN" altLang="en-US" sz="1800" kern="1200" dirty="0"/>
        </a:p>
      </dsp:txBody>
      <dsp:txXfrm>
        <a:off x="3451016" y="1895451"/>
        <a:ext cx="828755" cy="644659"/>
      </dsp:txXfrm>
    </dsp:sp>
    <dsp:sp modelId="{C529E459-871A-4FFE-A80B-34C904763F06}">
      <dsp:nvSpPr>
        <dsp:cNvPr id="0" name=""/>
        <dsp:cNvSpPr/>
      </dsp:nvSpPr>
      <dsp:spPr>
        <a:xfrm rot="5400000">
          <a:off x="3454822" y="3465704"/>
          <a:ext cx="676892" cy="770618"/>
        </a:xfrm>
        <a:prstGeom prst="bentUpArrow">
          <a:avLst>
            <a:gd name="adj1" fmla="val 32840"/>
            <a:gd name="adj2" fmla="val 25000"/>
            <a:gd name="adj3" fmla="val 35780"/>
          </a:avLst>
        </a:prstGeom>
        <a:solidFill>
          <a:schemeClr val="accent5">
            <a:tint val="50000"/>
            <a:hueOff val="5246600"/>
            <a:satOff val="-13143"/>
            <a:lumOff val="31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B76412-D19C-451E-97A6-FC4FDB652750}">
      <dsp:nvSpPr>
        <dsp:cNvPr id="0" name=""/>
        <dsp:cNvSpPr/>
      </dsp:nvSpPr>
      <dsp:spPr>
        <a:xfrm>
          <a:off x="3275487" y="2715355"/>
          <a:ext cx="1139488" cy="797605"/>
        </a:xfrm>
        <a:prstGeom prst="roundRect">
          <a:avLst>
            <a:gd name="adj" fmla="val 16670"/>
          </a:avLst>
        </a:prstGeom>
        <a:solidFill>
          <a:schemeClr val="accent5">
            <a:hueOff val="3857127"/>
            <a:satOff val="8811"/>
            <a:lumOff val="-244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altLang="en-US" sz="2100" kern="1200" dirty="0"/>
            <a:t>FIP PUB 180-3</a:t>
          </a:r>
          <a:endParaRPr lang="zh-CN" altLang="en-US" sz="2100" kern="1200" dirty="0"/>
        </a:p>
      </dsp:txBody>
      <dsp:txXfrm>
        <a:off x="3314430" y="2754298"/>
        <a:ext cx="1061602" cy="719719"/>
      </dsp:txXfrm>
    </dsp:sp>
    <dsp:sp modelId="{909DCC3E-77EF-4AEC-8498-8BC2A0B0AC9D}">
      <dsp:nvSpPr>
        <dsp:cNvPr id="0" name=""/>
        <dsp:cNvSpPr/>
      </dsp:nvSpPr>
      <dsp:spPr>
        <a:xfrm>
          <a:off x="4414975" y="2791425"/>
          <a:ext cx="828755" cy="644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171450" lvl="1" indent="-171450" algn="l" defTabSz="800100">
            <a:lnSpc>
              <a:spcPct val="90000"/>
            </a:lnSpc>
            <a:spcBef>
              <a:spcPct val="0"/>
            </a:spcBef>
            <a:spcAft>
              <a:spcPct val="15000"/>
            </a:spcAft>
            <a:buChar char="•"/>
          </a:pPr>
          <a:r>
            <a:rPr lang="en-US" altLang="zh-CN" sz="1800" kern="1200" dirty="0"/>
            <a:t>2008</a:t>
          </a:r>
          <a:endParaRPr lang="zh-CN" altLang="en-US" sz="1800" kern="1200" dirty="0"/>
        </a:p>
      </dsp:txBody>
      <dsp:txXfrm>
        <a:off x="4414975" y="2791425"/>
        <a:ext cx="828755" cy="644659"/>
      </dsp:txXfrm>
    </dsp:sp>
    <dsp:sp modelId="{DDA9AC8B-4816-4804-BAEE-1242FC3A497A}">
      <dsp:nvSpPr>
        <dsp:cNvPr id="0" name=""/>
        <dsp:cNvSpPr/>
      </dsp:nvSpPr>
      <dsp:spPr>
        <a:xfrm>
          <a:off x="4239446" y="3611329"/>
          <a:ext cx="1139488" cy="797605"/>
        </a:xfrm>
        <a:prstGeom prst="roundRect">
          <a:avLst>
            <a:gd name="adj" fmla="val 16670"/>
          </a:avLst>
        </a:prstGeom>
        <a:solidFill>
          <a:schemeClr val="accent5">
            <a:hueOff val="5142836"/>
            <a:satOff val="11748"/>
            <a:lumOff val="-32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i="0" kern="1200" dirty="0" err="1"/>
            <a:t>Keccak</a:t>
          </a:r>
          <a:endParaRPr lang="zh-CN" altLang="en-US" sz="2100" u="none" kern="1200" dirty="0"/>
        </a:p>
      </dsp:txBody>
      <dsp:txXfrm>
        <a:off x="4278389" y="3650272"/>
        <a:ext cx="1061602" cy="719719"/>
      </dsp:txXfrm>
    </dsp:sp>
    <dsp:sp modelId="{8FBB0DE3-E1DB-43B2-BC63-8E4B430860E9}">
      <dsp:nvSpPr>
        <dsp:cNvPr id="0" name=""/>
        <dsp:cNvSpPr/>
      </dsp:nvSpPr>
      <dsp:spPr>
        <a:xfrm>
          <a:off x="5378935" y="3687398"/>
          <a:ext cx="828755" cy="644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ctr" anchorCtr="0">
          <a:noAutofit/>
        </a:bodyPr>
        <a:lstStyle/>
        <a:p>
          <a:pPr marL="171450" lvl="1" indent="-171450" algn="l" defTabSz="800100">
            <a:lnSpc>
              <a:spcPct val="90000"/>
            </a:lnSpc>
            <a:spcBef>
              <a:spcPct val="0"/>
            </a:spcBef>
            <a:spcAft>
              <a:spcPct val="15000"/>
            </a:spcAft>
            <a:buChar char="•"/>
          </a:pPr>
          <a:r>
            <a:rPr lang="en-US" altLang="zh-CN" sz="1800" kern="1200" dirty="0"/>
            <a:t>2012</a:t>
          </a:r>
          <a:endParaRPr lang="zh-CN" altLang="en-US" sz="1800" kern="1200" dirty="0"/>
        </a:p>
      </dsp:txBody>
      <dsp:txXfrm>
        <a:off x="5378935" y="3687398"/>
        <a:ext cx="828755" cy="6446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1923AB-053F-4BAA-A2D6-45522E4CF263}">
      <dsp:nvSpPr>
        <dsp:cNvPr id="0" name=""/>
        <dsp:cNvSpPr/>
      </dsp:nvSpPr>
      <dsp:spPr>
        <a:xfrm>
          <a:off x="0" y="2894"/>
          <a:ext cx="7772400" cy="1664631"/>
        </a:xfrm>
        <a:prstGeom prst="roundRect">
          <a:avLst/>
        </a:prstGeom>
        <a:solidFill>
          <a:srgbClr val="F04A0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电子商务的迅速崛起，但是网络安全不能保障，给网上交易带来诸多问题。在电子商务中如何实现用户无需在纸上签字或等待信函往来，足不出户就能通过网络获得抵押贷款、购买保险或者与房屋建筑商签订契约等，如何实现企业之间通过网上磋商达成有法律效力的协议，以降低成本，提高效率？ </a:t>
          </a:r>
        </a:p>
      </dsp:txBody>
      <dsp:txXfrm>
        <a:off x="81261" y="84155"/>
        <a:ext cx="7609878" cy="1502109"/>
      </dsp:txXfrm>
    </dsp:sp>
    <dsp:sp modelId="{CAA5F402-726A-4F1E-9D2F-66DC07ECE4E8}">
      <dsp:nvSpPr>
        <dsp:cNvPr id="0" name=""/>
        <dsp:cNvSpPr/>
      </dsp:nvSpPr>
      <dsp:spPr>
        <a:xfrm>
          <a:off x="0" y="1677524"/>
          <a:ext cx="7772400" cy="1494766"/>
        </a:xfrm>
        <a:prstGeom prst="roundRect">
          <a:avLst/>
        </a:prstGeom>
        <a:solidFill>
          <a:srgbClr val="F04A0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zh-CN" altLang="en-US" sz="2000" kern="1200" dirty="0">
              <a:latin typeface="微软雅黑" panose="020B0503020204020204" pitchFamily="34" charset="-122"/>
              <a:ea typeface="微软雅黑" panose="020B0503020204020204" pitchFamily="34" charset="-122"/>
            </a:rPr>
            <a:t>举个简单的例子，如果我们在天猫商城订购了相应的商品，当送货到我们宿舍之后，我们不承认我们曾经订购该商品，产生纠纷，如何解决？</a:t>
          </a:r>
        </a:p>
      </dsp:txBody>
      <dsp:txXfrm>
        <a:off x="72968" y="1750492"/>
        <a:ext cx="7626464" cy="1348830"/>
      </dsp:txXfrm>
    </dsp:sp>
    <dsp:sp modelId="{BE90A8D8-42E0-4ADC-BC8C-9CDD49A00769}">
      <dsp:nvSpPr>
        <dsp:cNvPr id="0" name=""/>
        <dsp:cNvSpPr/>
      </dsp:nvSpPr>
      <dsp:spPr>
        <a:xfrm>
          <a:off x="0" y="3182289"/>
          <a:ext cx="7772400" cy="1494766"/>
        </a:xfrm>
        <a:prstGeom prst="roundRect">
          <a:avLst/>
        </a:prstGeom>
        <a:solidFill>
          <a:srgbClr val="F04A0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zh-CN" sz="2000" kern="1200" dirty="0">
              <a:latin typeface="微软雅黑" panose="020B0503020204020204" pitchFamily="34" charset="-122"/>
              <a:ea typeface="微软雅黑" panose="020B0503020204020204" pitchFamily="34" charset="-122"/>
            </a:rPr>
            <a:t>在网络环境下，解决这类问题可以看作是信息安全对于保护在线交易问题的解决，属于信息安全的一个重要组成部分，解决的途径就是</a:t>
          </a:r>
          <a:r>
            <a:rPr lang="en-US" sz="2000" kern="1200" dirty="0">
              <a:latin typeface="微软雅黑" panose="020B0503020204020204" pitchFamily="34" charset="-122"/>
              <a:ea typeface="微软雅黑" panose="020B0503020204020204" pitchFamily="34" charset="-122"/>
            </a:rPr>
            <a:t>——</a:t>
          </a:r>
          <a:r>
            <a:rPr lang="zh-CN" sz="2000" kern="1200" dirty="0">
              <a:latin typeface="微软雅黑" panose="020B0503020204020204" pitchFamily="34" charset="-122"/>
              <a:ea typeface="微软雅黑" panose="020B0503020204020204" pitchFamily="34" charset="-122"/>
            </a:rPr>
            <a:t>数字签名</a:t>
          </a:r>
        </a:p>
      </dsp:txBody>
      <dsp:txXfrm>
        <a:off x="72968" y="3255257"/>
        <a:ext cx="7626464" cy="13488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6" Type="http://schemas.openxmlformats.org/officeDocument/2006/relationships/image" Target="../media/image43.wmf"/><Relationship Id="rId5" Type="http://schemas.openxmlformats.org/officeDocument/2006/relationships/image" Target="../media/image42.wmf"/><Relationship Id="rId4" Type="http://schemas.openxmlformats.org/officeDocument/2006/relationships/image" Target="../media/image41.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8.wmf"/><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4" Type="http://schemas.openxmlformats.org/officeDocument/2006/relationships/image" Target="../media/image3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8706" name="Rectangle 2"/>
          <p:cNvSpPr>
            <a:spLocks noGrp="1" noChangeArrowheads="1"/>
          </p:cNvSpPr>
          <p:nvPr>
            <p:ph type="hdr" sz="quarter"/>
          </p:nvPr>
        </p:nvSpPr>
        <p:spPr bwMode="auto">
          <a:xfrm>
            <a:off x="0" y="0"/>
            <a:ext cx="2962275" cy="498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328707" name="Rectangle 3"/>
          <p:cNvSpPr>
            <a:spLocks noGrp="1" noChangeArrowheads="1"/>
          </p:cNvSpPr>
          <p:nvPr>
            <p:ph type="dt" sz="quarter" idx="1"/>
          </p:nvPr>
        </p:nvSpPr>
        <p:spPr bwMode="auto">
          <a:xfrm>
            <a:off x="3871913" y="0"/>
            <a:ext cx="2960687" cy="498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77A215B3-2C7E-4625-9144-8D87330FA23A}" type="datetimeFigureOut">
              <a:rPr lang="zh-CN" altLang="en-US"/>
              <a:pPr>
                <a:defRPr/>
              </a:pPr>
              <a:t>2025/4/7</a:t>
            </a:fld>
            <a:endParaRPr lang="en-US" altLang="zh-CN"/>
          </a:p>
        </p:txBody>
      </p:sp>
      <p:sp>
        <p:nvSpPr>
          <p:cNvPr id="328708" name="Rectangle 4"/>
          <p:cNvSpPr>
            <a:spLocks noGrp="1" noChangeArrowheads="1"/>
          </p:cNvSpPr>
          <p:nvPr>
            <p:ph type="ftr" sz="quarter" idx="2"/>
          </p:nvPr>
        </p:nvSpPr>
        <p:spPr bwMode="auto">
          <a:xfrm>
            <a:off x="0" y="9478963"/>
            <a:ext cx="2962275" cy="4984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328709" name="Rectangle 5"/>
          <p:cNvSpPr>
            <a:spLocks noGrp="1" noChangeArrowheads="1"/>
          </p:cNvSpPr>
          <p:nvPr>
            <p:ph type="sldNum" sz="quarter" idx="3"/>
          </p:nvPr>
        </p:nvSpPr>
        <p:spPr bwMode="auto">
          <a:xfrm>
            <a:off x="3871913" y="9478963"/>
            <a:ext cx="2960687" cy="4984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64F106C7-9E44-442A-B9DD-334C75B0BDCE}" type="slidenum">
              <a:rPr lang="zh-CN" altLang="en-US"/>
              <a:pPr>
                <a:defRPr/>
              </a:pPr>
              <a:t>‹#›</a:t>
            </a:fld>
            <a:endParaRPr lang="en-US" altLang="zh-CN"/>
          </a:p>
        </p:txBody>
      </p:sp>
    </p:spTree>
    <p:extLst>
      <p:ext uri="{BB962C8B-B14F-4D97-AF65-F5344CB8AC3E}">
        <p14:creationId xmlns:p14="http://schemas.microsoft.com/office/powerpoint/2010/main" val="21142613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62275" cy="498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4099" name="Rectangle 3"/>
          <p:cNvSpPr>
            <a:spLocks noGrp="1" noChangeArrowheads="1"/>
          </p:cNvSpPr>
          <p:nvPr>
            <p:ph type="dt" idx="1"/>
          </p:nvPr>
        </p:nvSpPr>
        <p:spPr bwMode="auto">
          <a:xfrm>
            <a:off x="3871913" y="0"/>
            <a:ext cx="2960687" cy="498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endParaRPr lang="en-US" altLang="zh-CN"/>
          </a:p>
        </p:txBody>
      </p:sp>
      <p:sp>
        <p:nvSpPr>
          <p:cNvPr id="15364" name="Rectangle 4"/>
          <p:cNvSpPr>
            <a:spLocks noGrp="1" noRot="1" noChangeAspect="1" noChangeArrowheads="1" noTextEdit="1"/>
          </p:cNvSpPr>
          <p:nvPr>
            <p:ph type="sldImg" idx="2"/>
          </p:nvPr>
        </p:nvSpPr>
        <p:spPr bwMode="auto">
          <a:xfrm>
            <a:off x="922338" y="747713"/>
            <a:ext cx="4991100" cy="37433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84213" y="4740275"/>
            <a:ext cx="5467350" cy="44910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02" name="Rectangle 6"/>
          <p:cNvSpPr>
            <a:spLocks noGrp="1" noChangeArrowheads="1"/>
          </p:cNvSpPr>
          <p:nvPr>
            <p:ph type="ftr" sz="quarter" idx="4"/>
          </p:nvPr>
        </p:nvSpPr>
        <p:spPr bwMode="auto">
          <a:xfrm>
            <a:off x="0" y="9478963"/>
            <a:ext cx="2962275" cy="4984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4103" name="Rectangle 7"/>
          <p:cNvSpPr>
            <a:spLocks noGrp="1" noChangeArrowheads="1"/>
          </p:cNvSpPr>
          <p:nvPr>
            <p:ph type="sldNum" sz="quarter" idx="5"/>
          </p:nvPr>
        </p:nvSpPr>
        <p:spPr bwMode="auto">
          <a:xfrm>
            <a:off x="3871913" y="9478963"/>
            <a:ext cx="2960687" cy="4984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ea typeface="宋体" pitchFamily="2" charset="-122"/>
              </a:defRPr>
            </a:lvl1pPr>
          </a:lstStyle>
          <a:p>
            <a:pPr>
              <a:defRPr/>
            </a:pPr>
            <a:fld id="{27EA3D60-DD65-4FBD-B570-690203CBBAAD}" type="slidenum">
              <a:rPr lang="en-US" altLang="zh-CN"/>
              <a:pPr>
                <a:defRPr/>
              </a:pPr>
              <a:t>‹#›</a:t>
            </a:fld>
            <a:endParaRPr lang="en-US" altLang="zh-CN"/>
          </a:p>
        </p:txBody>
      </p:sp>
    </p:spTree>
    <p:extLst>
      <p:ext uri="{BB962C8B-B14F-4D97-AF65-F5344CB8AC3E}">
        <p14:creationId xmlns:p14="http://schemas.microsoft.com/office/powerpoint/2010/main" val="376351249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baike.baidu.com/view/2882625.ht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Rot="1" noChangeAspect="1" noChangeArrowheads="1" noTextEdit="1"/>
          </p:cNvSpPr>
          <p:nvPr>
            <p:ph type="sldImg"/>
          </p:nvPr>
        </p:nvSpPr>
        <p:spPr>
          <a:ln/>
        </p:spPr>
      </p:sp>
      <p:sp>
        <p:nvSpPr>
          <p:cNvPr id="184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Arial" charset="0"/>
            </a:endParaRPr>
          </a:p>
        </p:txBody>
      </p:sp>
    </p:spTree>
    <p:extLst>
      <p:ext uri="{BB962C8B-B14F-4D97-AF65-F5344CB8AC3E}">
        <p14:creationId xmlns:p14="http://schemas.microsoft.com/office/powerpoint/2010/main" val="3076814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78500A-A3E7-41C0-A73F-FF1C70ABAE34}" type="slidenum">
              <a:rPr lang="zh-CN" altLang="en-US"/>
              <a:pPr/>
              <a:t>11</a:t>
            </a:fld>
            <a:endParaRPr lang="en-US" altLang="zh-CN"/>
          </a:p>
        </p:txBody>
      </p:sp>
      <p:sp>
        <p:nvSpPr>
          <p:cNvPr id="2874370" name="Rectangle 2"/>
          <p:cNvSpPr>
            <a:spLocks noGrp="1" noChangeArrowheads="1"/>
          </p:cNvSpPr>
          <p:nvPr>
            <p:ph type="body" idx="1"/>
          </p:nvPr>
        </p:nvSpPr>
        <p:spPr>
          <a:xfrm>
            <a:off x="910691" y="4743047"/>
            <a:ext cx="5012808" cy="3932202"/>
          </a:xfrm>
          <a:noFill/>
          <a:ln/>
        </p:spPr>
        <p:txBody>
          <a:bodyPr lIns="90899" tIns="45451" rIns="90899" bIns="45451"/>
          <a:lstStyle/>
          <a:p>
            <a:r>
              <a:rPr lang="zh-CN" altLang="en-US" dirty="0"/>
              <a:t> </a:t>
            </a:r>
            <a:r>
              <a:rPr lang="zh-CN" altLang="en-US" sz="1200" b="0" i="0" kern="1200" dirty="0">
                <a:solidFill>
                  <a:schemeClr val="tx1"/>
                </a:solidFill>
                <a:effectLst/>
                <a:latin typeface="Arial" pitchFamily="34" charset="0"/>
                <a:ea typeface="宋体" pitchFamily="2" charset="-122"/>
                <a:cs typeface="+mn-cs"/>
              </a:rPr>
              <a:t>“</a:t>
            </a:r>
            <a:r>
              <a:rPr lang="en-US" altLang="zh-CN" sz="1200" b="0" i="0" kern="1200" dirty="0">
                <a:solidFill>
                  <a:schemeClr val="tx1"/>
                </a:solidFill>
                <a:effectLst/>
                <a:latin typeface="Arial" pitchFamily="34" charset="0"/>
                <a:ea typeface="宋体" pitchFamily="2" charset="-122"/>
                <a:cs typeface="+mn-cs"/>
              </a:rPr>
              <a:t>P/NP</a:t>
            </a:r>
            <a:r>
              <a:rPr lang="zh-CN" altLang="en-US" sz="1200" b="0" i="0" kern="1200" dirty="0">
                <a:solidFill>
                  <a:schemeClr val="tx1"/>
                </a:solidFill>
                <a:effectLst/>
                <a:latin typeface="Arial" pitchFamily="34" charset="0"/>
                <a:ea typeface="宋体" pitchFamily="2" charset="-122"/>
                <a:cs typeface="+mn-cs"/>
              </a:rPr>
              <a:t>问题”，这里的</a:t>
            </a:r>
            <a:r>
              <a:rPr lang="en-US" altLang="zh-CN" sz="1200" b="0" i="0" kern="1200" dirty="0">
                <a:solidFill>
                  <a:schemeClr val="tx1"/>
                </a:solidFill>
                <a:effectLst/>
                <a:latin typeface="Arial" pitchFamily="34" charset="0"/>
                <a:ea typeface="宋体" pitchFamily="2" charset="-122"/>
                <a:cs typeface="+mn-cs"/>
              </a:rPr>
              <a:t>P</a:t>
            </a:r>
            <a:r>
              <a:rPr lang="zh-CN" altLang="en-US" sz="1200" b="0" i="0" kern="1200" dirty="0">
                <a:solidFill>
                  <a:schemeClr val="tx1"/>
                </a:solidFill>
                <a:effectLst/>
                <a:latin typeface="Arial" pitchFamily="34" charset="0"/>
                <a:ea typeface="宋体" pitchFamily="2" charset="-122"/>
                <a:cs typeface="+mn-cs"/>
              </a:rPr>
              <a:t>指</a:t>
            </a:r>
            <a:r>
              <a:rPr lang="zh-CN" altLang="en-US" sz="1200" b="0" i="0" u="none" strike="noStrike" kern="1200" dirty="0">
                <a:solidFill>
                  <a:schemeClr val="tx1"/>
                </a:solidFill>
                <a:effectLst/>
                <a:latin typeface="Arial" pitchFamily="34" charset="0"/>
                <a:ea typeface="宋体" pitchFamily="2" charset="-122"/>
                <a:cs typeface="+mn-cs"/>
                <a:hlinkClick r:id="rId3"/>
              </a:rPr>
              <a:t>多项式时间</a:t>
            </a:r>
            <a:r>
              <a:rPr lang="zh-CN" altLang="en-US" sz="1200" b="0" i="0" kern="1200" dirty="0">
                <a:solidFill>
                  <a:schemeClr val="tx1"/>
                </a:solidFill>
                <a:effectLst/>
                <a:latin typeface="Arial" pitchFamily="34" charset="0"/>
                <a:ea typeface="宋体" pitchFamily="2" charset="-122"/>
                <a:cs typeface="+mn-cs"/>
              </a:rPr>
              <a:t>（</a:t>
            </a:r>
            <a:r>
              <a:rPr lang="en-US" altLang="zh-CN" sz="1200" b="0" i="0" kern="1200" dirty="0">
                <a:solidFill>
                  <a:schemeClr val="tx1"/>
                </a:solidFill>
                <a:effectLst/>
                <a:latin typeface="Arial" pitchFamily="34" charset="0"/>
                <a:ea typeface="宋体" pitchFamily="2" charset="-122"/>
                <a:cs typeface="+mn-cs"/>
              </a:rPr>
              <a:t>Polynomial</a:t>
            </a:r>
            <a:r>
              <a:rPr lang="zh-CN" altLang="en-US" sz="1200" b="0" i="0" kern="1200" dirty="0">
                <a:solidFill>
                  <a:schemeClr val="tx1"/>
                </a:solidFill>
                <a:effectLst/>
                <a:latin typeface="Arial" pitchFamily="34" charset="0"/>
                <a:ea typeface="宋体" pitchFamily="2" charset="-122"/>
                <a:cs typeface="+mn-cs"/>
              </a:rPr>
              <a:t>），一个复杂问题如果能在多项式时间内解决，那么它便被称为</a:t>
            </a:r>
            <a:r>
              <a:rPr lang="en-US" altLang="zh-CN" sz="1200" b="0" i="0" kern="1200" dirty="0">
                <a:solidFill>
                  <a:schemeClr val="tx1"/>
                </a:solidFill>
                <a:effectLst/>
                <a:latin typeface="Arial" pitchFamily="34" charset="0"/>
                <a:ea typeface="宋体" pitchFamily="2" charset="-122"/>
                <a:cs typeface="+mn-cs"/>
              </a:rPr>
              <a:t>P</a:t>
            </a:r>
            <a:r>
              <a:rPr lang="zh-CN" altLang="en-US" sz="1200" b="0" i="0" kern="1200" dirty="0">
                <a:solidFill>
                  <a:schemeClr val="tx1"/>
                </a:solidFill>
                <a:effectLst/>
                <a:latin typeface="Arial" pitchFamily="34" charset="0"/>
                <a:ea typeface="宋体" pitchFamily="2" charset="-122"/>
                <a:cs typeface="+mn-cs"/>
              </a:rPr>
              <a:t>问题，这意味着计算机可以在有限时间内完成计算；</a:t>
            </a:r>
            <a:r>
              <a:rPr lang="en-US" altLang="zh-CN" sz="1200" b="0" i="0" kern="1200" dirty="0">
                <a:solidFill>
                  <a:schemeClr val="tx1"/>
                </a:solidFill>
                <a:effectLst/>
                <a:latin typeface="Arial" pitchFamily="34" charset="0"/>
                <a:ea typeface="宋体" pitchFamily="2" charset="-122"/>
                <a:cs typeface="+mn-cs"/>
              </a:rPr>
              <a:t>NP</a:t>
            </a:r>
            <a:r>
              <a:rPr lang="zh-CN" altLang="en-US" sz="1200" b="0" i="0" kern="1200" dirty="0">
                <a:solidFill>
                  <a:schemeClr val="tx1"/>
                </a:solidFill>
                <a:effectLst/>
                <a:latin typeface="Arial" pitchFamily="34" charset="0"/>
                <a:ea typeface="宋体" pitchFamily="2" charset="-122"/>
                <a:cs typeface="+mn-cs"/>
              </a:rPr>
              <a:t>指非确定性多项式时间（</a:t>
            </a:r>
            <a:r>
              <a:rPr lang="en-US" altLang="zh-CN" sz="1200" b="0" i="0" kern="1200" dirty="0">
                <a:solidFill>
                  <a:schemeClr val="tx1"/>
                </a:solidFill>
                <a:effectLst/>
                <a:latin typeface="Arial" pitchFamily="34" charset="0"/>
                <a:ea typeface="宋体" pitchFamily="2" charset="-122"/>
                <a:cs typeface="+mn-cs"/>
              </a:rPr>
              <a:t>nondeterministic polynomial</a:t>
            </a:r>
            <a:r>
              <a:rPr lang="zh-CN" altLang="en-US" sz="1200" b="0" i="0" kern="1200" dirty="0">
                <a:solidFill>
                  <a:schemeClr val="tx1"/>
                </a:solidFill>
                <a:effectLst/>
                <a:latin typeface="Arial" pitchFamily="34" charset="0"/>
                <a:ea typeface="宋体" pitchFamily="2" charset="-122"/>
                <a:cs typeface="+mn-cs"/>
              </a:rPr>
              <a:t>），一个复杂问题不能确定在多项式时间内解决</a:t>
            </a:r>
            <a:endParaRPr lang="zh-CN" altLang="en-US" dirty="0"/>
          </a:p>
        </p:txBody>
      </p:sp>
      <p:sp>
        <p:nvSpPr>
          <p:cNvPr id="2874371"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397737529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5FE137-FF11-40BA-BD5C-6828FF2A5754}" type="slidenum">
              <a:rPr lang="zh-CN" altLang="en-US"/>
              <a:pPr/>
              <a:t>162</a:t>
            </a:fld>
            <a:endParaRPr lang="en-US" altLang="zh-CN"/>
          </a:p>
        </p:txBody>
      </p:sp>
      <p:sp>
        <p:nvSpPr>
          <p:cNvPr id="2825218"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dirty="0"/>
          </a:p>
        </p:txBody>
      </p:sp>
      <p:sp>
        <p:nvSpPr>
          <p:cNvPr id="2825219"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211820678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ln/>
        </p:spPr>
      </p:sp>
      <p:sp>
        <p:nvSpPr>
          <p:cNvPr id="204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charset="0"/>
            </a:endParaRPr>
          </a:p>
        </p:txBody>
      </p:sp>
    </p:spTree>
    <p:extLst>
      <p:ext uri="{BB962C8B-B14F-4D97-AF65-F5344CB8AC3E}">
        <p14:creationId xmlns:p14="http://schemas.microsoft.com/office/powerpoint/2010/main" val="162528651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D05A38-CA21-4817-8DBF-5277E9849F4D}" type="slidenum">
              <a:rPr lang="zh-CN" altLang="en-US"/>
              <a:pPr/>
              <a:t>173</a:t>
            </a:fld>
            <a:endParaRPr lang="en-US" altLang="zh-CN"/>
          </a:p>
        </p:txBody>
      </p:sp>
      <p:sp>
        <p:nvSpPr>
          <p:cNvPr id="2935810"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935811"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20267571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Arial" pitchFamily="34" charset="0"/>
              <a:ea typeface="ＭＳ Ｐゴシック" pitchFamily="34" charset="-128"/>
            </a:endParaRP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7D23E75-5E36-4249-8F58-7A9AE9CC8B92}" type="slidenum">
              <a:rPr lang="en-AU" altLang="zh-CN" sz="1200"/>
              <a:pPr eaLnBrk="1" hangingPunct="1"/>
              <a:t>174</a:t>
            </a:fld>
            <a:endParaRPr lang="en-AU" altLang="zh-CN" sz="1200"/>
          </a:p>
        </p:txBody>
      </p:sp>
    </p:spTree>
    <p:extLst>
      <p:ext uri="{BB962C8B-B14F-4D97-AF65-F5344CB8AC3E}">
        <p14:creationId xmlns:p14="http://schemas.microsoft.com/office/powerpoint/2010/main" val="121136813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p:cNvSpPr>
          <p:nvPr>
            <p:ph type="sldImg"/>
          </p:nvPr>
        </p:nvSpPr>
        <p:spPr>
          <a:ln/>
        </p:spPr>
      </p:sp>
      <p:sp>
        <p:nvSpPr>
          <p:cNvPr id="1034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Arial" pitchFamily="34" charset="0"/>
              <a:ea typeface="ＭＳ Ｐゴシック" pitchFamily="34" charset="-128"/>
            </a:endParaRPr>
          </a:p>
        </p:txBody>
      </p:sp>
      <p:sp>
        <p:nvSpPr>
          <p:cNvPr id="1034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A3DE1CE4-72C0-4E23-9DE0-5CE21C1AF7EE}" type="slidenum">
              <a:rPr lang="en-AU" altLang="zh-CN" sz="1200"/>
              <a:pPr eaLnBrk="1" hangingPunct="1"/>
              <a:t>175</a:t>
            </a:fld>
            <a:endParaRPr lang="en-AU" altLang="zh-CN" sz="1200"/>
          </a:p>
        </p:txBody>
      </p:sp>
    </p:spTree>
    <p:extLst>
      <p:ext uri="{BB962C8B-B14F-4D97-AF65-F5344CB8AC3E}">
        <p14:creationId xmlns:p14="http://schemas.microsoft.com/office/powerpoint/2010/main" val="57756339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7EA3D60-DD65-4FBD-B570-690203CBBAAD}" type="slidenum">
              <a:rPr lang="en-US" altLang="zh-CN" smtClean="0"/>
              <a:pPr>
                <a:defRPr/>
              </a:pPr>
              <a:t>183</a:t>
            </a:fld>
            <a:endParaRPr lang="en-US" altLang="zh-CN"/>
          </a:p>
        </p:txBody>
      </p:sp>
    </p:spTree>
    <p:extLst>
      <p:ext uri="{BB962C8B-B14F-4D97-AF65-F5344CB8AC3E}">
        <p14:creationId xmlns:p14="http://schemas.microsoft.com/office/powerpoint/2010/main" val="102407164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2"/>
          <p:cNvSpPr>
            <a:spLocks noGrp="1" noRot="1" noChangeAspect="1" noChangeArrowheads="1" noTextEdit="1"/>
          </p:cNvSpPr>
          <p:nvPr>
            <p:ph type="sldImg"/>
          </p:nvPr>
        </p:nvSpPr>
        <p:spPr>
          <a:ln/>
        </p:spPr>
      </p:sp>
      <p:sp>
        <p:nvSpPr>
          <p:cNvPr id="1966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charset="0"/>
            </a:endParaRPr>
          </a:p>
        </p:txBody>
      </p:sp>
    </p:spTree>
    <p:extLst>
      <p:ext uri="{BB962C8B-B14F-4D97-AF65-F5344CB8AC3E}">
        <p14:creationId xmlns:p14="http://schemas.microsoft.com/office/powerpoint/2010/main" val="1170442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2"/>
          <p:cNvSpPr>
            <a:spLocks noGrp="1" noRot="1" noChangeAspect="1" noChangeArrowheads="1" noTextEdit="1"/>
          </p:cNvSpPr>
          <p:nvPr>
            <p:ph type="sldImg"/>
          </p:nvPr>
        </p:nvSpPr>
        <p:spPr>
          <a:ln/>
        </p:spPr>
      </p:sp>
      <p:sp>
        <p:nvSpPr>
          <p:cNvPr id="1966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charset="0"/>
            </a:endParaRPr>
          </a:p>
        </p:txBody>
      </p:sp>
    </p:spTree>
    <p:extLst>
      <p:ext uri="{BB962C8B-B14F-4D97-AF65-F5344CB8AC3E}">
        <p14:creationId xmlns:p14="http://schemas.microsoft.com/office/powerpoint/2010/main" val="3021524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59D7D6-173B-4A5E-82AA-D9689EE91EC2}" type="slidenum">
              <a:rPr lang="zh-CN" altLang="en-US"/>
              <a:pPr/>
              <a:t>12</a:t>
            </a:fld>
            <a:endParaRPr lang="en-US" altLang="zh-CN"/>
          </a:p>
        </p:txBody>
      </p:sp>
      <p:sp>
        <p:nvSpPr>
          <p:cNvPr id="2894850"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894851"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1333567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59D7D6-173B-4A5E-82AA-D9689EE91EC2}" type="slidenum">
              <a:rPr lang="zh-CN" altLang="en-US"/>
              <a:pPr/>
              <a:t>13</a:t>
            </a:fld>
            <a:endParaRPr lang="en-US" altLang="zh-CN"/>
          </a:p>
        </p:txBody>
      </p:sp>
      <p:sp>
        <p:nvSpPr>
          <p:cNvPr id="2894850"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894851"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2604352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76FF3F-4C0F-4198-AC8A-5672D3E4A901}" type="slidenum">
              <a:rPr lang="zh-CN" altLang="en-US"/>
              <a:pPr/>
              <a:t>14</a:t>
            </a:fld>
            <a:endParaRPr lang="en-US" altLang="zh-CN"/>
          </a:p>
        </p:txBody>
      </p:sp>
      <p:sp>
        <p:nvSpPr>
          <p:cNvPr id="2896898"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896899"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434666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A6DFA2-B299-4BC7-9012-2FBF2C6C7D49}" type="slidenum">
              <a:rPr lang="zh-CN" altLang="en-US"/>
              <a:pPr/>
              <a:t>15</a:t>
            </a:fld>
            <a:endParaRPr lang="en-US" altLang="zh-CN"/>
          </a:p>
        </p:txBody>
      </p:sp>
      <p:sp>
        <p:nvSpPr>
          <p:cNvPr id="2886658"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dirty="0"/>
          </a:p>
        </p:txBody>
      </p:sp>
      <p:sp>
        <p:nvSpPr>
          <p:cNvPr id="2886659"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3780505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ln/>
        </p:spPr>
      </p:sp>
      <p:sp>
        <p:nvSpPr>
          <p:cNvPr id="204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charset="0"/>
            </a:endParaRPr>
          </a:p>
        </p:txBody>
      </p:sp>
    </p:spTree>
    <p:extLst>
      <p:ext uri="{BB962C8B-B14F-4D97-AF65-F5344CB8AC3E}">
        <p14:creationId xmlns:p14="http://schemas.microsoft.com/office/powerpoint/2010/main" val="2079507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2A40A5-270B-4F9B-BC5A-767E07194BCD}" type="slidenum">
              <a:rPr lang="zh-CN" altLang="en-US"/>
              <a:pPr/>
              <a:t>17</a:t>
            </a:fld>
            <a:endParaRPr lang="en-US" altLang="zh-CN"/>
          </a:p>
        </p:txBody>
      </p:sp>
      <p:sp>
        <p:nvSpPr>
          <p:cNvPr id="2898946"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898947"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1468024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2A40A5-270B-4F9B-BC5A-767E07194BCD}" type="slidenum">
              <a:rPr lang="zh-CN" altLang="en-US"/>
              <a:pPr/>
              <a:t>18</a:t>
            </a:fld>
            <a:endParaRPr lang="en-US" altLang="zh-CN"/>
          </a:p>
        </p:txBody>
      </p:sp>
      <p:sp>
        <p:nvSpPr>
          <p:cNvPr id="2898946" name="Rectangle 2"/>
          <p:cNvSpPr>
            <a:spLocks noGrp="1" noChangeArrowheads="1"/>
          </p:cNvSpPr>
          <p:nvPr>
            <p:ph type="body" idx="1"/>
          </p:nvPr>
        </p:nvSpPr>
        <p:spPr>
          <a:xfrm>
            <a:off x="910691" y="4743047"/>
            <a:ext cx="5012808" cy="3932202"/>
          </a:xfrm>
          <a:ln/>
        </p:spPr>
        <p:txBody>
          <a:bodyPr lIns="90899" tIns="45451" rIns="90899" bIns="45451"/>
          <a:lstStyle/>
          <a:p>
            <a:r>
              <a:rPr lang="zh-CN" altLang="en-US" dirty="0"/>
              <a:t>斯坦福大学</a:t>
            </a:r>
          </a:p>
        </p:txBody>
      </p:sp>
      <p:sp>
        <p:nvSpPr>
          <p:cNvPr id="2898947"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2350925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2A40A5-270B-4F9B-BC5A-767E07194BCD}" type="slidenum">
              <a:rPr lang="zh-CN" altLang="en-US"/>
              <a:pPr/>
              <a:t>19</a:t>
            </a:fld>
            <a:endParaRPr lang="en-US" altLang="zh-CN"/>
          </a:p>
        </p:txBody>
      </p:sp>
      <p:sp>
        <p:nvSpPr>
          <p:cNvPr id="2898946" name="Rectangle 2"/>
          <p:cNvSpPr>
            <a:spLocks noGrp="1" noChangeArrowheads="1"/>
          </p:cNvSpPr>
          <p:nvPr>
            <p:ph type="body" idx="1"/>
          </p:nvPr>
        </p:nvSpPr>
        <p:spPr>
          <a:xfrm>
            <a:off x="910691" y="4743047"/>
            <a:ext cx="5012808" cy="3932202"/>
          </a:xfrm>
          <a:ln/>
        </p:spPr>
        <p:txBody>
          <a:bodyPr lIns="90899" tIns="45451" rIns="90899" bIns="45451"/>
          <a:lstStyle/>
          <a:p>
            <a:r>
              <a:rPr lang="zh-CN" altLang="en-US" dirty="0"/>
              <a:t>从左至右</a:t>
            </a:r>
            <a:endParaRPr lang="en-US" altLang="zh-CN" dirty="0"/>
          </a:p>
          <a:p>
            <a:r>
              <a:rPr lang="en-US" altLang="zh-CN" dirty="0"/>
              <a:t>MIT</a:t>
            </a:r>
            <a:endParaRPr lang="zh-CN" altLang="en-US" dirty="0"/>
          </a:p>
        </p:txBody>
      </p:sp>
      <p:sp>
        <p:nvSpPr>
          <p:cNvPr id="2898947"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483125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2A40A5-270B-4F9B-BC5A-767E07194BCD}" type="slidenum">
              <a:rPr lang="zh-CN" altLang="en-US"/>
              <a:pPr/>
              <a:t>20</a:t>
            </a:fld>
            <a:endParaRPr lang="en-US" altLang="zh-CN"/>
          </a:p>
        </p:txBody>
      </p:sp>
      <p:sp>
        <p:nvSpPr>
          <p:cNvPr id="2898946" name="Rectangle 2"/>
          <p:cNvSpPr>
            <a:spLocks noGrp="1" noChangeArrowheads="1"/>
          </p:cNvSpPr>
          <p:nvPr>
            <p:ph type="body" idx="1"/>
          </p:nvPr>
        </p:nvSpPr>
        <p:spPr>
          <a:xfrm>
            <a:off x="910691" y="4743047"/>
            <a:ext cx="5012808" cy="3932202"/>
          </a:xfrm>
          <a:ln/>
        </p:spPr>
        <p:txBody>
          <a:bodyPr lIns="90899" tIns="45451" rIns="90899" bIns="45451"/>
          <a:lstStyle/>
          <a:p>
            <a:r>
              <a:rPr lang="zh-CN" altLang="en-US" dirty="0"/>
              <a:t>从左至右</a:t>
            </a:r>
            <a:endParaRPr lang="en-US" altLang="zh-CN" dirty="0"/>
          </a:p>
          <a:p>
            <a:r>
              <a:rPr lang="en-US" altLang="zh-CN" dirty="0"/>
              <a:t>MIT</a:t>
            </a:r>
            <a:endParaRPr lang="zh-CN" altLang="en-US" dirty="0"/>
          </a:p>
        </p:txBody>
      </p:sp>
      <p:sp>
        <p:nvSpPr>
          <p:cNvPr id="2898947"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1669971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ln/>
        </p:spPr>
      </p:sp>
      <p:sp>
        <p:nvSpPr>
          <p:cNvPr id="204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charset="0"/>
            </a:endParaRPr>
          </a:p>
        </p:txBody>
      </p:sp>
    </p:spTree>
    <p:extLst>
      <p:ext uri="{BB962C8B-B14F-4D97-AF65-F5344CB8AC3E}">
        <p14:creationId xmlns:p14="http://schemas.microsoft.com/office/powerpoint/2010/main" val="28652211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2A40A5-270B-4F9B-BC5A-767E07194BCD}" type="slidenum">
              <a:rPr lang="zh-CN" altLang="en-US"/>
              <a:pPr/>
              <a:t>21</a:t>
            </a:fld>
            <a:endParaRPr lang="en-US" altLang="zh-CN"/>
          </a:p>
        </p:txBody>
      </p:sp>
      <p:sp>
        <p:nvSpPr>
          <p:cNvPr id="2898946" name="Rectangle 2"/>
          <p:cNvSpPr>
            <a:spLocks noGrp="1" noChangeArrowheads="1"/>
          </p:cNvSpPr>
          <p:nvPr>
            <p:ph type="body" idx="1"/>
          </p:nvPr>
        </p:nvSpPr>
        <p:spPr>
          <a:xfrm>
            <a:off x="910691" y="4743047"/>
            <a:ext cx="5012808" cy="3932202"/>
          </a:xfrm>
          <a:ln/>
        </p:spPr>
        <p:txBody>
          <a:bodyPr lIns="90899" tIns="45451" rIns="90899" bIns="45451"/>
          <a:lstStyle/>
          <a:p>
            <a:r>
              <a:rPr lang="zh-CN" altLang="en-US" dirty="0"/>
              <a:t>从左至右</a:t>
            </a:r>
            <a:endParaRPr lang="en-US" altLang="zh-CN" dirty="0"/>
          </a:p>
          <a:p>
            <a:r>
              <a:rPr lang="en-US" altLang="zh-CN" dirty="0"/>
              <a:t>MIT</a:t>
            </a:r>
            <a:endParaRPr lang="zh-CN" altLang="en-US" dirty="0"/>
          </a:p>
        </p:txBody>
      </p:sp>
      <p:sp>
        <p:nvSpPr>
          <p:cNvPr id="2898947"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2710380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2A40A5-270B-4F9B-BC5A-767E07194BCD}" type="slidenum">
              <a:rPr lang="zh-CN" altLang="en-US"/>
              <a:pPr/>
              <a:t>22</a:t>
            </a:fld>
            <a:endParaRPr lang="en-US" altLang="zh-CN"/>
          </a:p>
        </p:txBody>
      </p:sp>
      <p:sp>
        <p:nvSpPr>
          <p:cNvPr id="2898946" name="Rectangle 2"/>
          <p:cNvSpPr>
            <a:spLocks noGrp="1" noChangeArrowheads="1"/>
          </p:cNvSpPr>
          <p:nvPr>
            <p:ph type="body" idx="1"/>
          </p:nvPr>
        </p:nvSpPr>
        <p:spPr>
          <a:xfrm>
            <a:off x="910691" y="4743047"/>
            <a:ext cx="5012808" cy="3932202"/>
          </a:xfrm>
          <a:ln/>
        </p:spPr>
        <p:txBody>
          <a:bodyPr lIns="90899" tIns="45451" rIns="90899" bIns="45451"/>
          <a:lstStyle/>
          <a:p>
            <a:r>
              <a:rPr lang="zh-CN" altLang="en-US" dirty="0"/>
              <a:t>从左至右</a:t>
            </a:r>
            <a:endParaRPr lang="en-US" altLang="zh-CN" dirty="0"/>
          </a:p>
          <a:p>
            <a:r>
              <a:rPr lang="en-US" altLang="zh-CN" dirty="0"/>
              <a:t>MIT</a:t>
            </a:r>
            <a:endParaRPr lang="zh-CN" altLang="en-US" dirty="0"/>
          </a:p>
        </p:txBody>
      </p:sp>
      <p:sp>
        <p:nvSpPr>
          <p:cNvPr id="2898947"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959871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2A40A5-270B-4F9B-BC5A-767E07194BCD}" type="slidenum">
              <a:rPr lang="zh-CN" altLang="en-US"/>
              <a:pPr/>
              <a:t>23</a:t>
            </a:fld>
            <a:endParaRPr lang="en-US" altLang="zh-CN"/>
          </a:p>
        </p:txBody>
      </p:sp>
      <p:sp>
        <p:nvSpPr>
          <p:cNvPr id="2898946" name="Rectangle 2"/>
          <p:cNvSpPr>
            <a:spLocks noGrp="1" noChangeArrowheads="1"/>
          </p:cNvSpPr>
          <p:nvPr>
            <p:ph type="body" idx="1"/>
          </p:nvPr>
        </p:nvSpPr>
        <p:spPr>
          <a:xfrm>
            <a:off x="910691" y="4743047"/>
            <a:ext cx="5012808" cy="3932202"/>
          </a:xfrm>
          <a:ln/>
        </p:spPr>
        <p:txBody>
          <a:bodyPr lIns="90899" tIns="45451" rIns="90899" bIns="45451"/>
          <a:lstStyle/>
          <a:p>
            <a:r>
              <a:rPr lang="zh-CN" altLang="en-US" dirty="0"/>
              <a:t>开创安全公司</a:t>
            </a:r>
          </a:p>
        </p:txBody>
      </p:sp>
      <p:sp>
        <p:nvSpPr>
          <p:cNvPr id="2898947"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4264977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0B1CBF-BFE1-4DCD-8C79-821865E2D689}" type="slidenum">
              <a:rPr lang="zh-CN" altLang="en-US"/>
              <a:pPr/>
              <a:t>24</a:t>
            </a:fld>
            <a:endParaRPr lang="en-US" altLang="zh-CN"/>
          </a:p>
        </p:txBody>
      </p:sp>
      <p:sp>
        <p:nvSpPr>
          <p:cNvPr id="2900994"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900995"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42666598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47EA18-396E-4CA1-9813-4F21FBAE51CE}" type="slidenum">
              <a:rPr lang="zh-CN" altLang="en-US"/>
              <a:pPr/>
              <a:t>25</a:t>
            </a:fld>
            <a:endParaRPr lang="en-US" altLang="zh-CN"/>
          </a:p>
        </p:txBody>
      </p:sp>
      <p:sp>
        <p:nvSpPr>
          <p:cNvPr id="2903042"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903043"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3377349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47EA18-396E-4CA1-9813-4F21FBAE51CE}" type="slidenum">
              <a:rPr lang="zh-CN" altLang="en-US"/>
              <a:pPr/>
              <a:t>26</a:t>
            </a:fld>
            <a:endParaRPr lang="en-US" altLang="zh-CN"/>
          </a:p>
        </p:txBody>
      </p:sp>
      <p:sp>
        <p:nvSpPr>
          <p:cNvPr id="2903042"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903043"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2798622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223D8-B791-41ED-812A-76655B1405B2}" type="slidenum">
              <a:rPr lang="zh-CN" altLang="en-US"/>
              <a:pPr/>
              <a:t>27</a:t>
            </a:fld>
            <a:endParaRPr lang="en-US" altLang="zh-CN"/>
          </a:p>
        </p:txBody>
      </p:sp>
      <p:sp>
        <p:nvSpPr>
          <p:cNvPr id="2905090" name="Rectangle 2"/>
          <p:cNvSpPr>
            <a:spLocks noGrp="1" noChangeArrowheads="1"/>
          </p:cNvSpPr>
          <p:nvPr>
            <p:ph type="body" idx="1"/>
          </p:nvPr>
        </p:nvSpPr>
        <p:spPr>
          <a:xfrm>
            <a:off x="910691" y="4743047"/>
            <a:ext cx="5012808" cy="3932202"/>
          </a:xfrm>
          <a:ln/>
        </p:spPr>
        <p:txBody>
          <a:bodyPr lIns="90899" tIns="45451" rIns="90899" bIns="45451"/>
          <a:lstStyle/>
          <a:p>
            <a:r>
              <a:rPr lang="en-US" altLang="zh-CN" dirty="0"/>
              <a:t>E</a:t>
            </a:r>
            <a:r>
              <a:rPr lang="zh-CN" altLang="en-US" dirty="0"/>
              <a:t>一般为</a:t>
            </a:r>
            <a:r>
              <a:rPr lang="en-US" altLang="zh-CN"/>
              <a:t>65537</a:t>
            </a:r>
            <a:endParaRPr lang="zh-CN" altLang="en-US"/>
          </a:p>
        </p:txBody>
      </p:sp>
      <p:sp>
        <p:nvSpPr>
          <p:cNvPr id="2905091"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3493240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223D8-B791-41ED-812A-76655B1405B2}" type="slidenum">
              <a:rPr lang="zh-CN" altLang="en-US"/>
              <a:pPr/>
              <a:t>28</a:t>
            </a:fld>
            <a:endParaRPr lang="en-US" altLang="zh-CN"/>
          </a:p>
        </p:txBody>
      </p:sp>
      <p:sp>
        <p:nvSpPr>
          <p:cNvPr id="2905090"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905091"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3535265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输入长度为</a:t>
            </a:r>
            <a:r>
              <a:rPr lang="en-US" altLang="zh-CN" i="1" dirty="0"/>
              <a:t>l</a:t>
            </a:r>
            <a:r>
              <a:rPr lang="zh-CN" altLang="en-US" dirty="0"/>
              <a:t>，则</a:t>
            </a:r>
            <a:r>
              <a:rPr lang="en-US" altLang="zh-CN" dirty="0"/>
              <a:t>n</a:t>
            </a:r>
            <a:r>
              <a:rPr lang="zh-CN" altLang="en-US" dirty="0"/>
              <a:t>的取值范围为</a:t>
            </a:r>
            <a:r>
              <a:rPr lang="en-US" altLang="zh-CN" dirty="0"/>
              <a:t>2^</a:t>
            </a:r>
            <a:r>
              <a:rPr lang="en-US" altLang="zh-CN" i="1" dirty="0"/>
              <a:t>l</a:t>
            </a:r>
            <a:r>
              <a:rPr lang="en-US" altLang="zh-CN" dirty="0"/>
              <a:t>. </a:t>
            </a:r>
            <a:r>
              <a:rPr lang="zh-CN" altLang="en-US" dirty="0"/>
              <a:t>若用试除法，需要</a:t>
            </a:r>
            <a:r>
              <a:rPr lang="en-US" altLang="zh-CN" dirty="0"/>
              <a:t>2^(</a:t>
            </a:r>
            <a:r>
              <a:rPr lang="en-US" altLang="zh-CN" i="1" dirty="0"/>
              <a:t>l</a:t>
            </a:r>
            <a:r>
              <a:rPr lang="en-US" altLang="zh-CN" dirty="0"/>
              <a:t>/2)</a:t>
            </a:r>
            <a:r>
              <a:rPr lang="zh-CN" altLang="en-US"/>
              <a:t>次测试（不包括素数测试），因而为指数级算法。</a:t>
            </a:r>
            <a:endParaRPr lang="en-US" dirty="0"/>
          </a:p>
        </p:txBody>
      </p:sp>
      <p:sp>
        <p:nvSpPr>
          <p:cNvPr id="4" name="灯片编号占位符 3"/>
          <p:cNvSpPr>
            <a:spLocks noGrp="1"/>
          </p:cNvSpPr>
          <p:nvPr>
            <p:ph type="sldNum" sz="quarter" idx="5"/>
          </p:nvPr>
        </p:nvSpPr>
        <p:spPr/>
        <p:txBody>
          <a:bodyPr/>
          <a:lstStyle/>
          <a:p>
            <a:pPr>
              <a:defRPr/>
            </a:pPr>
            <a:fld id="{27EA3D60-DD65-4FBD-B570-690203CBBAAD}" type="slidenum">
              <a:rPr lang="en-US" altLang="zh-CN" smtClean="0"/>
              <a:pPr>
                <a:defRPr/>
              </a:pPr>
              <a:t>29</a:t>
            </a:fld>
            <a:endParaRPr lang="en-US" altLang="zh-CN"/>
          </a:p>
        </p:txBody>
      </p:sp>
    </p:spTree>
    <p:extLst>
      <p:ext uri="{BB962C8B-B14F-4D97-AF65-F5344CB8AC3E}">
        <p14:creationId xmlns:p14="http://schemas.microsoft.com/office/powerpoint/2010/main" val="23376581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3649A9-FFF4-4EEA-B550-1A8B21676887}" type="slidenum">
              <a:rPr lang="zh-CN" altLang="en-US"/>
              <a:pPr/>
              <a:t>30</a:t>
            </a:fld>
            <a:endParaRPr lang="en-US" altLang="zh-CN"/>
          </a:p>
        </p:txBody>
      </p:sp>
      <p:sp>
        <p:nvSpPr>
          <p:cNvPr id="2907138"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907139"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10153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ln/>
        </p:spPr>
      </p:sp>
      <p:sp>
        <p:nvSpPr>
          <p:cNvPr id="204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charset="0"/>
            </a:endParaRPr>
          </a:p>
        </p:txBody>
      </p:sp>
    </p:spTree>
    <p:extLst>
      <p:ext uri="{BB962C8B-B14F-4D97-AF65-F5344CB8AC3E}">
        <p14:creationId xmlns:p14="http://schemas.microsoft.com/office/powerpoint/2010/main" val="21169483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6998AF-58E3-4DC4-8BFD-F7C28D39E336}" type="slidenum">
              <a:rPr lang="zh-CN" altLang="en-US"/>
              <a:pPr/>
              <a:t>34</a:t>
            </a:fld>
            <a:endParaRPr lang="en-US" altLang="zh-CN"/>
          </a:p>
        </p:txBody>
      </p:sp>
      <p:sp>
        <p:nvSpPr>
          <p:cNvPr id="2909186"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dirty="0"/>
          </a:p>
        </p:txBody>
      </p:sp>
      <p:sp>
        <p:nvSpPr>
          <p:cNvPr id="2909187"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3459734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B0FB26-92D5-461A-95A0-E89AA813C95F}" type="slidenum">
              <a:rPr lang="zh-CN" altLang="en-US"/>
              <a:pPr/>
              <a:t>35</a:t>
            </a:fld>
            <a:endParaRPr lang="en-US" altLang="zh-CN"/>
          </a:p>
        </p:txBody>
      </p:sp>
      <p:sp>
        <p:nvSpPr>
          <p:cNvPr id="2911234"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dirty="0"/>
          </a:p>
        </p:txBody>
      </p:sp>
      <p:sp>
        <p:nvSpPr>
          <p:cNvPr id="2911235"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28100366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521D67-CF2B-4156-872C-468CA34CE8CD}" type="slidenum">
              <a:rPr lang="zh-CN" altLang="en-US"/>
              <a:pPr/>
              <a:t>36</a:t>
            </a:fld>
            <a:endParaRPr lang="en-US" altLang="zh-CN"/>
          </a:p>
        </p:txBody>
      </p:sp>
      <p:sp>
        <p:nvSpPr>
          <p:cNvPr id="2913282"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913283"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3617313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41639-562D-4126-8B99-43A31E6A62FD}" type="slidenum">
              <a:rPr lang="zh-CN" altLang="en-US"/>
              <a:pPr/>
              <a:t>44</a:t>
            </a:fld>
            <a:endParaRPr lang="en-US" altLang="zh-CN"/>
          </a:p>
        </p:txBody>
      </p:sp>
      <p:sp>
        <p:nvSpPr>
          <p:cNvPr id="2915330"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915331"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21670606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41639-562D-4126-8B99-43A31E6A62FD}" type="slidenum">
              <a:rPr lang="zh-CN" altLang="en-US"/>
              <a:pPr/>
              <a:t>45</a:t>
            </a:fld>
            <a:endParaRPr lang="en-US" altLang="zh-CN"/>
          </a:p>
        </p:txBody>
      </p:sp>
      <p:sp>
        <p:nvSpPr>
          <p:cNvPr id="2915330"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dirty="0"/>
          </a:p>
        </p:txBody>
      </p:sp>
      <p:sp>
        <p:nvSpPr>
          <p:cNvPr id="2915331"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41888812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41639-562D-4126-8B99-43A31E6A62FD}" type="slidenum">
              <a:rPr lang="zh-CN" altLang="en-US"/>
              <a:pPr/>
              <a:t>46</a:t>
            </a:fld>
            <a:endParaRPr lang="en-US" altLang="zh-CN"/>
          </a:p>
        </p:txBody>
      </p:sp>
      <p:sp>
        <p:nvSpPr>
          <p:cNvPr id="2915330"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915331"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42052217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99155E-B9BA-4B21-BA22-7DC7DA9A040E}" type="slidenum">
              <a:rPr lang="zh-CN" altLang="en-US"/>
              <a:pPr/>
              <a:t>47</a:t>
            </a:fld>
            <a:endParaRPr lang="en-US" altLang="zh-CN"/>
          </a:p>
        </p:txBody>
      </p:sp>
      <p:sp>
        <p:nvSpPr>
          <p:cNvPr id="2917378"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917379"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3857050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E39044-AC77-4F68-BBB6-F07EB244A5A9}" type="slidenum">
              <a:rPr lang="zh-CN" altLang="en-US"/>
              <a:pPr/>
              <a:t>48</a:t>
            </a:fld>
            <a:endParaRPr lang="en-US" altLang="zh-CN"/>
          </a:p>
        </p:txBody>
      </p:sp>
      <p:sp>
        <p:nvSpPr>
          <p:cNvPr id="2944002" name="Rectangle 2"/>
          <p:cNvSpPr>
            <a:spLocks noGrp="1" noChangeArrowheads="1"/>
          </p:cNvSpPr>
          <p:nvPr>
            <p:ph type="body" idx="1"/>
          </p:nvPr>
        </p:nvSpPr>
        <p:spPr>
          <a:xfrm>
            <a:off x="910691" y="4743047"/>
            <a:ext cx="5012808" cy="3932202"/>
          </a:xfrm>
          <a:ln/>
        </p:spPr>
        <p:txBody>
          <a:bodyPr lIns="90899" tIns="45451" rIns="90899" bIns="45451"/>
          <a:lstStyle/>
          <a:p>
            <a:r>
              <a:rPr lang="zh-CN" altLang="en-US" dirty="0"/>
              <a:t>首先选择大素数</a:t>
            </a:r>
            <a:r>
              <a:rPr lang="en-US" altLang="zh-CN" dirty="0"/>
              <a:t>p</a:t>
            </a:r>
            <a:r>
              <a:rPr lang="zh-CN" altLang="en-US" dirty="0"/>
              <a:t>，选择素数</a:t>
            </a:r>
            <a:r>
              <a:rPr lang="en-US" altLang="zh-CN" dirty="0"/>
              <a:t>q</a:t>
            </a:r>
            <a:r>
              <a:rPr lang="zh-CN" altLang="en-US" dirty="0"/>
              <a:t>使得</a:t>
            </a:r>
            <a:r>
              <a:rPr lang="en-US" altLang="zh-CN" dirty="0"/>
              <a:t>q|p-1</a:t>
            </a:r>
          </a:p>
          <a:p>
            <a:r>
              <a:rPr lang="zh-CN" altLang="en-US" dirty="0"/>
              <a:t>有</a:t>
            </a:r>
            <a:r>
              <a:rPr lang="en-US" altLang="zh-CN" dirty="0" err="1"/>
              <a:t>g^a</a:t>
            </a:r>
            <a:r>
              <a:rPr lang="en-US" altLang="zh-CN" dirty="0"/>
              <a:t> mod p</a:t>
            </a:r>
            <a:r>
              <a:rPr lang="zh-CN" altLang="en-US" dirty="0"/>
              <a:t>是唯一的，</a:t>
            </a:r>
            <a:r>
              <a:rPr lang="en-US" altLang="zh-CN" dirty="0"/>
              <a:t>a&lt;q</a:t>
            </a:r>
          </a:p>
          <a:p>
            <a:r>
              <a:rPr lang="zh-CN" altLang="en-US" dirty="0"/>
              <a:t>如</a:t>
            </a:r>
            <a:r>
              <a:rPr lang="en-US" altLang="zh-CN" dirty="0"/>
              <a:t>p</a:t>
            </a:r>
            <a:r>
              <a:rPr lang="zh-CN" altLang="en-US" dirty="0"/>
              <a:t>为</a:t>
            </a:r>
            <a:r>
              <a:rPr lang="en-US" altLang="zh-CN" dirty="0"/>
              <a:t>2048bit</a:t>
            </a:r>
            <a:r>
              <a:rPr lang="zh-CN" altLang="en-US" dirty="0"/>
              <a:t>，</a:t>
            </a:r>
            <a:r>
              <a:rPr lang="en-US" altLang="zh-CN" dirty="0"/>
              <a:t>q</a:t>
            </a:r>
            <a:r>
              <a:rPr lang="zh-CN" altLang="en-US" dirty="0"/>
              <a:t>为</a:t>
            </a:r>
            <a:r>
              <a:rPr lang="en-US" altLang="zh-CN" dirty="0"/>
              <a:t>256bit</a:t>
            </a:r>
            <a:r>
              <a:rPr lang="zh-CN" altLang="en-US" dirty="0"/>
              <a:t>，这样明文分组就是</a:t>
            </a:r>
            <a:r>
              <a:rPr lang="en-US" altLang="zh-CN" dirty="0"/>
              <a:t>256bit</a:t>
            </a:r>
            <a:r>
              <a:rPr lang="zh-CN" altLang="en-US" dirty="0"/>
              <a:t>。明文计算结果是唯一的，不重复。</a:t>
            </a:r>
            <a:endParaRPr lang="en-US" altLang="zh-CN" dirty="0"/>
          </a:p>
          <a:p>
            <a:r>
              <a:rPr lang="zh-CN" altLang="en-US" dirty="0"/>
              <a:t>这样才是</a:t>
            </a:r>
            <a:r>
              <a:rPr lang="en-US" altLang="zh-CN" dirty="0"/>
              <a:t>DDH</a:t>
            </a:r>
            <a:r>
              <a:rPr lang="zh-CN" altLang="en-US" dirty="0"/>
              <a:t>安全的，不能直接选择</a:t>
            </a:r>
            <a:r>
              <a:rPr lang="en-US" altLang="zh-CN" dirty="0"/>
              <a:t>p</a:t>
            </a:r>
            <a:r>
              <a:rPr lang="zh-CN" altLang="en-US" dirty="0"/>
              <a:t>进行计算</a:t>
            </a:r>
            <a:endParaRPr lang="en-US" altLang="zh-CN" dirty="0"/>
          </a:p>
          <a:p>
            <a:r>
              <a:rPr lang="zh-CN" altLang="en-US" dirty="0"/>
              <a:t>所以</a:t>
            </a:r>
            <a:r>
              <a:rPr lang="en-US" altLang="zh-CN" dirty="0"/>
              <a:t>p </a:t>
            </a:r>
            <a:r>
              <a:rPr lang="zh-CN" altLang="en-US" dirty="0"/>
              <a:t>和</a:t>
            </a:r>
            <a:r>
              <a:rPr lang="en-US" altLang="zh-CN" dirty="0"/>
              <a:t>q</a:t>
            </a:r>
            <a:r>
              <a:rPr lang="zh-CN" altLang="en-US" dirty="0"/>
              <a:t>都是精心选择的</a:t>
            </a:r>
          </a:p>
        </p:txBody>
      </p:sp>
      <p:sp>
        <p:nvSpPr>
          <p:cNvPr id="2944003"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29781059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E39044-AC77-4F68-BBB6-F07EB244A5A9}" type="slidenum">
              <a:rPr lang="zh-CN" altLang="en-US"/>
              <a:pPr/>
              <a:t>50</a:t>
            </a:fld>
            <a:endParaRPr lang="en-US" altLang="zh-CN"/>
          </a:p>
        </p:txBody>
      </p:sp>
      <p:sp>
        <p:nvSpPr>
          <p:cNvPr id="2944002"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944003"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6914041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156431-79F8-435F-8EB0-ECCF81E5F229}" type="slidenum">
              <a:rPr lang="zh-CN" altLang="en-US"/>
              <a:pPr/>
              <a:t>55</a:t>
            </a:fld>
            <a:endParaRPr lang="en-US" altLang="zh-CN"/>
          </a:p>
        </p:txBody>
      </p:sp>
      <p:sp>
        <p:nvSpPr>
          <p:cNvPr id="2950146"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950147"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4162594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42037C-53BF-4164-AE23-C7C799307318}" type="slidenum">
              <a:rPr lang="zh-CN" altLang="en-US"/>
              <a:pPr/>
              <a:t>4</a:t>
            </a:fld>
            <a:endParaRPr lang="en-US" altLang="zh-CN"/>
          </a:p>
        </p:txBody>
      </p:sp>
      <p:sp>
        <p:nvSpPr>
          <p:cNvPr id="2870274" name="Rectangle 2"/>
          <p:cNvSpPr>
            <a:spLocks noGrp="1" noChangeArrowheads="1"/>
          </p:cNvSpPr>
          <p:nvPr>
            <p:ph type="body" idx="1"/>
          </p:nvPr>
        </p:nvSpPr>
        <p:spPr>
          <a:xfrm>
            <a:off x="910691" y="4743047"/>
            <a:ext cx="5012808" cy="3932202"/>
          </a:xfrm>
          <a:noFill/>
          <a:ln/>
        </p:spPr>
        <p:txBody>
          <a:bodyPr lIns="90899" tIns="45451" rIns="90899" bIns="45451"/>
          <a:lstStyle/>
          <a:p>
            <a:r>
              <a:rPr lang="zh-CN" altLang="en-US"/>
              <a:t>              </a:t>
            </a:r>
          </a:p>
        </p:txBody>
      </p:sp>
      <p:sp>
        <p:nvSpPr>
          <p:cNvPr id="2870275"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2010711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156431-79F8-435F-8EB0-ECCF81E5F229}" type="slidenum">
              <a:rPr lang="zh-CN" altLang="en-US"/>
              <a:pPr/>
              <a:t>56</a:t>
            </a:fld>
            <a:endParaRPr lang="en-US" altLang="zh-CN"/>
          </a:p>
        </p:txBody>
      </p:sp>
      <p:sp>
        <p:nvSpPr>
          <p:cNvPr id="2950146"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950147"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7154131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1CDCE0-567D-43BD-BCBE-5B279E4EBE85}" type="slidenum">
              <a:rPr lang="zh-CN" altLang="en-US"/>
              <a:pPr/>
              <a:t>57</a:t>
            </a:fld>
            <a:endParaRPr lang="en-US" altLang="zh-CN"/>
          </a:p>
        </p:txBody>
      </p:sp>
      <p:sp>
        <p:nvSpPr>
          <p:cNvPr id="2948098"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948099"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1858452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B9D12D-EAFD-426D-A942-2DF4BFE24A32}" type="slidenum">
              <a:rPr lang="zh-CN" altLang="en-US"/>
              <a:pPr/>
              <a:t>58</a:t>
            </a:fld>
            <a:endParaRPr lang="en-US" altLang="zh-CN"/>
          </a:p>
        </p:txBody>
      </p:sp>
      <p:sp>
        <p:nvSpPr>
          <p:cNvPr id="2952194"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952195"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6172971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A77582-A3A0-4C7A-B17B-D46D1A315112}" type="slidenum">
              <a:rPr lang="zh-CN" altLang="en-US"/>
              <a:pPr/>
              <a:t>59</a:t>
            </a:fld>
            <a:endParaRPr lang="en-US" altLang="zh-CN"/>
          </a:p>
        </p:txBody>
      </p:sp>
      <p:sp>
        <p:nvSpPr>
          <p:cNvPr id="2954242"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dirty="0"/>
          </a:p>
        </p:txBody>
      </p:sp>
      <p:sp>
        <p:nvSpPr>
          <p:cNvPr id="2954243"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36579514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B297E3-FA2F-4CC0-AC55-D3DF36984407}" type="slidenum">
              <a:rPr lang="zh-CN" altLang="en-US"/>
              <a:pPr/>
              <a:t>60</a:t>
            </a:fld>
            <a:endParaRPr lang="en-US" altLang="zh-CN"/>
          </a:p>
        </p:txBody>
      </p:sp>
      <p:sp>
        <p:nvSpPr>
          <p:cNvPr id="2919426"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919427"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21567251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6DD6E1-B8F1-4EAC-8FBC-985C56157EFC}" type="slidenum">
              <a:rPr lang="zh-CN" altLang="en-US"/>
              <a:pPr/>
              <a:t>61</a:t>
            </a:fld>
            <a:endParaRPr lang="en-US" altLang="zh-CN"/>
          </a:p>
        </p:txBody>
      </p:sp>
      <p:sp>
        <p:nvSpPr>
          <p:cNvPr id="2933762"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933763"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2865576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ln/>
        </p:spPr>
      </p:sp>
      <p:sp>
        <p:nvSpPr>
          <p:cNvPr id="204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charset="0"/>
            </a:endParaRPr>
          </a:p>
        </p:txBody>
      </p:sp>
    </p:spTree>
    <p:extLst>
      <p:ext uri="{BB962C8B-B14F-4D97-AF65-F5344CB8AC3E}">
        <p14:creationId xmlns:p14="http://schemas.microsoft.com/office/powerpoint/2010/main" val="31495084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CE93CE-2D56-496D-ABF3-596CD8696AC3}" type="slidenum">
              <a:rPr lang="zh-CN" altLang="en-US"/>
              <a:pPr/>
              <a:t>66</a:t>
            </a:fld>
            <a:endParaRPr lang="en-US" altLang="zh-CN"/>
          </a:p>
        </p:txBody>
      </p:sp>
      <p:sp>
        <p:nvSpPr>
          <p:cNvPr id="2780162"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780163"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
        <p:nvSpPr>
          <p:cNvPr id="2" name="日期占位符 1"/>
          <p:cNvSpPr>
            <a:spLocks noGrp="1"/>
          </p:cNvSpPr>
          <p:nvPr>
            <p:ph type="dt" idx="10"/>
          </p:nvPr>
        </p:nvSpPr>
        <p:spPr/>
        <p:txBody>
          <a:bodyPr/>
          <a:lstStyle/>
          <a:p>
            <a:fld id="{AB402AE0-B5E2-4350-B65D-2856E6598F27}" type="datetime10">
              <a:rPr lang="zh-CN" altLang="en-US" smtClean="0"/>
              <a:t>09:02</a:t>
            </a:fld>
            <a:endParaRPr lang="en-US" altLang="zh-CN"/>
          </a:p>
        </p:txBody>
      </p:sp>
    </p:spTree>
    <p:extLst>
      <p:ext uri="{BB962C8B-B14F-4D97-AF65-F5344CB8AC3E}">
        <p14:creationId xmlns:p14="http://schemas.microsoft.com/office/powerpoint/2010/main" val="35611536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CD413D-43CC-46DE-BDB7-87F0F3D0F2C1}" type="slidenum">
              <a:rPr lang="zh-CN" altLang="en-US"/>
              <a:pPr/>
              <a:t>68</a:t>
            </a:fld>
            <a:endParaRPr lang="en-US" altLang="zh-CN"/>
          </a:p>
        </p:txBody>
      </p:sp>
      <p:sp>
        <p:nvSpPr>
          <p:cNvPr id="2782210"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dirty="0"/>
          </a:p>
        </p:txBody>
      </p:sp>
      <p:sp>
        <p:nvSpPr>
          <p:cNvPr id="2782211"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
        <p:nvSpPr>
          <p:cNvPr id="2" name="日期占位符 1"/>
          <p:cNvSpPr>
            <a:spLocks noGrp="1"/>
          </p:cNvSpPr>
          <p:nvPr>
            <p:ph type="dt" idx="10"/>
          </p:nvPr>
        </p:nvSpPr>
        <p:spPr/>
        <p:txBody>
          <a:bodyPr/>
          <a:lstStyle/>
          <a:p>
            <a:fld id="{7A50D35A-FDF5-4378-A35D-663637364BA8}" type="datetime10">
              <a:rPr lang="zh-CN" altLang="en-US" smtClean="0"/>
              <a:t>09:02</a:t>
            </a:fld>
            <a:endParaRPr lang="en-US" altLang="zh-CN"/>
          </a:p>
        </p:txBody>
      </p:sp>
    </p:spTree>
    <p:extLst>
      <p:ext uri="{BB962C8B-B14F-4D97-AF65-F5344CB8AC3E}">
        <p14:creationId xmlns:p14="http://schemas.microsoft.com/office/powerpoint/2010/main" val="14414335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CD413D-43CC-46DE-BDB7-87F0F3D0F2C1}" type="slidenum">
              <a:rPr lang="zh-CN" altLang="en-US"/>
              <a:pPr/>
              <a:t>69</a:t>
            </a:fld>
            <a:endParaRPr lang="en-US" altLang="zh-CN"/>
          </a:p>
        </p:txBody>
      </p:sp>
      <p:sp>
        <p:nvSpPr>
          <p:cNvPr id="2782210"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782211"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
        <p:nvSpPr>
          <p:cNvPr id="2" name="日期占位符 1"/>
          <p:cNvSpPr>
            <a:spLocks noGrp="1"/>
          </p:cNvSpPr>
          <p:nvPr>
            <p:ph type="dt" idx="10"/>
          </p:nvPr>
        </p:nvSpPr>
        <p:spPr/>
        <p:txBody>
          <a:bodyPr/>
          <a:lstStyle/>
          <a:p>
            <a:fld id="{7A50D35A-FDF5-4378-A35D-663637364BA8}" type="datetime10">
              <a:rPr lang="zh-CN" altLang="en-US" smtClean="0"/>
              <a:t>09:02</a:t>
            </a:fld>
            <a:endParaRPr lang="en-US" altLang="zh-CN"/>
          </a:p>
        </p:txBody>
      </p:sp>
    </p:spTree>
    <p:extLst>
      <p:ext uri="{BB962C8B-B14F-4D97-AF65-F5344CB8AC3E}">
        <p14:creationId xmlns:p14="http://schemas.microsoft.com/office/powerpoint/2010/main" val="2404674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BD5E0B-9872-4F65-96E6-A4486A73D43F}" type="slidenum">
              <a:rPr lang="zh-CN" altLang="en-US"/>
              <a:pPr/>
              <a:t>5</a:t>
            </a:fld>
            <a:endParaRPr lang="en-US" altLang="zh-CN"/>
          </a:p>
        </p:txBody>
      </p:sp>
      <p:sp>
        <p:nvSpPr>
          <p:cNvPr id="2884610"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884611"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18811945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F16670-A2AA-44CC-89D9-48DAC8738B75}" type="slidenum">
              <a:rPr lang="zh-CN" altLang="en-US"/>
              <a:pPr/>
              <a:t>70</a:t>
            </a:fld>
            <a:endParaRPr lang="en-US" altLang="zh-CN"/>
          </a:p>
        </p:txBody>
      </p:sp>
      <p:sp>
        <p:nvSpPr>
          <p:cNvPr id="2831362"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831363"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
        <p:nvSpPr>
          <p:cNvPr id="2" name="日期占位符 1"/>
          <p:cNvSpPr>
            <a:spLocks noGrp="1"/>
          </p:cNvSpPr>
          <p:nvPr>
            <p:ph type="dt" idx="10"/>
          </p:nvPr>
        </p:nvSpPr>
        <p:spPr/>
        <p:txBody>
          <a:bodyPr/>
          <a:lstStyle/>
          <a:p>
            <a:fld id="{585F33CD-5675-4D8D-BA3F-E9CE311F2D32}" type="datetime10">
              <a:rPr lang="zh-CN" altLang="en-US" smtClean="0"/>
              <a:t>09:02</a:t>
            </a:fld>
            <a:endParaRPr lang="en-US" altLang="zh-CN"/>
          </a:p>
        </p:txBody>
      </p:sp>
    </p:spTree>
    <p:extLst>
      <p:ext uri="{BB962C8B-B14F-4D97-AF65-F5344CB8AC3E}">
        <p14:creationId xmlns:p14="http://schemas.microsoft.com/office/powerpoint/2010/main" val="16371065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B34ADF-2662-4B55-BF7F-3C164E2ACBF8}" type="slidenum">
              <a:rPr lang="zh-CN" altLang="en-US"/>
              <a:pPr/>
              <a:t>71</a:t>
            </a:fld>
            <a:endParaRPr lang="en-US" altLang="zh-CN"/>
          </a:p>
        </p:txBody>
      </p:sp>
      <p:sp>
        <p:nvSpPr>
          <p:cNvPr id="2790402"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dirty="0"/>
          </a:p>
        </p:txBody>
      </p:sp>
      <p:sp>
        <p:nvSpPr>
          <p:cNvPr id="2790403"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
        <p:nvSpPr>
          <p:cNvPr id="2" name="日期占位符 1"/>
          <p:cNvSpPr>
            <a:spLocks noGrp="1"/>
          </p:cNvSpPr>
          <p:nvPr>
            <p:ph type="dt" idx="10"/>
          </p:nvPr>
        </p:nvSpPr>
        <p:spPr/>
        <p:txBody>
          <a:bodyPr/>
          <a:lstStyle/>
          <a:p>
            <a:fld id="{905239DC-B655-472D-B112-47BBEDE11722}" type="datetime10">
              <a:rPr lang="zh-CN" altLang="en-US" smtClean="0"/>
              <a:t>09:02</a:t>
            </a:fld>
            <a:endParaRPr lang="en-US" altLang="zh-CN"/>
          </a:p>
        </p:txBody>
      </p:sp>
    </p:spTree>
    <p:extLst>
      <p:ext uri="{BB962C8B-B14F-4D97-AF65-F5344CB8AC3E}">
        <p14:creationId xmlns:p14="http://schemas.microsoft.com/office/powerpoint/2010/main" val="29749741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4061B9-A42F-4C66-BC6B-24D863C07B5F}" type="slidenum">
              <a:rPr lang="zh-CN" altLang="en-US"/>
              <a:pPr/>
              <a:t>72</a:t>
            </a:fld>
            <a:endParaRPr lang="en-US" altLang="zh-CN"/>
          </a:p>
        </p:txBody>
      </p:sp>
      <p:sp>
        <p:nvSpPr>
          <p:cNvPr id="2833410"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833411"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
        <p:nvSpPr>
          <p:cNvPr id="2" name="日期占位符 1"/>
          <p:cNvSpPr>
            <a:spLocks noGrp="1"/>
          </p:cNvSpPr>
          <p:nvPr>
            <p:ph type="dt" idx="10"/>
          </p:nvPr>
        </p:nvSpPr>
        <p:spPr/>
        <p:txBody>
          <a:bodyPr/>
          <a:lstStyle/>
          <a:p>
            <a:fld id="{818ED76B-1C8D-4C74-A198-F2EE8F7AFA51}" type="datetime10">
              <a:rPr lang="zh-CN" altLang="en-US" smtClean="0"/>
              <a:t>09:02</a:t>
            </a:fld>
            <a:endParaRPr lang="en-US" altLang="zh-CN"/>
          </a:p>
        </p:txBody>
      </p:sp>
    </p:spTree>
    <p:extLst>
      <p:ext uri="{BB962C8B-B14F-4D97-AF65-F5344CB8AC3E}">
        <p14:creationId xmlns:p14="http://schemas.microsoft.com/office/powerpoint/2010/main" val="42054809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CE167-EA7F-4236-B8D2-408E5445AACD}" type="slidenum">
              <a:rPr lang="zh-CN" altLang="en-US"/>
              <a:pPr/>
              <a:t>73</a:t>
            </a:fld>
            <a:endParaRPr lang="en-US" altLang="zh-CN"/>
          </a:p>
        </p:txBody>
      </p:sp>
      <p:sp>
        <p:nvSpPr>
          <p:cNvPr id="2800642" name="Rectangle 2"/>
          <p:cNvSpPr>
            <a:spLocks noGrp="1" noChangeArrowheads="1"/>
          </p:cNvSpPr>
          <p:nvPr>
            <p:ph type="body" idx="1"/>
          </p:nvPr>
        </p:nvSpPr>
        <p:spPr>
          <a:xfrm>
            <a:off x="910691" y="4743047"/>
            <a:ext cx="5012808" cy="3932202"/>
          </a:xfrm>
          <a:ln/>
        </p:spPr>
        <p:txBody>
          <a:bodyPr lIns="90899" tIns="45451" rIns="90899" bIns="45451"/>
          <a:lstStyle/>
          <a:p>
            <a:r>
              <a:rPr lang="zh-CN" altLang="en-US" dirty="0"/>
              <a:t>猪变罐头，罐头难变猪</a:t>
            </a:r>
          </a:p>
        </p:txBody>
      </p:sp>
      <p:sp>
        <p:nvSpPr>
          <p:cNvPr id="2800643"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
        <p:nvSpPr>
          <p:cNvPr id="2" name="日期占位符 1"/>
          <p:cNvSpPr>
            <a:spLocks noGrp="1"/>
          </p:cNvSpPr>
          <p:nvPr>
            <p:ph type="dt" idx="10"/>
          </p:nvPr>
        </p:nvSpPr>
        <p:spPr/>
        <p:txBody>
          <a:bodyPr/>
          <a:lstStyle/>
          <a:p>
            <a:fld id="{75F6451A-B119-4507-A0E0-BC7455E45399}" type="datetime10">
              <a:rPr lang="zh-CN" altLang="en-US" smtClean="0"/>
              <a:t>09:02</a:t>
            </a:fld>
            <a:endParaRPr lang="en-US" altLang="zh-CN"/>
          </a:p>
        </p:txBody>
      </p:sp>
    </p:spTree>
    <p:extLst>
      <p:ext uri="{BB962C8B-B14F-4D97-AF65-F5344CB8AC3E}">
        <p14:creationId xmlns:p14="http://schemas.microsoft.com/office/powerpoint/2010/main" val="25352431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CE167-EA7F-4236-B8D2-408E5445AACD}" type="slidenum">
              <a:rPr lang="zh-CN" altLang="en-US"/>
              <a:pPr/>
              <a:t>74</a:t>
            </a:fld>
            <a:endParaRPr lang="en-US" altLang="zh-CN"/>
          </a:p>
        </p:txBody>
      </p:sp>
      <p:sp>
        <p:nvSpPr>
          <p:cNvPr id="2800642" name="Rectangle 2"/>
          <p:cNvSpPr>
            <a:spLocks noGrp="1" noChangeArrowheads="1"/>
          </p:cNvSpPr>
          <p:nvPr>
            <p:ph type="body" idx="1"/>
          </p:nvPr>
        </p:nvSpPr>
        <p:spPr>
          <a:xfrm>
            <a:off x="910691" y="4743047"/>
            <a:ext cx="5012808" cy="3932202"/>
          </a:xfrm>
          <a:ln/>
        </p:spPr>
        <p:txBody>
          <a:bodyPr lIns="90899" tIns="45451" rIns="90899" bIns="45451"/>
          <a:lstStyle/>
          <a:p>
            <a:r>
              <a:rPr lang="zh-CN" altLang="en-US" dirty="0"/>
              <a:t>猪变罐头，罐头难变猪</a:t>
            </a:r>
          </a:p>
        </p:txBody>
      </p:sp>
      <p:sp>
        <p:nvSpPr>
          <p:cNvPr id="2800643"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
        <p:nvSpPr>
          <p:cNvPr id="2" name="日期占位符 1"/>
          <p:cNvSpPr>
            <a:spLocks noGrp="1"/>
          </p:cNvSpPr>
          <p:nvPr>
            <p:ph type="dt" idx="10"/>
          </p:nvPr>
        </p:nvSpPr>
        <p:spPr/>
        <p:txBody>
          <a:bodyPr/>
          <a:lstStyle/>
          <a:p>
            <a:fld id="{75F6451A-B119-4507-A0E0-BC7455E45399}" type="datetime10">
              <a:rPr lang="zh-CN" altLang="en-US" smtClean="0"/>
              <a:t>09:02</a:t>
            </a:fld>
            <a:endParaRPr lang="en-US" altLang="zh-CN"/>
          </a:p>
        </p:txBody>
      </p:sp>
    </p:spTree>
    <p:extLst>
      <p:ext uri="{BB962C8B-B14F-4D97-AF65-F5344CB8AC3E}">
        <p14:creationId xmlns:p14="http://schemas.microsoft.com/office/powerpoint/2010/main" val="30269004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C4D7BA-3583-4259-A6CC-DCC95C87E040}" type="slidenum">
              <a:rPr lang="zh-CN" altLang="en-US"/>
              <a:pPr/>
              <a:t>75</a:t>
            </a:fld>
            <a:endParaRPr lang="en-US" altLang="zh-CN"/>
          </a:p>
        </p:txBody>
      </p:sp>
      <p:sp>
        <p:nvSpPr>
          <p:cNvPr id="2802690"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802691"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
        <p:nvSpPr>
          <p:cNvPr id="2" name="日期占位符 1"/>
          <p:cNvSpPr>
            <a:spLocks noGrp="1"/>
          </p:cNvSpPr>
          <p:nvPr>
            <p:ph type="dt" idx="10"/>
          </p:nvPr>
        </p:nvSpPr>
        <p:spPr/>
        <p:txBody>
          <a:bodyPr/>
          <a:lstStyle/>
          <a:p>
            <a:fld id="{8AFBEDDE-BAF7-4F88-B634-6641A6DA9871}" type="datetime10">
              <a:rPr lang="zh-CN" altLang="en-US" smtClean="0"/>
              <a:t>09:02</a:t>
            </a:fld>
            <a:endParaRPr lang="en-US" altLang="zh-CN"/>
          </a:p>
        </p:txBody>
      </p:sp>
    </p:spTree>
    <p:extLst>
      <p:ext uri="{BB962C8B-B14F-4D97-AF65-F5344CB8AC3E}">
        <p14:creationId xmlns:p14="http://schemas.microsoft.com/office/powerpoint/2010/main" val="23541734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C4D7BA-3583-4259-A6CC-DCC95C87E040}" type="slidenum">
              <a:rPr lang="zh-CN" altLang="en-US"/>
              <a:pPr/>
              <a:t>76</a:t>
            </a:fld>
            <a:endParaRPr lang="en-US" altLang="zh-CN"/>
          </a:p>
        </p:txBody>
      </p:sp>
      <p:sp>
        <p:nvSpPr>
          <p:cNvPr id="2802690"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802691"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
        <p:nvSpPr>
          <p:cNvPr id="2" name="日期占位符 1"/>
          <p:cNvSpPr>
            <a:spLocks noGrp="1"/>
          </p:cNvSpPr>
          <p:nvPr>
            <p:ph type="dt" idx="10"/>
          </p:nvPr>
        </p:nvSpPr>
        <p:spPr/>
        <p:txBody>
          <a:bodyPr/>
          <a:lstStyle/>
          <a:p>
            <a:fld id="{8AFBEDDE-BAF7-4F88-B634-6641A6DA9871}" type="datetime10">
              <a:rPr lang="zh-CN" altLang="en-US" smtClean="0"/>
              <a:t>09:02</a:t>
            </a:fld>
            <a:endParaRPr lang="en-US" altLang="zh-CN"/>
          </a:p>
        </p:txBody>
      </p:sp>
    </p:spTree>
    <p:extLst>
      <p:ext uri="{BB962C8B-B14F-4D97-AF65-F5344CB8AC3E}">
        <p14:creationId xmlns:p14="http://schemas.microsoft.com/office/powerpoint/2010/main" val="41888320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C4D7BA-3583-4259-A6CC-DCC95C87E040}" type="slidenum">
              <a:rPr lang="zh-CN" altLang="en-US"/>
              <a:pPr/>
              <a:t>77</a:t>
            </a:fld>
            <a:endParaRPr lang="en-US" altLang="zh-CN"/>
          </a:p>
        </p:txBody>
      </p:sp>
      <p:sp>
        <p:nvSpPr>
          <p:cNvPr id="2802690"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802691"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
        <p:nvSpPr>
          <p:cNvPr id="2" name="日期占位符 1"/>
          <p:cNvSpPr>
            <a:spLocks noGrp="1"/>
          </p:cNvSpPr>
          <p:nvPr>
            <p:ph type="dt" idx="10"/>
          </p:nvPr>
        </p:nvSpPr>
        <p:spPr/>
        <p:txBody>
          <a:bodyPr/>
          <a:lstStyle/>
          <a:p>
            <a:fld id="{8AFBEDDE-BAF7-4F88-B634-6641A6DA9871}" type="datetime10">
              <a:rPr lang="zh-CN" altLang="en-US" smtClean="0"/>
              <a:t>09:02</a:t>
            </a:fld>
            <a:endParaRPr lang="en-US" altLang="zh-CN"/>
          </a:p>
        </p:txBody>
      </p:sp>
    </p:spTree>
    <p:extLst>
      <p:ext uri="{BB962C8B-B14F-4D97-AF65-F5344CB8AC3E}">
        <p14:creationId xmlns:p14="http://schemas.microsoft.com/office/powerpoint/2010/main" val="34213692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DA98B7-B76B-4650-A4BD-701842856F8C}" type="slidenum">
              <a:rPr lang="zh-CN" altLang="en-US"/>
              <a:pPr/>
              <a:t>78</a:t>
            </a:fld>
            <a:endParaRPr lang="en-US" altLang="zh-CN"/>
          </a:p>
        </p:txBody>
      </p:sp>
      <p:sp>
        <p:nvSpPr>
          <p:cNvPr id="2804738"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804739"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
        <p:nvSpPr>
          <p:cNvPr id="2" name="日期占位符 1"/>
          <p:cNvSpPr>
            <a:spLocks noGrp="1"/>
          </p:cNvSpPr>
          <p:nvPr>
            <p:ph type="dt" idx="10"/>
          </p:nvPr>
        </p:nvSpPr>
        <p:spPr/>
        <p:txBody>
          <a:bodyPr/>
          <a:lstStyle/>
          <a:p>
            <a:fld id="{DD4311C1-58C8-4041-A807-829BAB644EF5}" type="datetime10">
              <a:rPr lang="zh-CN" altLang="en-US" smtClean="0"/>
              <a:t>09:02</a:t>
            </a:fld>
            <a:endParaRPr lang="en-US" altLang="zh-CN"/>
          </a:p>
        </p:txBody>
      </p:sp>
    </p:spTree>
    <p:extLst>
      <p:ext uri="{BB962C8B-B14F-4D97-AF65-F5344CB8AC3E}">
        <p14:creationId xmlns:p14="http://schemas.microsoft.com/office/powerpoint/2010/main" val="4047527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DA98B7-B76B-4650-A4BD-701842856F8C}" type="slidenum">
              <a:rPr lang="zh-CN" altLang="en-US"/>
              <a:pPr/>
              <a:t>79</a:t>
            </a:fld>
            <a:endParaRPr lang="en-US" altLang="zh-CN"/>
          </a:p>
        </p:txBody>
      </p:sp>
      <p:sp>
        <p:nvSpPr>
          <p:cNvPr id="2804738"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804739"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
        <p:nvSpPr>
          <p:cNvPr id="2" name="日期占位符 1"/>
          <p:cNvSpPr>
            <a:spLocks noGrp="1"/>
          </p:cNvSpPr>
          <p:nvPr>
            <p:ph type="dt" idx="10"/>
          </p:nvPr>
        </p:nvSpPr>
        <p:spPr/>
        <p:txBody>
          <a:bodyPr/>
          <a:lstStyle/>
          <a:p>
            <a:fld id="{DD4311C1-58C8-4041-A807-829BAB644EF5}" type="datetime10">
              <a:rPr lang="zh-CN" altLang="en-US" smtClean="0"/>
              <a:t>09:02</a:t>
            </a:fld>
            <a:endParaRPr lang="en-US" altLang="zh-CN"/>
          </a:p>
        </p:txBody>
      </p:sp>
    </p:spTree>
    <p:extLst>
      <p:ext uri="{BB962C8B-B14F-4D97-AF65-F5344CB8AC3E}">
        <p14:creationId xmlns:p14="http://schemas.microsoft.com/office/powerpoint/2010/main" val="3880668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6A656B-1B90-47AC-B9E3-B3C901EB83D7}" type="slidenum">
              <a:rPr lang="zh-CN" altLang="en-US"/>
              <a:pPr/>
              <a:t>6</a:t>
            </a:fld>
            <a:endParaRPr lang="en-US" altLang="zh-CN"/>
          </a:p>
        </p:txBody>
      </p:sp>
      <p:sp>
        <p:nvSpPr>
          <p:cNvPr id="2888706"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dirty="0"/>
          </a:p>
        </p:txBody>
      </p:sp>
      <p:sp>
        <p:nvSpPr>
          <p:cNvPr id="2888707"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23305555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ln/>
        </p:spPr>
      </p:sp>
      <p:sp>
        <p:nvSpPr>
          <p:cNvPr id="204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charset="0"/>
            </a:endParaRPr>
          </a:p>
        </p:txBody>
      </p:sp>
    </p:spTree>
    <p:extLst>
      <p:ext uri="{BB962C8B-B14F-4D97-AF65-F5344CB8AC3E}">
        <p14:creationId xmlns:p14="http://schemas.microsoft.com/office/powerpoint/2010/main" val="11982069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a:defRPr/>
            </a:pPr>
            <a:fld id="{27EA3D60-DD65-4FBD-B570-690203CBBAAD}" type="slidenum">
              <a:rPr lang="en-US" altLang="zh-CN" smtClean="0"/>
              <a:pPr>
                <a:defRPr/>
              </a:pPr>
              <a:t>85</a:t>
            </a:fld>
            <a:endParaRPr lang="en-US" altLang="zh-CN"/>
          </a:p>
        </p:txBody>
      </p:sp>
    </p:spTree>
    <p:extLst>
      <p:ext uri="{BB962C8B-B14F-4D97-AF65-F5344CB8AC3E}">
        <p14:creationId xmlns:p14="http://schemas.microsoft.com/office/powerpoint/2010/main" val="20551073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a:defRPr/>
            </a:pPr>
            <a:fld id="{27EA3D60-DD65-4FBD-B570-690203CBBAAD}" type="slidenum">
              <a:rPr lang="en-US" altLang="zh-CN" smtClean="0"/>
              <a:pPr>
                <a:defRPr/>
              </a:pPr>
              <a:t>86</a:t>
            </a:fld>
            <a:endParaRPr lang="en-US" altLang="zh-CN"/>
          </a:p>
        </p:txBody>
      </p:sp>
    </p:spTree>
    <p:extLst>
      <p:ext uri="{BB962C8B-B14F-4D97-AF65-F5344CB8AC3E}">
        <p14:creationId xmlns:p14="http://schemas.microsoft.com/office/powerpoint/2010/main" val="13362329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E80561-2C89-4ECF-810D-BB2F30844284}" type="slidenum">
              <a:rPr lang="zh-CN" altLang="en-US"/>
              <a:pPr/>
              <a:t>89</a:t>
            </a:fld>
            <a:endParaRPr lang="en-US" altLang="zh-CN"/>
          </a:p>
        </p:txBody>
      </p:sp>
      <p:sp>
        <p:nvSpPr>
          <p:cNvPr id="2806786"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806787"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
        <p:nvSpPr>
          <p:cNvPr id="2" name="日期占位符 1"/>
          <p:cNvSpPr>
            <a:spLocks noGrp="1"/>
          </p:cNvSpPr>
          <p:nvPr>
            <p:ph type="dt" idx="10"/>
          </p:nvPr>
        </p:nvSpPr>
        <p:spPr/>
        <p:txBody>
          <a:bodyPr/>
          <a:lstStyle/>
          <a:p>
            <a:fld id="{75542EA9-3D9E-4274-B910-14281CD0F6D8}" type="datetime10">
              <a:rPr lang="zh-CN" altLang="en-US" smtClean="0"/>
              <a:t>09:02</a:t>
            </a:fld>
            <a:endParaRPr lang="en-US" altLang="zh-CN"/>
          </a:p>
        </p:txBody>
      </p:sp>
    </p:spTree>
    <p:extLst>
      <p:ext uri="{BB962C8B-B14F-4D97-AF65-F5344CB8AC3E}">
        <p14:creationId xmlns:p14="http://schemas.microsoft.com/office/powerpoint/2010/main" val="25424422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E80561-2C89-4ECF-810D-BB2F30844284}" type="slidenum">
              <a:rPr lang="zh-CN" altLang="en-US"/>
              <a:pPr/>
              <a:t>90</a:t>
            </a:fld>
            <a:endParaRPr lang="en-US" altLang="zh-CN"/>
          </a:p>
        </p:txBody>
      </p:sp>
      <p:sp>
        <p:nvSpPr>
          <p:cNvPr id="2806786"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806787"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
        <p:nvSpPr>
          <p:cNvPr id="2" name="日期占位符 1"/>
          <p:cNvSpPr>
            <a:spLocks noGrp="1"/>
          </p:cNvSpPr>
          <p:nvPr>
            <p:ph type="dt" idx="10"/>
          </p:nvPr>
        </p:nvSpPr>
        <p:spPr/>
        <p:txBody>
          <a:bodyPr/>
          <a:lstStyle/>
          <a:p>
            <a:fld id="{75542EA9-3D9E-4274-B910-14281CD0F6D8}" type="datetime10">
              <a:rPr lang="zh-CN" altLang="en-US" smtClean="0"/>
              <a:t>09:02</a:t>
            </a:fld>
            <a:endParaRPr lang="en-US" altLang="zh-CN"/>
          </a:p>
        </p:txBody>
      </p:sp>
    </p:spTree>
    <p:extLst>
      <p:ext uri="{BB962C8B-B14F-4D97-AF65-F5344CB8AC3E}">
        <p14:creationId xmlns:p14="http://schemas.microsoft.com/office/powerpoint/2010/main" val="19338328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E80561-2C89-4ECF-810D-BB2F30844284}" type="slidenum">
              <a:rPr lang="zh-CN" altLang="en-US"/>
              <a:pPr/>
              <a:t>91</a:t>
            </a:fld>
            <a:endParaRPr lang="en-US" altLang="zh-CN"/>
          </a:p>
        </p:txBody>
      </p:sp>
      <p:sp>
        <p:nvSpPr>
          <p:cNvPr id="2806786"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dirty="0"/>
          </a:p>
        </p:txBody>
      </p:sp>
      <p:sp>
        <p:nvSpPr>
          <p:cNvPr id="2806787"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
        <p:nvSpPr>
          <p:cNvPr id="2" name="日期占位符 1"/>
          <p:cNvSpPr>
            <a:spLocks noGrp="1"/>
          </p:cNvSpPr>
          <p:nvPr>
            <p:ph type="dt" idx="10"/>
          </p:nvPr>
        </p:nvSpPr>
        <p:spPr/>
        <p:txBody>
          <a:bodyPr/>
          <a:lstStyle/>
          <a:p>
            <a:fld id="{75542EA9-3D9E-4274-B910-14281CD0F6D8}" type="datetime10">
              <a:rPr lang="zh-CN" altLang="en-US" smtClean="0"/>
              <a:t>09:02</a:t>
            </a:fld>
            <a:endParaRPr lang="en-US" altLang="zh-CN"/>
          </a:p>
        </p:txBody>
      </p:sp>
    </p:spTree>
    <p:extLst>
      <p:ext uri="{BB962C8B-B14F-4D97-AF65-F5344CB8AC3E}">
        <p14:creationId xmlns:p14="http://schemas.microsoft.com/office/powerpoint/2010/main" val="8914168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E80561-2C89-4ECF-810D-BB2F30844284}" type="slidenum">
              <a:rPr lang="zh-CN" altLang="en-US"/>
              <a:pPr/>
              <a:t>92</a:t>
            </a:fld>
            <a:endParaRPr lang="en-US" altLang="zh-CN"/>
          </a:p>
        </p:txBody>
      </p:sp>
      <p:sp>
        <p:nvSpPr>
          <p:cNvPr id="2806786"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806787"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
        <p:nvSpPr>
          <p:cNvPr id="2" name="日期占位符 1"/>
          <p:cNvSpPr>
            <a:spLocks noGrp="1"/>
          </p:cNvSpPr>
          <p:nvPr>
            <p:ph type="dt" idx="10"/>
          </p:nvPr>
        </p:nvSpPr>
        <p:spPr/>
        <p:txBody>
          <a:bodyPr/>
          <a:lstStyle/>
          <a:p>
            <a:fld id="{75542EA9-3D9E-4274-B910-14281CD0F6D8}" type="datetime10">
              <a:rPr lang="zh-CN" altLang="en-US" smtClean="0"/>
              <a:t>09:02</a:t>
            </a:fld>
            <a:endParaRPr lang="en-US" altLang="zh-CN"/>
          </a:p>
        </p:txBody>
      </p:sp>
    </p:spTree>
    <p:extLst>
      <p:ext uri="{BB962C8B-B14F-4D97-AF65-F5344CB8AC3E}">
        <p14:creationId xmlns:p14="http://schemas.microsoft.com/office/powerpoint/2010/main" val="28913466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E80561-2C89-4ECF-810D-BB2F30844284}" type="slidenum">
              <a:rPr lang="zh-CN" altLang="en-US"/>
              <a:pPr/>
              <a:t>93</a:t>
            </a:fld>
            <a:endParaRPr lang="en-US" altLang="zh-CN"/>
          </a:p>
        </p:txBody>
      </p:sp>
      <p:sp>
        <p:nvSpPr>
          <p:cNvPr id="2806786"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806787"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
        <p:nvSpPr>
          <p:cNvPr id="2" name="日期占位符 1"/>
          <p:cNvSpPr>
            <a:spLocks noGrp="1"/>
          </p:cNvSpPr>
          <p:nvPr>
            <p:ph type="dt" idx="10"/>
          </p:nvPr>
        </p:nvSpPr>
        <p:spPr/>
        <p:txBody>
          <a:bodyPr/>
          <a:lstStyle/>
          <a:p>
            <a:fld id="{75542EA9-3D9E-4274-B910-14281CD0F6D8}" type="datetime10">
              <a:rPr lang="zh-CN" altLang="en-US" smtClean="0"/>
              <a:t>09:02</a:t>
            </a:fld>
            <a:endParaRPr lang="en-US" altLang="zh-CN"/>
          </a:p>
        </p:txBody>
      </p:sp>
    </p:spTree>
    <p:extLst>
      <p:ext uri="{BB962C8B-B14F-4D97-AF65-F5344CB8AC3E}">
        <p14:creationId xmlns:p14="http://schemas.microsoft.com/office/powerpoint/2010/main" val="1229468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E80561-2C89-4ECF-810D-BB2F30844284}" type="slidenum">
              <a:rPr lang="zh-CN" altLang="en-US"/>
              <a:pPr/>
              <a:t>94</a:t>
            </a:fld>
            <a:endParaRPr lang="en-US" altLang="zh-CN"/>
          </a:p>
        </p:txBody>
      </p:sp>
      <p:sp>
        <p:nvSpPr>
          <p:cNvPr id="2806786"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806787"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
        <p:nvSpPr>
          <p:cNvPr id="2" name="日期占位符 1"/>
          <p:cNvSpPr>
            <a:spLocks noGrp="1"/>
          </p:cNvSpPr>
          <p:nvPr>
            <p:ph type="dt" idx="10"/>
          </p:nvPr>
        </p:nvSpPr>
        <p:spPr/>
        <p:txBody>
          <a:bodyPr/>
          <a:lstStyle/>
          <a:p>
            <a:fld id="{75542EA9-3D9E-4274-B910-14281CD0F6D8}" type="datetime10">
              <a:rPr lang="zh-CN" altLang="en-US" smtClean="0"/>
              <a:t>09:02</a:t>
            </a:fld>
            <a:endParaRPr lang="en-US" altLang="zh-CN"/>
          </a:p>
        </p:txBody>
      </p:sp>
    </p:spTree>
    <p:extLst>
      <p:ext uri="{BB962C8B-B14F-4D97-AF65-F5344CB8AC3E}">
        <p14:creationId xmlns:p14="http://schemas.microsoft.com/office/powerpoint/2010/main" val="24065524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E80561-2C89-4ECF-810D-BB2F30844284}" type="slidenum">
              <a:rPr lang="zh-CN" altLang="en-US"/>
              <a:pPr/>
              <a:t>95</a:t>
            </a:fld>
            <a:endParaRPr lang="en-US" altLang="zh-CN"/>
          </a:p>
        </p:txBody>
      </p:sp>
      <p:sp>
        <p:nvSpPr>
          <p:cNvPr id="2806786"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806787"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
        <p:nvSpPr>
          <p:cNvPr id="2" name="日期占位符 1"/>
          <p:cNvSpPr>
            <a:spLocks noGrp="1"/>
          </p:cNvSpPr>
          <p:nvPr>
            <p:ph type="dt" idx="10"/>
          </p:nvPr>
        </p:nvSpPr>
        <p:spPr/>
        <p:txBody>
          <a:bodyPr/>
          <a:lstStyle/>
          <a:p>
            <a:fld id="{75542EA9-3D9E-4274-B910-14281CD0F6D8}" type="datetime10">
              <a:rPr lang="zh-CN" altLang="en-US" smtClean="0"/>
              <a:t>09:02</a:t>
            </a:fld>
            <a:endParaRPr lang="en-US" altLang="zh-CN"/>
          </a:p>
        </p:txBody>
      </p:sp>
    </p:spTree>
    <p:extLst>
      <p:ext uri="{BB962C8B-B14F-4D97-AF65-F5344CB8AC3E}">
        <p14:creationId xmlns:p14="http://schemas.microsoft.com/office/powerpoint/2010/main" val="2332843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6BF11A-2DA2-4E1C-9B1A-B612B22FBB32}" type="slidenum">
              <a:rPr lang="zh-CN" altLang="en-US"/>
              <a:pPr/>
              <a:t>7</a:t>
            </a:fld>
            <a:endParaRPr lang="en-US" altLang="zh-CN"/>
          </a:p>
        </p:txBody>
      </p:sp>
      <p:sp>
        <p:nvSpPr>
          <p:cNvPr id="2890754"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dirty="0"/>
          </a:p>
        </p:txBody>
      </p:sp>
      <p:sp>
        <p:nvSpPr>
          <p:cNvPr id="2890755"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25771760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a:defRPr/>
            </a:pPr>
            <a:fld id="{27EA3D60-DD65-4FBD-B570-690203CBBAAD}" type="slidenum">
              <a:rPr lang="en-US" altLang="zh-CN" smtClean="0"/>
              <a:pPr>
                <a:defRPr/>
              </a:pPr>
              <a:t>97</a:t>
            </a:fld>
            <a:endParaRPr lang="en-US" altLang="zh-CN"/>
          </a:p>
        </p:txBody>
      </p:sp>
    </p:spTree>
    <p:extLst>
      <p:ext uri="{BB962C8B-B14F-4D97-AF65-F5344CB8AC3E}">
        <p14:creationId xmlns:p14="http://schemas.microsoft.com/office/powerpoint/2010/main" val="37970612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a:defRPr/>
            </a:pPr>
            <a:fld id="{27EA3D60-DD65-4FBD-B570-690203CBBAAD}" type="slidenum">
              <a:rPr lang="en-US" altLang="zh-CN" smtClean="0"/>
              <a:pPr>
                <a:defRPr/>
              </a:pPr>
              <a:t>98</a:t>
            </a:fld>
            <a:endParaRPr lang="en-US" altLang="zh-CN"/>
          </a:p>
        </p:txBody>
      </p:sp>
    </p:spTree>
    <p:extLst>
      <p:ext uri="{BB962C8B-B14F-4D97-AF65-F5344CB8AC3E}">
        <p14:creationId xmlns:p14="http://schemas.microsoft.com/office/powerpoint/2010/main" val="30481435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7EA3D60-DD65-4FBD-B570-690203CBBAAD}" type="slidenum">
              <a:rPr lang="en-US" altLang="zh-CN" smtClean="0"/>
              <a:pPr>
                <a:defRPr/>
              </a:pPr>
              <a:t>121</a:t>
            </a:fld>
            <a:endParaRPr lang="en-US" altLang="zh-CN"/>
          </a:p>
        </p:txBody>
      </p:sp>
    </p:spTree>
    <p:extLst>
      <p:ext uri="{BB962C8B-B14F-4D97-AF65-F5344CB8AC3E}">
        <p14:creationId xmlns:p14="http://schemas.microsoft.com/office/powerpoint/2010/main" val="18598385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D65953D5-B29F-4FDE-9E76-C13207EA0DC2}" type="slidenum">
              <a:rPr lang="en-US" altLang="zh-CN" b="0" smtClean="0"/>
              <a:pPr/>
              <a:t>122</a:t>
            </a:fld>
            <a:endParaRPr lang="en-US" altLang="zh-CN" b="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37311669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7EA3D60-DD65-4FBD-B570-690203CBBAAD}" type="slidenum">
              <a:rPr lang="en-US" altLang="zh-CN" smtClean="0"/>
              <a:pPr>
                <a:defRPr/>
              </a:pPr>
              <a:t>123</a:t>
            </a:fld>
            <a:endParaRPr lang="en-US" altLang="zh-CN"/>
          </a:p>
        </p:txBody>
      </p:sp>
    </p:spTree>
    <p:extLst>
      <p:ext uri="{BB962C8B-B14F-4D97-AF65-F5344CB8AC3E}">
        <p14:creationId xmlns:p14="http://schemas.microsoft.com/office/powerpoint/2010/main" val="18598385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7EA3D60-DD65-4FBD-B570-690203CBBAAD}" type="slidenum">
              <a:rPr lang="en-US" altLang="zh-CN" smtClean="0"/>
              <a:pPr>
                <a:defRPr/>
              </a:pPr>
              <a:t>124</a:t>
            </a:fld>
            <a:endParaRPr lang="en-US" altLang="zh-CN"/>
          </a:p>
        </p:txBody>
      </p:sp>
    </p:spTree>
    <p:extLst>
      <p:ext uri="{BB962C8B-B14F-4D97-AF65-F5344CB8AC3E}">
        <p14:creationId xmlns:p14="http://schemas.microsoft.com/office/powerpoint/2010/main" val="41236861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C62AD575-B16F-4202-BA5A-678000927D1A}" type="slidenum">
              <a:rPr lang="en-US" altLang="zh-CN" b="0" smtClean="0"/>
              <a:pPr/>
              <a:t>125</a:t>
            </a:fld>
            <a:endParaRPr lang="en-US" altLang="zh-CN" b="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marL="171450" indent="-171450" eaLnBrk="1" hangingPunct="1">
              <a:buFont typeface="Arial" panose="020B0604020202020204" pitchFamily="34" charset="0"/>
              <a:buChar char="•"/>
            </a:pPr>
            <a:endParaRPr lang="zh-CN" altLang="zh-CN" dirty="0"/>
          </a:p>
        </p:txBody>
      </p:sp>
    </p:spTree>
    <p:extLst>
      <p:ext uri="{BB962C8B-B14F-4D97-AF65-F5344CB8AC3E}">
        <p14:creationId xmlns:p14="http://schemas.microsoft.com/office/powerpoint/2010/main" val="37864502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BAF41BEA-2849-4BF0-85C8-6769E1AB3514}" type="slidenum">
              <a:rPr lang="en-US" altLang="zh-CN" b="0" smtClean="0"/>
              <a:pPr/>
              <a:t>127</a:t>
            </a:fld>
            <a:endParaRPr lang="en-US" altLang="zh-CN" b="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pPr algn="just">
              <a:lnSpc>
                <a:spcPct val="90000"/>
              </a:lnSpc>
              <a:buClr>
                <a:schemeClr val="accent2"/>
              </a:buClr>
              <a:buFont typeface="Symbol" panose="05050102010706020507" pitchFamily="18" charset="2"/>
              <a:buChar char="·"/>
            </a:pPr>
            <a:endParaRPr lang="en-US" altLang="zh-CN" dirty="0"/>
          </a:p>
        </p:txBody>
      </p:sp>
    </p:spTree>
    <p:extLst>
      <p:ext uri="{BB962C8B-B14F-4D97-AF65-F5344CB8AC3E}">
        <p14:creationId xmlns:p14="http://schemas.microsoft.com/office/powerpoint/2010/main" val="22433526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7EA3D60-DD65-4FBD-B570-690203CBBAAD}" type="slidenum">
              <a:rPr lang="en-US" altLang="zh-CN" smtClean="0"/>
              <a:pPr>
                <a:defRPr/>
              </a:pPr>
              <a:t>128</a:t>
            </a:fld>
            <a:endParaRPr lang="en-US" altLang="zh-CN"/>
          </a:p>
        </p:txBody>
      </p:sp>
    </p:spTree>
    <p:extLst>
      <p:ext uri="{BB962C8B-B14F-4D97-AF65-F5344CB8AC3E}">
        <p14:creationId xmlns:p14="http://schemas.microsoft.com/office/powerpoint/2010/main" val="20695253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070383C1-B989-4442-9E76-2B5DDF27ADAC}" type="slidenum">
              <a:rPr lang="en-US" altLang="zh-CN" b="0" smtClean="0"/>
              <a:pPr/>
              <a:t>129</a:t>
            </a:fld>
            <a:endParaRPr lang="en-US" altLang="zh-CN" b="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1462260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029657-337C-4208-ACBF-F85512D79B30}" type="slidenum">
              <a:rPr lang="zh-CN" altLang="en-US"/>
              <a:pPr/>
              <a:t>8</a:t>
            </a:fld>
            <a:endParaRPr lang="en-US" altLang="zh-CN"/>
          </a:p>
        </p:txBody>
      </p:sp>
      <p:sp>
        <p:nvSpPr>
          <p:cNvPr id="2892802" name="Rectangle 2"/>
          <p:cNvSpPr>
            <a:spLocks noGrp="1" noChangeArrowheads="1"/>
          </p:cNvSpPr>
          <p:nvPr>
            <p:ph type="body" idx="1"/>
          </p:nvPr>
        </p:nvSpPr>
        <p:spPr>
          <a:xfrm>
            <a:off x="910691" y="4743047"/>
            <a:ext cx="5012808" cy="3932202"/>
          </a:xfrm>
          <a:ln/>
        </p:spPr>
        <p:txBody>
          <a:bodyPr lIns="90899" tIns="45451" rIns="90899" bIns="45451"/>
          <a:lstStyle/>
          <a:p>
            <a:r>
              <a:rPr lang="zh-CN" altLang="en-US"/>
              <a:t>一把锁，两把不同的钥匙？</a:t>
            </a:r>
          </a:p>
        </p:txBody>
      </p:sp>
      <p:sp>
        <p:nvSpPr>
          <p:cNvPr id="2892803"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24427582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070383C1-B989-4442-9E76-2B5DDF27ADAC}" type="slidenum">
              <a:rPr lang="en-US" altLang="zh-CN" b="0" smtClean="0"/>
              <a:pPr/>
              <a:t>130</a:t>
            </a:fld>
            <a:endParaRPr lang="en-US" altLang="zh-CN" b="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15223040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FA07D857-D3BF-47D7-BE8A-E0F0DD171433}" type="slidenum">
              <a:rPr lang="en-US" altLang="zh-CN" b="0" smtClean="0"/>
              <a:pPr/>
              <a:t>132</a:t>
            </a:fld>
            <a:endParaRPr lang="en-US" altLang="zh-CN" b="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41857989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7EA3D60-DD65-4FBD-B570-690203CBBAAD}" type="slidenum">
              <a:rPr lang="en-US" altLang="zh-CN" smtClean="0"/>
              <a:pPr>
                <a:defRPr/>
              </a:pPr>
              <a:t>133</a:t>
            </a:fld>
            <a:endParaRPr lang="en-US" altLang="zh-CN"/>
          </a:p>
        </p:txBody>
      </p:sp>
    </p:spTree>
    <p:extLst>
      <p:ext uri="{BB962C8B-B14F-4D97-AF65-F5344CB8AC3E}">
        <p14:creationId xmlns:p14="http://schemas.microsoft.com/office/powerpoint/2010/main" val="16604957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65058C97-BCF2-41A3-9345-A5FF91D71937}" type="slidenum">
              <a:rPr lang="en-US" altLang="zh-CN" b="0" smtClean="0"/>
              <a:pPr/>
              <a:t>134</a:t>
            </a:fld>
            <a:endParaRPr lang="en-US" altLang="zh-CN" b="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pPr eaLnBrk="1" hangingPunct="1"/>
            <a:endParaRPr lang="zh-CN" altLang="zh-CN" dirty="0"/>
          </a:p>
        </p:txBody>
      </p:sp>
    </p:spTree>
    <p:extLst>
      <p:ext uri="{BB962C8B-B14F-4D97-AF65-F5344CB8AC3E}">
        <p14:creationId xmlns:p14="http://schemas.microsoft.com/office/powerpoint/2010/main" val="10898680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107F22D8-1D5F-4426-8BF0-1BBB558C75AE}" type="slidenum">
              <a:rPr lang="en-US" altLang="zh-CN" b="0" smtClean="0"/>
              <a:pPr/>
              <a:t>135</a:t>
            </a:fld>
            <a:endParaRPr lang="en-US" altLang="zh-CN" b="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endParaRPr lang="zh-CN" altLang="zh-CN"/>
          </a:p>
        </p:txBody>
      </p:sp>
    </p:spTree>
    <p:extLst>
      <p:ext uri="{BB962C8B-B14F-4D97-AF65-F5344CB8AC3E}">
        <p14:creationId xmlns:p14="http://schemas.microsoft.com/office/powerpoint/2010/main" val="381790272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ln/>
        </p:spPr>
      </p:sp>
      <p:sp>
        <p:nvSpPr>
          <p:cNvPr id="204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charset="0"/>
            </a:endParaRPr>
          </a:p>
        </p:txBody>
      </p:sp>
    </p:spTree>
    <p:extLst>
      <p:ext uri="{BB962C8B-B14F-4D97-AF65-F5344CB8AC3E}">
        <p14:creationId xmlns:p14="http://schemas.microsoft.com/office/powerpoint/2010/main" val="117319284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5FE137-FF11-40BA-BD5C-6828FF2A5754}" type="slidenum">
              <a:rPr lang="zh-CN" altLang="en-US"/>
              <a:pPr/>
              <a:t>147</a:t>
            </a:fld>
            <a:endParaRPr lang="en-US" altLang="zh-CN"/>
          </a:p>
        </p:txBody>
      </p:sp>
      <p:sp>
        <p:nvSpPr>
          <p:cNvPr id="2825218"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dirty="0"/>
          </a:p>
        </p:txBody>
      </p:sp>
      <p:sp>
        <p:nvSpPr>
          <p:cNvPr id="2825219"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150336778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64543E-68DF-4510-ACED-4C993FF7D93C}" type="slidenum">
              <a:rPr lang="zh-CN" altLang="en-US"/>
              <a:pPr/>
              <a:t>149</a:t>
            </a:fld>
            <a:endParaRPr lang="en-US" altLang="zh-CN"/>
          </a:p>
        </p:txBody>
      </p:sp>
      <p:sp>
        <p:nvSpPr>
          <p:cNvPr id="2829314"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dirty="0"/>
          </a:p>
        </p:txBody>
      </p:sp>
      <p:sp>
        <p:nvSpPr>
          <p:cNvPr id="2829315"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6671419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64543E-68DF-4510-ACED-4C993FF7D93C}" type="slidenum">
              <a:rPr lang="zh-CN" altLang="en-US"/>
              <a:pPr/>
              <a:t>150</a:t>
            </a:fld>
            <a:endParaRPr lang="en-US" altLang="zh-CN"/>
          </a:p>
        </p:txBody>
      </p:sp>
      <p:sp>
        <p:nvSpPr>
          <p:cNvPr id="2829314"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829315"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15243611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64543E-68DF-4510-ACED-4C993FF7D93C}" type="slidenum">
              <a:rPr lang="zh-CN" altLang="en-US"/>
              <a:pPr/>
              <a:t>151</a:t>
            </a:fld>
            <a:endParaRPr lang="en-US" altLang="zh-CN"/>
          </a:p>
        </p:txBody>
      </p:sp>
      <p:sp>
        <p:nvSpPr>
          <p:cNvPr id="2829314" name="Rectangle 2"/>
          <p:cNvSpPr>
            <a:spLocks noGrp="1" noChangeArrowheads="1"/>
          </p:cNvSpPr>
          <p:nvPr>
            <p:ph type="body" idx="1"/>
          </p:nvPr>
        </p:nvSpPr>
        <p:spPr>
          <a:xfrm>
            <a:off x="910691" y="4743047"/>
            <a:ext cx="5012808" cy="3932202"/>
          </a:xfrm>
          <a:ln/>
        </p:spPr>
        <p:txBody>
          <a:bodyPr lIns="90899" tIns="45451" rIns="90899" bIns="45451"/>
          <a:lstStyle/>
          <a:p>
            <a:r>
              <a:rPr lang="en-US" altLang="zh-CN" dirty="0"/>
              <a:t>Hash</a:t>
            </a:r>
            <a:r>
              <a:rPr lang="zh-CN" altLang="en-US" dirty="0"/>
              <a:t>如果抵抗生日攻击，可以作为</a:t>
            </a:r>
            <a:r>
              <a:rPr lang="en-US" altLang="zh-CN" dirty="0"/>
              <a:t>mac</a:t>
            </a:r>
          </a:p>
          <a:p>
            <a:endParaRPr lang="en-US" altLang="zh-CN" dirty="0"/>
          </a:p>
          <a:p>
            <a:r>
              <a:rPr lang="en-US" altLang="zh-CN" dirty="0"/>
              <a:t>HMAC</a:t>
            </a:r>
            <a:r>
              <a:rPr lang="zh-CN" altLang="en-US" dirty="0"/>
              <a:t>只要求</a:t>
            </a:r>
            <a:r>
              <a:rPr lang="en-US" altLang="zh-CN" dirty="0"/>
              <a:t>hash</a:t>
            </a:r>
            <a:r>
              <a:rPr lang="zh-CN" altLang="en-US" dirty="0"/>
              <a:t>是一个伪随机函数，不需要抗碰撞攻击。</a:t>
            </a:r>
            <a:endParaRPr lang="en-US" altLang="zh-CN" dirty="0"/>
          </a:p>
        </p:txBody>
      </p:sp>
      <p:sp>
        <p:nvSpPr>
          <p:cNvPr id="2829315"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4234789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59D7D6-173B-4A5E-82AA-D9689EE91EC2}" type="slidenum">
              <a:rPr lang="zh-CN" altLang="en-US"/>
              <a:pPr/>
              <a:t>10</a:t>
            </a:fld>
            <a:endParaRPr lang="en-US" altLang="zh-CN"/>
          </a:p>
        </p:txBody>
      </p:sp>
      <p:sp>
        <p:nvSpPr>
          <p:cNvPr id="2894850"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894851"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141142456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7EA3D60-DD65-4FBD-B570-690203CBBAAD}" type="slidenum">
              <a:rPr lang="en-US" altLang="zh-CN" smtClean="0"/>
              <a:pPr>
                <a:defRPr/>
              </a:pPr>
              <a:t>152</a:t>
            </a:fld>
            <a:endParaRPr lang="en-US" altLang="zh-CN"/>
          </a:p>
        </p:txBody>
      </p:sp>
    </p:spTree>
    <p:extLst>
      <p:ext uri="{BB962C8B-B14F-4D97-AF65-F5344CB8AC3E}">
        <p14:creationId xmlns:p14="http://schemas.microsoft.com/office/powerpoint/2010/main" val="4204968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7EA3D60-DD65-4FBD-B570-690203CBBAAD}" type="slidenum">
              <a:rPr lang="en-US" altLang="zh-CN" smtClean="0"/>
              <a:pPr>
                <a:defRPr/>
              </a:pPr>
              <a:t>153</a:t>
            </a:fld>
            <a:endParaRPr lang="en-US" altLang="zh-CN"/>
          </a:p>
        </p:txBody>
      </p:sp>
    </p:spTree>
    <p:extLst>
      <p:ext uri="{BB962C8B-B14F-4D97-AF65-F5344CB8AC3E}">
        <p14:creationId xmlns:p14="http://schemas.microsoft.com/office/powerpoint/2010/main" val="22728559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5FE137-FF11-40BA-BD5C-6828FF2A5754}" type="slidenum">
              <a:rPr lang="zh-CN" altLang="en-US"/>
              <a:pPr/>
              <a:t>154</a:t>
            </a:fld>
            <a:endParaRPr lang="en-US" altLang="zh-CN"/>
          </a:p>
        </p:txBody>
      </p:sp>
      <p:sp>
        <p:nvSpPr>
          <p:cNvPr id="2825218"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825219"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18410927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5FE137-FF11-40BA-BD5C-6828FF2A5754}" type="slidenum">
              <a:rPr lang="zh-CN" altLang="en-US"/>
              <a:pPr/>
              <a:t>155</a:t>
            </a:fld>
            <a:endParaRPr lang="en-US" altLang="zh-CN"/>
          </a:p>
        </p:txBody>
      </p:sp>
      <p:sp>
        <p:nvSpPr>
          <p:cNvPr id="2825218"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825219"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274235766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5FE137-FF11-40BA-BD5C-6828FF2A5754}" type="slidenum">
              <a:rPr lang="zh-CN" altLang="en-US"/>
              <a:pPr/>
              <a:t>156</a:t>
            </a:fld>
            <a:endParaRPr lang="en-US" altLang="zh-CN"/>
          </a:p>
        </p:txBody>
      </p:sp>
      <p:sp>
        <p:nvSpPr>
          <p:cNvPr id="2825218"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825219"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294989752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5FE137-FF11-40BA-BD5C-6828FF2A5754}" type="slidenum">
              <a:rPr lang="zh-CN" altLang="en-US"/>
              <a:pPr/>
              <a:t>157</a:t>
            </a:fld>
            <a:endParaRPr lang="en-US" altLang="zh-CN"/>
          </a:p>
        </p:txBody>
      </p:sp>
      <p:sp>
        <p:nvSpPr>
          <p:cNvPr id="2825218"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dirty="0"/>
          </a:p>
        </p:txBody>
      </p:sp>
      <p:sp>
        <p:nvSpPr>
          <p:cNvPr id="2825219"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18728969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5FE137-FF11-40BA-BD5C-6828FF2A5754}" type="slidenum">
              <a:rPr lang="zh-CN" altLang="en-US"/>
              <a:pPr/>
              <a:t>158</a:t>
            </a:fld>
            <a:endParaRPr lang="en-US" altLang="zh-CN"/>
          </a:p>
        </p:txBody>
      </p:sp>
      <p:sp>
        <p:nvSpPr>
          <p:cNvPr id="2825218"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825219"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347427871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5FE137-FF11-40BA-BD5C-6828FF2A5754}" type="slidenum">
              <a:rPr lang="zh-CN" altLang="en-US"/>
              <a:pPr/>
              <a:t>159</a:t>
            </a:fld>
            <a:endParaRPr lang="en-US" altLang="zh-CN"/>
          </a:p>
        </p:txBody>
      </p:sp>
      <p:sp>
        <p:nvSpPr>
          <p:cNvPr id="2825218"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dirty="0"/>
          </a:p>
        </p:txBody>
      </p:sp>
      <p:sp>
        <p:nvSpPr>
          <p:cNvPr id="2825219"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62577819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5FE137-FF11-40BA-BD5C-6828FF2A5754}" type="slidenum">
              <a:rPr lang="zh-CN" altLang="en-US"/>
              <a:pPr/>
              <a:t>160</a:t>
            </a:fld>
            <a:endParaRPr lang="en-US" altLang="zh-CN"/>
          </a:p>
        </p:txBody>
      </p:sp>
      <p:sp>
        <p:nvSpPr>
          <p:cNvPr id="2825218"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825219"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76049465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5FE137-FF11-40BA-BD5C-6828FF2A5754}" type="slidenum">
              <a:rPr lang="zh-CN" altLang="en-US"/>
              <a:pPr/>
              <a:t>161</a:t>
            </a:fld>
            <a:endParaRPr lang="en-US" altLang="zh-CN"/>
          </a:p>
        </p:txBody>
      </p:sp>
      <p:sp>
        <p:nvSpPr>
          <p:cNvPr id="2825218" name="Rectangle 2"/>
          <p:cNvSpPr>
            <a:spLocks noGrp="1" noChangeArrowheads="1"/>
          </p:cNvSpPr>
          <p:nvPr>
            <p:ph type="body" idx="1"/>
          </p:nvPr>
        </p:nvSpPr>
        <p:spPr>
          <a:xfrm>
            <a:off x="910691" y="4743047"/>
            <a:ext cx="5012808" cy="3932202"/>
          </a:xfrm>
          <a:ln/>
        </p:spPr>
        <p:txBody>
          <a:bodyPr lIns="90899" tIns="45451" rIns="90899" bIns="45451"/>
          <a:lstStyle/>
          <a:p>
            <a:endParaRPr lang="zh-CN" altLang="en-US"/>
          </a:p>
        </p:txBody>
      </p:sp>
      <p:sp>
        <p:nvSpPr>
          <p:cNvPr id="2825219" name="Rectangle 3"/>
          <p:cNvSpPr>
            <a:spLocks noGrp="1" noRot="1" noChangeAspect="1" noChangeArrowheads="1" noTextEdit="1"/>
          </p:cNvSpPr>
          <p:nvPr>
            <p:ph type="sldImg"/>
          </p:nvPr>
        </p:nvSpPr>
        <p:spPr>
          <a:xfrm>
            <a:off x="1093788" y="873125"/>
            <a:ext cx="4649787" cy="3486150"/>
          </a:xfrm>
          <a:ln w="12700" cap="flat">
            <a:solidFill>
              <a:schemeClr val="tx1"/>
            </a:solidFill>
          </a:ln>
          <a:extLst>
            <a:ext uri="{909E8E84-426E-40DD-AFC4-6F175D3DCCD1}">
              <a14:hiddenFill xmlns:a14="http://schemas.microsoft.com/office/drawing/2010/main">
                <a:noFill/>
              </a14:hiddenFill>
            </a:ext>
          </a:extLst>
        </p:spPr>
      </p:sp>
    </p:spTree>
    <p:extLst>
      <p:ext uri="{BB962C8B-B14F-4D97-AF65-F5344CB8AC3E}">
        <p14:creationId xmlns:p14="http://schemas.microsoft.com/office/powerpoint/2010/main" val="12709683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524000" y="304800"/>
            <a:ext cx="6161088"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Line 3"/>
          <p:cNvSpPr>
            <a:spLocks noChangeShapeType="1"/>
          </p:cNvSpPr>
          <p:nvPr userDrawn="1"/>
        </p:nvSpPr>
        <p:spPr bwMode="auto">
          <a:xfrm>
            <a:off x="0" y="6616700"/>
            <a:ext cx="9144000" cy="0"/>
          </a:xfrm>
          <a:prstGeom prst="line">
            <a:avLst/>
          </a:prstGeom>
          <a:noFill/>
          <a:ln w="190500">
            <a:solidFill>
              <a:srgbClr val="F04A01"/>
            </a:solidFill>
            <a:round/>
            <a:headEnd/>
            <a:tailEnd/>
          </a:ln>
          <a:effectLst/>
        </p:spPr>
        <p:txBody>
          <a:bodyPr/>
          <a:lstStyle/>
          <a:p>
            <a:pPr>
              <a:defRPr/>
            </a:pPr>
            <a:endParaRPr lang="zh-CN" altLang="en-US">
              <a:latin typeface="Arial" pitchFamily="34" charset="0"/>
            </a:endParaRPr>
          </a:p>
        </p:txBody>
      </p:sp>
      <p:sp>
        <p:nvSpPr>
          <p:cNvPr id="5" name="Line 8"/>
          <p:cNvSpPr>
            <a:spLocks noChangeShapeType="1"/>
          </p:cNvSpPr>
          <p:nvPr userDrawn="1"/>
        </p:nvSpPr>
        <p:spPr bwMode="auto">
          <a:xfrm>
            <a:off x="971550" y="1196975"/>
            <a:ext cx="8172450" cy="0"/>
          </a:xfrm>
          <a:prstGeom prst="line">
            <a:avLst/>
          </a:prstGeom>
          <a:noFill/>
          <a:ln w="190500">
            <a:solidFill>
              <a:srgbClr val="F04A01"/>
            </a:solidFill>
            <a:round/>
            <a:headEnd/>
            <a:tailEnd/>
          </a:ln>
          <a:effectLst/>
        </p:spPr>
        <p:txBody>
          <a:bodyPr/>
          <a:lstStyle/>
          <a:p>
            <a:pPr>
              <a:defRPr/>
            </a:pPr>
            <a:endParaRPr lang="zh-CN" altLang="en-US">
              <a:latin typeface="Arial" pitchFamily="34" charset="0"/>
            </a:endParaRPr>
          </a:p>
        </p:txBody>
      </p:sp>
      <p:pic>
        <p:nvPicPr>
          <p:cNvPr id="6" name="Picture 9" descr="jj_0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19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Rectangle 4"/>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p>
        </p:txBody>
      </p:sp>
      <p:sp>
        <p:nvSpPr>
          <p:cNvPr id="7" name="Rectangle 5"/>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a:latin typeface="Times New Roman" pitchFamily="18" charset="0"/>
                <a:ea typeface="宋体" pitchFamily="2" charset="-122"/>
              </a:defRPr>
            </a:lvl1pPr>
          </a:lstStyle>
          <a:p>
            <a:pPr>
              <a:defRPr/>
            </a:pPr>
            <a:endParaRPr lang="en-US" altLang="zh-CN"/>
          </a:p>
        </p:txBody>
      </p:sp>
      <p:sp>
        <p:nvSpPr>
          <p:cNvPr id="8" name="Rectangle 6"/>
          <p:cNvSpPr>
            <a:spLocks noGrp="1" noChangeArrowheads="1"/>
          </p:cNvSpPr>
          <p:nvPr>
            <p:ph type="ftr" sz="quarter" idx="11"/>
          </p:nvPr>
        </p:nvSpPr>
        <p:spPr bwMode="auto">
          <a:xfrm>
            <a:off x="3124200" y="6245225"/>
            <a:ext cx="2895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defRPr sz="1400">
                <a:latin typeface="Times New Roman" pitchFamily="18" charset="0"/>
                <a:ea typeface="宋体" pitchFamily="2" charset="-122"/>
              </a:defRPr>
            </a:lvl1pPr>
          </a:lstStyle>
          <a:p>
            <a:pPr>
              <a:defRPr/>
            </a:pPr>
            <a:endParaRPr lang="en-US" altLang="zh-CN"/>
          </a:p>
        </p:txBody>
      </p:sp>
      <p:sp>
        <p:nvSpPr>
          <p:cNvPr id="9" name="Rectangle 7"/>
          <p:cNvSpPr>
            <a:spLocks noGrp="1" noChangeArrowheads="1"/>
          </p:cNvSpPr>
          <p:nvPr>
            <p:ph type="sldNum" sz="quarter" idx="12"/>
          </p:nvPr>
        </p:nvSpPr>
        <p:spPr>
          <a:xfrm>
            <a:off x="7010400" y="6591300"/>
            <a:ext cx="2133600" cy="476250"/>
          </a:xfrm>
        </p:spPr>
        <p:txBody>
          <a:bodyPr/>
          <a:lstStyle>
            <a:lvl1pPr>
              <a:defRPr/>
            </a:lvl1pPr>
          </a:lstStyle>
          <a:p>
            <a:pPr>
              <a:defRPr/>
            </a:pPr>
            <a:fld id="{A83CC7FA-C1E3-4AFB-A3E4-C9C687C52372}" type="slidenum">
              <a:rPr lang="en-US" altLang="zh-CN"/>
              <a:pPr>
                <a:defRPr/>
              </a:pPr>
              <a:t>‹#›</a:t>
            </a:fld>
            <a:endParaRPr lang="en-US" altLang="zh-CN"/>
          </a:p>
        </p:txBody>
      </p:sp>
    </p:spTree>
    <p:extLst>
      <p:ext uri="{BB962C8B-B14F-4D97-AF65-F5344CB8AC3E}">
        <p14:creationId xmlns:p14="http://schemas.microsoft.com/office/powerpoint/2010/main" val="413139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sldNum" sz="quarter" idx="10"/>
          </p:nvPr>
        </p:nvSpPr>
        <p:spPr>
          <a:ln/>
        </p:spPr>
        <p:txBody>
          <a:bodyPr/>
          <a:lstStyle>
            <a:lvl1pPr>
              <a:defRPr/>
            </a:lvl1pPr>
          </a:lstStyle>
          <a:p>
            <a:pPr>
              <a:defRPr/>
            </a:pPr>
            <a:fld id="{876D7B7C-BEE1-477E-9791-38A4FBAB1395}" type="slidenum">
              <a:rPr lang="en-US" altLang="zh-CN"/>
              <a:pPr>
                <a:defRPr/>
              </a:pPr>
              <a:t>‹#›</a:t>
            </a:fld>
            <a:endParaRPr lang="en-US" altLang="zh-CN"/>
          </a:p>
        </p:txBody>
      </p:sp>
    </p:spTree>
    <p:extLst>
      <p:ext uri="{BB962C8B-B14F-4D97-AF65-F5344CB8AC3E}">
        <p14:creationId xmlns:p14="http://schemas.microsoft.com/office/powerpoint/2010/main" val="31921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602287"/>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602287"/>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7"/>
          <p:cNvSpPr>
            <a:spLocks noGrp="1" noChangeArrowheads="1"/>
          </p:cNvSpPr>
          <p:nvPr>
            <p:ph type="sldNum" sz="quarter" idx="10"/>
          </p:nvPr>
        </p:nvSpPr>
        <p:spPr>
          <a:ln/>
        </p:spPr>
        <p:txBody>
          <a:bodyPr/>
          <a:lstStyle>
            <a:lvl1pPr>
              <a:defRPr/>
            </a:lvl1pPr>
          </a:lstStyle>
          <a:p>
            <a:pPr>
              <a:defRPr/>
            </a:pPr>
            <a:fld id="{F48C998D-79E6-43B4-A017-9BFCE0DFDA46}" type="slidenum">
              <a:rPr lang="en-US" altLang="zh-CN"/>
              <a:pPr>
                <a:defRPr/>
              </a:pPr>
              <a:t>‹#›</a:t>
            </a:fld>
            <a:endParaRPr lang="en-US" altLang="zh-CN"/>
          </a:p>
        </p:txBody>
      </p:sp>
    </p:spTree>
    <p:extLst>
      <p:ext uri="{BB962C8B-B14F-4D97-AF65-F5344CB8AC3E}">
        <p14:creationId xmlns:p14="http://schemas.microsoft.com/office/powerpoint/2010/main" val="18991025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602287"/>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Rectangle 7"/>
          <p:cNvSpPr>
            <a:spLocks noGrp="1" noChangeArrowheads="1"/>
          </p:cNvSpPr>
          <p:nvPr>
            <p:ph type="sldNum" sz="quarter" idx="10"/>
          </p:nvPr>
        </p:nvSpPr>
        <p:spPr>
          <a:ln/>
        </p:spPr>
        <p:txBody>
          <a:bodyPr/>
          <a:lstStyle>
            <a:lvl1pPr>
              <a:defRPr/>
            </a:lvl1pPr>
          </a:lstStyle>
          <a:p>
            <a:pPr>
              <a:defRPr/>
            </a:pPr>
            <a:fld id="{50EEAFAE-7867-4C3F-87BF-95D26B56A8D4}" type="slidenum">
              <a:rPr lang="en-US" altLang="zh-CN"/>
              <a:pPr>
                <a:defRPr/>
              </a:pPr>
              <a:t>‹#›</a:t>
            </a:fld>
            <a:endParaRPr lang="en-US" altLang="zh-CN"/>
          </a:p>
        </p:txBody>
      </p:sp>
    </p:spTree>
    <p:extLst>
      <p:ext uri="{BB962C8B-B14F-4D97-AF65-F5344CB8AC3E}">
        <p14:creationId xmlns:p14="http://schemas.microsoft.com/office/powerpoint/2010/main" val="4245707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dirty="0"/>
              <a:t>单击此处编辑母版标题样式</a:t>
            </a:r>
          </a:p>
        </p:txBody>
      </p:sp>
      <p:sp>
        <p:nvSpPr>
          <p:cNvPr id="3" name="内容占位符 2"/>
          <p:cNvSpPr>
            <a:spLocks noGrp="1"/>
          </p:cNvSpPr>
          <p:nvPr>
            <p:ph sz="quarter" idx="1"/>
          </p:nvPr>
        </p:nvSpPr>
        <p:spPr>
          <a:xfrm>
            <a:off x="684213" y="1196975"/>
            <a:ext cx="3810000" cy="22637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84213" y="3613150"/>
            <a:ext cx="3810000" cy="22637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half" idx="3"/>
          </p:nvPr>
        </p:nvSpPr>
        <p:spPr>
          <a:xfrm>
            <a:off x="4646613" y="1196975"/>
            <a:ext cx="3810000" cy="46799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7"/>
          <p:cNvSpPr>
            <a:spLocks noGrp="1" noChangeArrowheads="1"/>
          </p:cNvSpPr>
          <p:nvPr>
            <p:ph type="sldNum" sz="quarter" idx="10"/>
          </p:nvPr>
        </p:nvSpPr>
        <p:spPr>
          <a:ln/>
        </p:spPr>
        <p:txBody>
          <a:bodyPr/>
          <a:lstStyle>
            <a:lvl1pPr>
              <a:defRPr/>
            </a:lvl1pPr>
          </a:lstStyle>
          <a:p>
            <a:pPr>
              <a:defRPr/>
            </a:pPr>
            <a:fld id="{03A34739-AA43-4450-945D-9459204B1E2C}" type="slidenum">
              <a:rPr lang="en-US" altLang="zh-CN"/>
              <a:pPr>
                <a:defRPr/>
              </a:pPr>
              <a:t>‹#›</a:t>
            </a:fld>
            <a:endParaRPr lang="en-US" altLang="zh-CN"/>
          </a:p>
        </p:txBody>
      </p:sp>
    </p:spTree>
    <p:extLst>
      <p:ext uri="{BB962C8B-B14F-4D97-AF65-F5344CB8AC3E}">
        <p14:creationId xmlns:p14="http://schemas.microsoft.com/office/powerpoint/2010/main" val="27136152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06400" y="190500"/>
            <a:ext cx="8197850" cy="9525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596900" y="1257300"/>
            <a:ext cx="3943350" cy="5105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92650" y="1257300"/>
            <a:ext cx="3943350" cy="24765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92650" y="3886200"/>
            <a:ext cx="3943350" cy="24765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6"/>
          <p:cNvSpPr>
            <a:spLocks noGrp="1"/>
          </p:cNvSpPr>
          <p:nvPr>
            <p:ph type="ftr" sz="quarter" idx="11"/>
          </p:nvPr>
        </p:nvSpPr>
        <p:spPr>
          <a:xfrm>
            <a:off x="3124200" y="6413500"/>
            <a:ext cx="2895600" cy="292100"/>
          </a:xfrm>
          <a:prstGeom prst="rect">
            <a:avLst/>
          </a:prstGeom>
        </p:spPr>
        <p:txBody>
          <a:bodyPr/>
          <a:lstStyle>
            <a:lvl1pPr>
              <a:defRPr/>
            </a:lvl1pPr>
          </a:lstStyle>
          <a:p>
            <a:endParaRPr lang="en-US" altLang="zh-CN"/>
          </a:p>
        </p:txBody>
      </p:sp>
      <p:sp>
        <p:nvSpPr>
          <p:cNvPr id="8" name="灯片编号占位符 7"/>
          <p:cNvSpPr>
            <a:spLocks noGrp="1"/>
          </p:cNvSpPr>
          <p:nvPr>
            <p:ph type="sldNum" sz="quarter" idx="12"/>
          </p:nvPr>
        </p:nvSpPr>
        <p:spPr>
          <a:xfrm>
            <a:off x="7010400" y="6565900"/>
            <a:ext cx="1905000" cy="292100"/>
          </a:xfrm>
        </p:spPr>
        <p:txBody>
          <a:bodyPr/>
          <a:lstStyle>
            <a:lvl1pPr>
              <a:defRPr/>
            </a:lvl1pPr>
          </a:lstStyle>
          <a:p>
            <a:fld id="{1B873CB9-5C07-4868-ABFC-2ECCDD72423A}" type="slidenum">
              <a:rPr lang="zh-CN" altLang="en-US"/>
              <a:pPr/>
              <a:t>‹#›</a:t>
            </a:fld>
            <a:endParaRPr lang="en-US" altLang="zh-CN"/>
          </a:p>
        </p:txBody>
      </p:sp>
    </p:spTree>
    <p:extLst>
      <p:ext uri="{BB962C8B-B14F-4D97-AF65-F5344CB8AC3E}">
        <p14:creationId xmlns:p14="http://schemas.microsoft.com/office/powerpoint/2010/main" val="34423748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06400" y="190500"/>
            <a:ext cx="8197850" cy="9525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596900" y="1257300"/>
            <a:ext cx="3943350" cy="51054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92650" y="1257300"/>
            <a:ext cx="3943350" cy="5105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11"/>
          </p:nvPr>
        </p:nvSpPr>
        <p:spPr>
          <a:xfrm>
            <a:off x="3124200" y="6413500"/>
            <a:ext cx="2895600" cy="292100"/>
          </a:xfrm>
          <a:prstGeom prst="rect">
            <a:avLst/>
          </a:prstGeom>
        </p:spPr>
        <p:txBody>
          <a:bodyPr/>
          <a:lstStyle>
            <a:lvl1pPr>
              <a:defRPr/>
            </a:lvl1pPr>
          </a:lstStyle>
          <a:p>
            <a:endParaRPr lang="en-US" altLang="zh-CN"/>
          </a:p>
        </p:txBody>
      </p:sp>
      <p:sp>
        <p:nvSpPr>
          <p:cNvPr id="7" name="灯片编号占位符 6"/>
          <p:cNvSpPr>
            <a:spLocks noGrp="1"/>
          </p:cNvSpPr>
          <p:nvPr>
            <p:ph type="sldNum" sz="quarter" idx="12"/>
          </p:nvPr>
        </p:nvSpPr>
        <p:spPr>
          <a:xfrm>
            <a:off x="6840583" y="6565900"/>
            <a:ext cx="1905000" cy="292100"/>
          </a:xfrm>
        </p:spPr>
        <p:txBody>
          <a:bodyPr/>
          <a:lstStyle>
            <a:lvl1pPr>
              <a:defRPr/>
            </a:lvl1pPr>
          </a:lstStyle>
          <a:p>
            <a:fld id="{22EC0BE4-AB48-475D-B861-E844AF07A8A4}" type="slidenum">
              <a:rPr lang="zh-CN" altLang="en-US"/>
              <a:pPr/>
              <a:t>‹#›</a:t>
            </a:fld>
            <a:endParaRPr lang="en-US" altLang="zh-CN"/>
          </a:p>
        </p:txBody>
      </p:sp>
    </p:spTree>
    <p:extLst>
      <p:ext uri="{BB962C8B-B14F-4D97-AF65-F5344CB8AC3E}">
        <p14:creationId xmlns:p14="http://schemas.microsoft.com/office/powerpoint/2010/main" val="23464933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extLst>
      <p:ext uri="{BB962C8B-B14F-4D97-AF65-F5344CB8AC3E}">
        <p14:creationId xmlns:p14="http://schemas.microsoft.com/office/powerpoint/2010/main" val="1671128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sldNum" sz="quarter" idx="10"/>
          </p:nvPr>
        </p:nvSpPr>
        <p:spPr>
          <a:ln/>
        </p:spPr>
        <p:txBody>
          <a:bodyPr/>
          <a:lstStyle>
            <a:lvl1pPr>
              <a:defRPr/>
            </a:lvl1pPr>
          </a:lstStyle>
          <a:p>
            <a:pPr>
              <a:defRPr/>
            </a:pPr>
            <a:fld id="{AA391F51-DA1D-424B-BD54-E6317CB1A384}" type="slidenum">
              <a:rPr lang="en-US" altLang="zh-CN"/>
              <a:pPr>
                <a:defRPr/>
              </a:pPr>
              <a:t>‹#›</a:t>
            </a:fld>
            <a:endParaRPr lang="en-US" altLang="zh-CN"/>
          </a:p>
        </p:txBody>
      </p:sp>
    </p:spTree>
    <p:extLst>
      <p:ext uri="{BB962C8B-B14F-4D97-AF65-F5344CB8AC3E}">
        <p14:creationId xmlns:p14="http://schemas.microsoft.com/office/powerpoint/2010/main" val="1445086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7"/>
          <p:cNvSpPr>
            <a:spLocks noGrp="1" noChangeArrowheads="1"/>
          </p:cNvSpPr>
          <p:nvPr>
            <p:ph type="sldNum" sz="quarter" idx="10"/>
          </p:nvPr>
        </p:nvSpPr>
        <p:spPr>
          <a:ln/>
        </p:spPr>
        <p:txBody>
          <a:bodyPr/>
          <a:lstStyle>
            <a:lvl1pPr>
              <a:defRPr/>
            </a:lvl1pPr>
          </a:lstStyle>
          <a:p>
            <a:pPr>
              <a:defRPr/>
            </a:pPr>
            <a:fld id="{A71F993C-CB13-4F6F-9BF1-9F1EDAB289AD}" type="slidenum">
              <a:rPr lang="en-US" altLang="zh-CN"/>
              <a:pPr>
                <a:defRPr/>
              </a:pPr>
              <a:t>‹#›</a:t>
            </a:fld>
            <a:endParaRPr lang="en-US" altLang="zh-CN"/>
          </a:p>
        </p:txBody>
      </p:sp>
      <p:sp>
        <p:nvSpPr>
          <p:cNvPr id="6" name="内容占位符 5"/>
          <p:cNvSpPr>
            <a:spLocks noGrp="1"/>
          </p:cNvSpPr>
          <p:nvPr>
            <p:ph sz="quarter" idx="11"/>
          </p:nvPr>
        </p:nvSpPr>
        <p:spPr>
          <a:xfrm>
            <a:off x="1066800" y="241300"/>
            <a:ext cx="6057900" cy="6985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585851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84213" y="1196975"/>
            <a:ext cx="38100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6613" y="1196975"/>
            <a:ext cx="3810000"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7"/>
          <p:cNvSpPr>
            <a:spLocks noGrp="1" noChangeArrowheads="1"/>
          </p:cNvSpPr>
          <p:nvPr>
            <p:ph type="sldNum" sz="quarter" idx="10"/>
          </p:nvPr>
        </p:nvSpPr>
        <p:spPr>
          <a:ln/>
        </p:spPr>
        <p:txBody>
          <a:bodyPr/>
          <a:lstStyle>
            <a:lvl1pPr>
              <a:defRPr/>
            </a:lvl1pPr>
          </a:lstStyle>
          <a:p>
            <a:pPr>
              <a:defRPr/>
            </a:pPr>
            <a:fld id="{62ADBC7B-0B94-46A7-BE12-2BA3A100713C}" type="slidenum">
              <a:rPr lang="en-US" altLang="zh-CN"/>
              <a:pPr>
                <a:defRPr/>
              </a:pPr>
              <a:t>‹#›</a:t>
            </a:fld>
            <a:endParaRPr lang="en-US" altLang="zh-CN"/>
          </a:p>
        </p:txBody>
      </p:sp>
    </p:spTree>
    <p:extLst>
      <p:ext uri="{BB962C8B-B14F-4D97-AF65-F5344CB8AC3E}">
        <p14:creationId xmlns:p14="http://schemas.microsoft.com/office/powerpoint/2010/main" val="1813562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7"/>
          <p:cNvSpPr>
            <a:spLocks noGrp="1" noChangeArrowheads="1"/>
          </p:cNvSpPr>
          <p:nvPr>
            <p:ph type="sldNum" sz="quarter" idx="10"/>
          </p:nvPr>
        </p:nvSpPr>
        <p:spPr>
          <a:ln/>
        </p:spPr>
        <p:txBody>
          <a:bodyPr/>
          <a:lstStyle>
            <a:lvl1pPr>
              <a:defRPr/>
            </a:lvl1pPr>
          </a:lstStyle>
          <a:p>
            <a:pPr>
              <a:defRPr/>
            </a:pPr>
            <a:fld id="{1E23D94F-FE72-4548-B20D-C2BA4FA02BEF}" type="slidenum">
              <a:rPr lang="en-US" altLang="zh-CN"/>
              <a:pPr>
                <a:defRPr/>
              </a:pPr>
              <a:t>‹#›</a:t>
            </a:fld>
            <a:endParaRPr lang="en-US" altLang="zh-CN"/>
          </a:p>
        </p:txBody>
      </p:sp>
    </p:spTree>
    <p:extLst>
      <p:ext uri="{BB962C8B-B14F-4D97-AF65-F5344CB8AC3E}">
        <p14:creationId xmlns:p14="http://schemas.microsoft.com/office/powerpoint/2010/main" val="2321125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dirty="0"/>
              <a:t>单击此处编辑母版标题样式</a:t>
            </a:r>
          </a:p>
        </p:txBody>
      </p:sp>
      <p:sp>
        <p:nvSpPr>
          <p:cNvPr id="3" name="Rectangle 7"/>
          <p:cNvSpPr>
            <a:spLocks noGrp="1" noChangeArrowheads="1"/>
          </p:cNvSpPr>
          <p:nvPr>
            <p:ph type="sldNum" sz="quarter" idx="10"/>
          </p:nvPr>
        </p:nvSpPr>
        <p:spPr>
          <a:ln/>
        </p:spPr>
        <p:txBody>
          <a:bodyPr/>
          <a:lstStyle>
            <a:lvl1pPr>
              <a:defRPr/>
            </a:lvl1pPr>
          </a:lstStyle>
          <a:p>
            <a:pPr>
              <a:defRPr/>
            </a:pPr>
            <a:fld id="{B80B7744-BF61-4268-AC2F-73EF00E7A0AD}" type="slidenum">
              <a:rPr lang="en-US" altLang="zh-CN"/>
              <a:pPr>
                <a:defRPr/>
              </a:pPr>
              <a:t>‹#›</a:t>
            </a:fld>
            <a:endParaRPr lang="en-US" altLang="zh-CN"/>
          </a:p>
        </p:txBody>
      </p:sp>
    </p:spTree>
    <p:extLst>
      <p:ext uri="{BB962C8B-B14F-4D97-AF65-F5344CB8AC3E}">
        <p14:creationId xmlns:p14="http://schemas.microsoft.com/office/powerpoint/2010/main" val="2931585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049F199D-83B2-4493-A67C-03386C42A32E}" type="slidenum">
              <a:rPr lang="en-US" altLang="zh-CN"/>
              <a:pPr>
                <a:defRPr/>
              </a:pPr>
              <a:t>‹#›</a:t>
            </a:fld>
            <a:endParaRPr lang="en-US" altLang="zh-CN"/>
          </a:p>
        </p:txBody>
      </p:sp>
    </p:spTree>
    <p:extLst>
      <p:ext uri="{BB962C8B-B14F-4D97-AF65-F5344CB8AC3E}">
        <p14:creationId xmlns:p14="http://schemas.microsoft.com/office/powerpoint/2010/main" val="2268356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702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7"/>
          <p:cNvSpPr>
            <a:spLocks noGrp="1" noChangeArrowheads="1"/>
          </p:cNvSpPr>
          <p:nvPr>
            <p:ph type="sldNum" sz="quarter" idx="10"/>
          </p:nvPr>
        </p:nvSpPr>
        <p:spPr>
          <a:ln/>
        </p:spPr>
        <p:txBody>
          <a:bodyPr/>
          <a:lstStyle>
            <a:lvl1pPr>
              <a:defRPr/>
            </a:lvl1pPr>
          </a:lstStyle>
          <a:p>
            <a:pPr>
              <a:defRPr/>
            </a:pPr>
            <a:fld id="{6DE29A2E-482A-42FD-90FF-94B59400387E}" type="slidenum">
              <a:rPr lang="en-US" altLang="zh-CN"/>
              <a:pPr>
                <a:defRPr/>
              </a:pPr>
              <a:t>‹#›</a:t>
            </a:fld>
            <a:endParaRPr lang="en-US" altLang="zh-CN"/>
          </a:p>
        </p:txBody>
      </p:sp>
    </p:spTree>
    <p:extLst>
      <p:ext uri="{BB962C8B-B14F-4D97-AF65-F5344CB8AC3E}">
        <p14:creationId xmlns:p14="http://schemas.microsoft.com/office/powerpoint/2010/main" val="1654400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7"/>
          <p:cNvSpPr>
            <a:spLocks noGrp="1" noChangeArrowheads="1"/>
          </p:cNvSpPr>
          <p:nvPr>
            <p:ph type="sldNum" sz="quarter" idx="10"/>
          </p:nvPr>
        </p:nvSpPr>
        <p:spPr>
          <a:ln/>
        </p:spPr>
        <p:txBody>
          <a:bodyPr/>
          <a:lstStyle>
            <a:lvl1pPr>
              <a:defRPr/>
            </a:lvl1pPr>
          </a:lstStyle>
          <a:p>
            <a:pPr>
              <a:defRPr/>
            </a:pPr>
            <a:fld id="{5DE823C3-DEAC-4FFC-9C70-F64892D4F2AE}" type="slidenum">
              <a:rPr lang="en-US" altLang="zh-CN"/>
              <a:pPr>
                <a:defRPr/>
              </a:pPr>
              <a:t>‹#›</a:t>
            </a:fld>
            <a:endParaRPr lang="en-US" altLang="zh-CN"/>
          </a:p>
        </p:txBody>
      </p:sp>
    </p:spTree>
    <p:extLst>
      <p:ext uri="{BB962C8B-B14F-4D97-AF65-F5344CB8AC3E}">
        <p14:creationId xmlns:p14="http://schemas.microsoft.com/office/powerpoint/2010/main" val="2525961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547813" y="333375"/>
            <a:ext cx="6161087"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Line 3"/>
          <p:cNvSpPr>
            <a:spLocks noChangeShapeType="1"/>
          </p:cNvSpPr>
          <p:nvPr userDrawn="1"/>
        </p:nvSpPr>
        <p:spPr bwMode="auto">
          <a:xfrm>
            <a:off x="0" y="6491288"/>
            <a:ext cx="9144000" cy="0"/>
          </a:xfrm>
          <a:prstGeom prst="line">
            <a:avLst/>
          </a:prstGeom>
          <a:noFill/>
          <a:ln w="190500">
            <a:solidFill>
              <a:srgbClr val="F04A01"/>
            </a:solidFill>
            <a:round/>
            <a:headEnd/>
            <a:tailEnd/>
          </a:ln>
          <a:effectLst/>
        </p:spPr>
        <p:txBody>
          <a:bodyPr/>
          <a:lstStyle/>
          <a:p>
            <a:pPr>
              <a:defRPr/>
            </a:pPr>
            <a:endParaRPr lang="zh-CN" altLang="en-US">
              <a:latin typeface="Arial" pitchFamily="34" charset="0"/>
            </a:endParaRPr>
          </a:p>
        </p:txBody>
      </p:sp>
      <p:sp>
        <p:nvSpPr>
          <p:cNvPr id="1028" name="Rectangle 4"/>
          <p:cNvSpPr>
            <a:spLocks noGrp="1" noChangeArrowheads="1"/>
          </p:cNvSpPr>
          <p:nvPr>
            <p:ph type="body" idx="1"/>
          </p:nvPr>
        </p:nvSpPr>
        <p:spPr bwMode="auto">
          <a:xfrm>
            <a:off x="684213" y="1196975"/>
            <a:ext cx="7772400"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21511" name="Rectangle 7"/>
          <p:cNvSpPr>
            <a:spLocks noGrp="1" noChangeArrowheads="1"/>
          </p:cNvSpPr>
          <p:nvPr>
            <p:ph type="sldNum" sz="quarter" idx="4"/>
          </p:nvPr>
        </p:nvSpPr>
        <p:spPr bwMode="auto">
          <a:xfrm>
            <a:off x="8686800" y="6553200"/>
            <a:ext cx="457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pitchFamily="18" charset="0"/>
                <a:ea typeface="宋体" pitchFamily="2" charset="-122"/>
              </a:defRPr>
            </a:lvl1pPr>
          </a:lstStyle>
          <a:p>
            <a:pPr>
              <a:defRPr/>
            </a:pPr>
            <a:fld id="{AB7A08FA-AB47-4A14-9F7E-395ABE93CAB4}" type="slidenum">
              <a:rPr lang="en-US" altLang="zh-CN"/>
              <a:pPr>
                <a:defRPr/>
              </a:pPr>
              <a:t>‹#›</a:t>
            </a:fld>
            <a:endParaRPr lang="en-US" altLang="zh-CN"/>
          </a:p>
        </p:txBody>
      </p:sp>
      <p:sp>
        <p:nvSpPr>
          <p:cNvPr id="21512" name="Line 8"/>
          <p:cNvSpPr>
            <a:spLocks noChangeShapeType="1"/>
          </p:cNvSpPr>
          <p:nvPr userDrawn="1"/>
        </p:nvSpPr>
        <p:spPr bwMode="auto">
          <a:xfrm>
            <a:off x="26418" y="1006475"/>
            <a:ext cx="8172450" cy="0"/>
          </a:xfrm>
          <a:prstGeom prst="line">
            <a:avLst/>
          </a:prstGeom>
          <a:noFill/>
          <a:ln w="63500">
            <a:solidFill>
              <a:srgbClr val="F04A01"/>
            </a:solidFill>
            <a:round/>
            <a:headEnd/>
            <a:tailEnd/>
          </a:ln>
          <a:effectLst/>
        </p:spPr>
        <p:txBody>
          <a:bodyPr/>
          <a:lstStyle/>
          <a:p>
            <a:pPr>
              <a:defRPr/>
            </a:pPr>
            <a:endParaRPr lang="zh-CN" altLang="en-US">
              <a:latin typeface="Arial" pitchFamily="34" charset="0"/>
            </a:endParaRPr>
          </a:p>
        </p:txBody>
      </p:sp>
      <p:pic>
        <p:nvPicPr>
          <p:cNvPr id="158721" name="Picture 1" descr="C:\Documents and Settings\H\Application Data\Tencent\Users\34767271\QQ\WinTemp\RichOle\AA$SP)0]P6P)YFN61C8Y0QV.jp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8128000" y="88977"/>
            <a:ext cx="863600" cy="89519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63"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Lst>
  <p:hf hdr="0" ftr="0" dt="0"/>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Arial" pitchFamily="34" charset="0"/>
          <a:ea typeface="宋体" pitchFamily="2" charset="-122"/>
        </a:defRPr>
      </a:lvl2pPr>
      <a:lvl3pPr algn="ctr" rtl="0" eaLnBrk="0" fontAlgn="base" hangingPunct="0">
        <a:spcBef>
          <a:spcPct val="0"/>
        </a:spcBef>
        <a:spcAft>
          <a:spcPct val="0"/>
        </a:spcAft>
        <a:defRPr sz="2800">
          <a:solidFill>
            <a:schemeClr val="tx2"/>
          </a:solidFill>
          <a:latin typeface="Arial" pitchFamily="34" charset="0"/>
          <a:ea typeface="宋体" pitchFamily="2" charset="-122"/>
        </a:defRPr>
      </a:lvl3pPr>
      <a:lvl4pPr algn="ctr" rtl="0" eaLnBrk="0" fontAlgn="base" hangingPunct="0">
        <a:spcBef>
          <a:spcPct val="0"/>
        </a:spcBef>
        <a:spcAft>
          <a:spcPct val="0"/>
        </a:spcAft>
        <a:defRPr sz="2800">
          <a:solidFill>
            <a:schemeClr val="tx2"/>
          </a:solidFill>
          <a:latin typeface="Arial" pitchFamily="34" charset="0"/>
          <a:ea typeface="宋体" pitchFamily="2" charset="-122"/>
        </a:defRPr>
      </a:lvl4pPr>
      <a:lvl5pPr algn="ctr" rtl="0" eaLnBrk="0" fontAlgn="base" hangingPunct="0">
        <a:spcBef>
          <a:spcPct val="0"/>
        </a:spcBef>
        <a:spcAft>
          <a:spcPct val="0"/>
        </a:spcAft>
        <a:defRPr sz="2800">
          <a:solidFill>
            <a:schemeClr val="tx2"/>
          </a:solidFill>
          <a:latin typeface="Arial" pitchFamily="34" charset="0"/>
          <a:ea typeface="宋体" pitchFamily="2" charset="-122"/>
        </a:defRPr>
      </a:lvl5pPr>
      <a:lvl6pPr marL="457200" algn="ctr" rtl="0" fontAlgn="base">
        <a:spcBef>
          <a:spcPct val="0"/>
        </a:spcBef>
        <a:spcAft>
          <a:spcPct val="0"/>
        </a:spcAft>
        <a:defRPr sz="2800">
          <a:solidFill>
            <a:schemeClr val="tx2"/>
          </a:solidFill>
          <a:latin typeface="Arial" pitchFamily="34" charset="0"/>
          <a:ea typeface="宋体" pitchFamily="2" charset="-122"/>
        </a:defRPr>
      </a:lvl6pPr>
      <a:lvl7pPr marL="914400" algn="ctr" rtl="0" fontAlgn="base">
        <a:spcBef>
          <a:spcPct val="0"/>
        </a:spcBef>
        <a:spcAft>
          <a:spcPct val="0"/>
        </a:spcAft>
        <a:defRPr sz="2800">
          <a:solidFill>
            <a:schemeClr val="tx2"/>
          </a:solidFill>
          <a:latin typeface="Arial" pitchFamily="34" charset="0"/>
          <a:ea typeface="宋体" pitchFamily="2" charset="-122"/>
        </a:defRPr>
      </a:lvl7pPr>
      <a:lvl8pPr marL="1371600" algn="ctr" rtl="0" fontAlgn="base">
        <a:spcBef>
          <a:spcPct val="0"/>
        </a:spcBef>
        <a:spcAft>
          <a:spcPct val="0"/>
        </a:spcAft>
        <a:defRPr sz="2800">
          <a:solidFill>
            <a:schemeClr val="tx2"/>
          </a:solidFill>
          <a:latin typeface="Arial" pitchFamily="34" charset="0"/>
          <a:ea typeface="宋体" pitchFamily="2" charset="-122"/>
        </a:defRPr>
      </a:lvl8pPr>
      <a:lvl9pPr marL="1828800" algn="ctr" rtl="0" fontAlgn="base">
        <a:spcBef>
          <a:spcPct val="0"/>
        </a:spcBef>
        <a:spcAft>
          <a:spcPct val="0"/>
        </a:spcAft>
        <a:defRPr sz="28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zh.wikipedia.org/w/index.php?title=%E9%9B%9C%E6%B9%8A%E7%A2%B0%E6%92%9E%E6%94%BB%E6%93%8A&amp;action=edit&amp;redlink=1"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600.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3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70.tmp"/></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83.xml"/><Relationship Id="rId7" Type="http://schemas.openxmlformats.org/officeDocument/2006/relationships/image" Target="../media/image72.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30.bin"/><Relationship Id="rId5" Type="http://schemas.openxmlformats.org/officeDocument/2006/relationships/image" Target="../media/image71.wmf"/><Relationship Id="rId4" Type="http://schemas.openxmlformats.org/officeDocument/2006/relationships/oleObject" Target="../embeddings/oleObject29.bin"/></Relationships>
</file>

<file path=ppt/slides/_rels/slide135.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notesSlide" Target="../notesSlides/notesSlide84.xml"/><Relationship Id="rId7"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71.wmf"/><Relationship Id="rId5" Type="http://schemas.openxmlformats.org/officeDocument/2006/relationships/oleObject" Target="../embeddings/oleObject31.bin"/><Relationship Id="rId4" Type="http://schemas.openxmlformats.org/officeDocument/2006/relationships/image" Target="../media/image73.png"/></Relationships>
</file>

<file path=ppt/slides/_rels/slide1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3.xml"/><Relationship Id="rId7" Type="http://schemas.openxmlformats.org/officeDocument/2006/relationships/image" Target="../media/image8.wmf"/><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7.wmf"/><Relationship Id="rId4" Type="http://schemas.openxmlformats.org/officeDocument/2006/relationships/oleObject" Target="../embeddings/oleObject1.bin"/><Relationship Id="rId9" Type="http://schemas.openxmlformats.org/officeDocument/2006/relationships/image" Target="../media/image9.wmf"/></Relationships>
</file>

<file path=ppt/slides/_rels/slide1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1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1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8.xml"/><Relationship Id="rId1" Type="http://schemas.openxmlformats.org/officeDocument/2006/relationships/slideLayout" Target="../slideLayouts/slideLayout14.xml"/></Relationships>
</file>

<file path=ppt/slides/_rels/slide1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9.xml"/><Relationship Id="rId1" Type="http://schemas.openxmlformats.org/officeDocument/2006/relationships/slideLayout" Target="../slideLayouts/slideLayout1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26.xml"/><Relationship Id="rId7" Type="http://schemas.openxmlformats.org/officeDocument/2006/relationships/image" Target="../media/image17.wmf"/><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oleObject" Target="../embeddings/oleObject5.bin"/><Relationship Id="rId5" Type="http://schemas.openxmlformats.org/officeDocument/2006/relationships/image" Target="../media/image16.wmf"/><Relationship Id="rId4" Type="http://schemas.openxmlformats.org/officeDocument/2006/relationships/oleObject" Target="../embeddings/oleObject4.bin"/><Relationship Id="rId9" Type="http://schemas.openxmlformats.org/officeDocument/2006/relationships/image" Target="../media/image18.wmf"/></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notesSlide" Target="../notesSlides/notesSlide29.xml"/><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0.wmf"/><Relationship Id="rId5" Type="http://schemas.openxmlformats.org/officeDocument/2006/relationships/oleObject" Target="../embeddings/oleObject7.bin"/><Relationship Id="rId10" Type="http://schemas.openxmlformats.org/officeDocument/2006/relationships/image" Target="../media/image17.wmf"/><Relationship Id="rId4" Type="http://schemas.openxmlformats.org/officeDocument/2006/relationships/image" Target="../media/image21.png"/><Relationship Id="rId9" Type="http://schemas.openxmlformats.org/officeDocument/2006/relationships/oleObject" Target="../embeddings/oleObject9.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5.xml"/><Relationship Id="rId1" Type="http://schemas.openxmlformats.org/officeDocument/2006/relationships/vmlDrawing" Target="../drawings/vmlDrawing4.vml"/><Relationship Id="rId4" Type="http://schemas.openxmlformats.org/officeDocument/2006/relationships/image" Target="../media/image22.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5.xml"/><Relationship Id="rId1" Type="http://schemas.openxmlformats.org/officeDocument/2006/relationships/vmlDrawing" Target="../drawings/vmlDrawing5.vml"/><Relationship Id="rId4" Type="http://schemas.openxmlformats.org/officeDocument/2006/relationships/image" Target="../media/image23.w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slide" Target="slide8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25.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3.bin"/><Relationship Id="rId5" Type="http://schemas.openxmlformats.org/officeDocument/2006/relationships/slide" Target="slide81.xml"/><Relationship Id="rId4" Type="http://schemas.openxmlformats.org/officeDocument/2006/relationships/image" Target="../media/image24.wmf"/></Relationships>
</file>

<file path=ppt/slides/_rels/slide39.xml.rels><?xml version="1.0" encoding="UTF-8" standalone="yes"?>
<Relationships xmlns="http://schemas.openxmlformats.org/package/2006/relationships"><Relationship Id="rId2" Type="http://schemas.openxmlformats.org/officeDocument/2006/relationships/slide" Target="slide8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 Target="slide8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 Target="slide8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 Target="slide6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37.xml"/><Relationship Id="rId7" Type="http://schemas.openxmlformats.org/officeDocument/2006/relationships/image" Target="../media/image29.wmf"/><Relationship Id="rId12" Type="http://schemas.openxmlformats.org/officeDocument/2006/relationships/image" Target="../media/image31.wmf"/><Relationship Id="rId2" Type="http://schemas.openxmlformats.org/officeDocument/2006/relationships/slideLayout" Target="../slideLayouts/slideLayout15.xml"/><Relationship Id="rId1" Type="http://schemas.openxmlformats.org/officeDocument/2006/relationships/vmlDrawing" Target="../drawings/vmlDrawing7.vml"/><Relationship Id="rId6" Type="http://schemas.openxmlformats.org/officeDocument/2006/relationships/oleObject" Target="../embeddings/oleObject15.bin"/><Relationship Id="rId11" Type="http://schemas.openxmlformats.org/officeDocument/2006/relationships/oleObject" Target="../embeddings/oleObject17.bin"/><Relationship Id="rId5" Type="http://schemas.openxmlformats.org/officeDocument/2006/relationships/image" Target="../media/image28.wmf"/><Relationship Id="rId10" Type="http://schemas.openxmlformats.org/officeDocument/2006/relationships/image" Target="../media/image32.png"/><Relationship Id="rId4" Type="http://schemas.openxmlformats.org/officeDocument/2006/relationships/oleObject" Target="../embeddings/oleObject14.bin"/><Relationship Id="rId9" Type="http://schemas.openxmlformats.org/officeDocument/2006/relationships/image" Target="../media/image30.wmf"/></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15.xml"/><Relationship Id="rId1" Type="http://schemas.openxmlformats.org/officeDocument/2006/relationships/vmlDrawing" Target="../drawings/vmlDrawing8.vml"/><Relationship Id="rId5" Type="http://schemas.openxmlformats.org/officeDocument/2006/relationships/image" Target="../media/image32.wmf"/><Relationship Id="rId4" Type="http://schemas.openxmlformats.org/officeDocument/2006/relationships/oleObject" Target="../embeddings/oleObject18.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4.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0.bin"/><Relationship Id="rId5" Type="http://schemas.openxmlformats.org/officeDocument/2006/relationships/image" Target="../media/image33.wmf"/><Relationship Id="rId4" Type="http://schemas.openxmlformats.org/officeDocument/2006/relationships/oleObject" Target="../embeddings/oleObject19.bin"/></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6.wmf"/><Relationship Id="rId5" Type="http://schemas.openxmlformats.org/officeDocument/2006/relationships/oleObject" Target="../embeddings/oleObject22.bin"/><Relationship Id="rId4" Type="http://schemas.openxmlformats.org/officeDocument/2006/relationships/image" Target="../media/image35.wmf"/></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oleObject" Target="../embeddings/oleObject28.bin"/><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42.wmf"/><Relationship Id="rId2" Type="http://schemas.openxmlformats.org/officeDocument/2006/relationships/slideLayout" Target="../slideLayouts/slideLayout15.xml"/><Relationship Id="rId1" Type="http://schemas.openxmlformats.org/officeDocument/2006/relationships/vmlDrawing" Target="../drawings/vmlDrawing11.vml"/><Relationship Id="rId6" Type="http://schemas.openxmlformats.org/officeDocument/2006/relationships/image" Target="../media/image39.wmf"/><Relationship Id="rId11" Type="http://schemas.openxmlformats.org/officeDocument/2006/relationships/oleObject" Target="../embeddings/oleObject27.bin"/><Relationship Id="rId5" Type="http://schemas.openxmlformats.org/officeDocument/2006/relationships/oleObject" Target="../embeddings/oleObject24.bin"/><Relationship Id="rId10" Type="http://schemas.openxmlformats.org/officeDocument/2006/relationships/image" Target="../media/image41.wmf"/><Relationship Id="rId4" Type="http://schemas.openxmlformats.org/officeDocument/2006/relationships/image" Target="../media/image38.wmf"/><Relationship Id="rId9" Type="http://schemas.openxmlformats.org/officeDocument/2006/relationships/oleObject" Target="../embeddings/oleObject26.bin"/><Relationship Id="rId14" Type="http://schemas.openxmlformats.org/officeDocument/2006/relationships/image" Target="../media/image43.w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9.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14.xml"/><Relationship Id="rId5" Type="http://schemas.openxmlformats.org/officeDocument/2006/relationships/image" Target="../media/image56.png"/><Relationship Id="rId4" Type="http://schemas.openxmlformats.org/officeDocument/2006/relationships/image" Target="../media/image55.png"/></Relationships>
</file>

<file path=ppt/slides/_rels/slide9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14.xml"/><Relationship Id="rId5" Type="http://schemas.openxmlformats.org/officeDocument/2006/relationships/image" Target="../media/image59.png"/><Relationship Id="rId4" Type="http://schemas.openxmlformats.org/officeDocument/2006/relationships/image" Target="../media/image58.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txBox="1">
            <a:spLocks noGrp="1" noChangeArrowheads="1"/>
          </p:cNvSpPr>
          <p:nvPr/>
        </p:nvSpPr>
        <p:spPr bwMode="auto">
          <a:xfrm>
            <a:off x="8604250" y="6308725"/>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fld id="{A0010D2C-6093-4040-9EE6-AFC1CE1EC156}" type="slidenum">
              <a:rPr lang="en-US" altLang="zh-CN" sz="1400">
                <a:latin typeface="Times New Roman" pitchFamily="18" charset="0"/>
              </a:rPr>
              <a:pPr algn="r"/>
              <a:t>1</a:t>
            </a:fld>
            <a:endParaRPr lang="en-US" altLang="zh-CN" sz="1400">
              <a:latin typeface="Times New Roman" pitchFamily="18" charset="0"/>
            </a:endParaRPr>
          </a:p>
        </p:txBody>
      </p:sp>
      <p:pic>
        <p:nvPicPr>
          <p:cNvPr id="17410" name="Picture 5" descr="jj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灯片编号占位符 3"/>
          <p:cNvSpPr txBox="1">
            <a:spLocks noGrp="1"/>
          </p:cNvSpPr>
          <p:nvPr/>
        </p:nvSpPr>
        <p:spPr bwMode="auto">
          <a:xfrm>
            <a:off x="8604250" y="6308725"/>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fld id="{2649506A-0607-4772-84EA-6CD81C101CFC}" type="slidenum">
              <a:rPr lang="en-US" altLang="zh-CN" sz="1400">
                <a:latin typeface="Times New Roman" pitchFamily="18" charset="0"/>
              </a:rPr>
              <a:pPr algn="r"/>
              <a:t>1</a:t>
            </a:fld>
            <a:endParaRPr lang="en-US" altLang="zh-CN" sz="1400">
              <a:latin typeface="Times New Roman" pitchFamily="18" charset="0"/>
            </a:endParaRPr>
          </a:p>
        </p:txBody>
      </p:sp>
      <p:sp>
        <p:nvSpPr>
          <p:cNvPr id="104455" name="Rectangle 7"/>
          <p:cNvSpPr>
            <a:spLocks noChangeArrowheads="1"/>
          </p:cNvSpPr>
          <p:nvPr/>
        </p:nvSpPr>
        <p:spPr bwMode="auto">
          <a:xfrm>
            <a:off x="0" y="2389188"/>
            <a:ext cx="9144000" cy="788987"/>
          </a:xfrm>
          <a:prstGeom prst="rect">
            <a:avLst/>
          </a:prstGeom>
          <a:solidFill>
            <a:srgbClr val="99CCFF">
              <a:alpha val="39000"/>
            </a:srgbClr>
          </a:solidFill>
          <a:ln w="9525">
            <a:noFill/>
            <a:miter lim="800000"/>
            <a:headEnd/>
            <a:tailEnd/>
          </a:ln>
          <a:effectLst/>
        </p:spPr>
        <p:txBody>
          <a:bodyPr wrap="none" lIns="46038" tIns="46038" rIns="46038" bIns="46038" anchor="ctr"/>
          <a:lstStyle/>
          <a:p>
            <a:pPr algn="r">
              <a:defRPr/>
            </a:pPr>
            <a:endParaRPr kumimoji="1" lang="zh-CN" altLang="zh-CN" sz="2800" b="1">
              <a:solidFill>
                <a:srgbClr val="99CCFF"/>
              </a:solidFill>
              <a:effectDag name="">
                <a:cont type="tree" name="">
                  <a:effect ref="fillLine"/>
                  <a:outerShdw dist="38100" dir="13500000" algn="br">
                    <a:srgbClr val="BBDDFF"/>
                  </a:outerShdw>
                </a:cont>
                <a:cont type="tree" name="">
                  <a:effect ref="fillLine"/>
                  <a:outerShdw dist="38100" dir="2700000" algn="tl">
                    <a:srgbClr val="5B7A99"/>
                  </a:outerShdw>
                </a:cont>
                <a:effect ref="fillLine"/>
              </a:effectDag>
              <a:latin typeface="宋体" pitchFamily="2" charset="-122"/>
            </a:endParaRPr>
          </a:p>
        </p:txBody>
      </p:sp>
      <p:sp>
        <p:nvSpPr>
          <p:cNvPr id="104452" name="Rectangle 4"/>
          <p:cNvSpPr>
            <a:spLocks noChangeArrowheads="1"/>
          </p:cNvSpPr>
          <p:nvPr/>
        </p:nvSpPr>
        <p:spPr bwMode="auto">
          <a:xfrm>
            <a:off x="0" y="6400800"/>
            <a:ext cx="9144000" cy="457200"/>
          </a:xfrm>
          <a:prstGeom prst="rect">
            <a:avLst/>
          </a:prstGeom>
          <a:solidFill>
            <a:srgbClr val="FF6600"/>
          </a:solidFill>
          <a:ln w="9525">
            <a:noFill/>
            <a:miter lim="800000"/>
            <a:headEnd/>
            <a:tailEnd/>
          </a:ln>
          <a:effectLst/>
        </p:spPr>
        <p:txBody>
          <a:bodyPr wrap="none" lIns="46038" tIns="46038" rIns="46038" bIns="46038" anchor="ctr"/>
          <a:lstStyle/>
          <a:p>
            <a:pPr algn="r">
              <a:defRPr/>
            </a:pPr>
            <a:endParaRPr kumimoji="1" lang="zh-CN" altLang="zh-CN" sz="2800" b="1">
              <a:solidFill>
                <a:srgbClr val="FF6600"/>
              </a:solidFill>
              <a:effectDag name="">
                <a:cont type="tree" name="">
                  <a:effect ref="fillLine"/>
                  <a:outerShdw dist="38100" dir="13500000" algn="br">
                    <a:srgbClr val="FF9955"/>
                  </a:outerShdw>
                </a:cont>
                <a:cont type="tree" name="">
                  <a:effect ref="fillLine"/>
                  <a:outerShdw dist="38100" dir="2700000" algn="tl">
                    <a:srgbClr val="993D00"/>
                  </a:outerShdw>
                </a:cont>
                <a:effect ref="fillLine"/>
              </a:effectDag>
              <a:latin typeface="宋体" pitchFamily="2" charset="-122"/>
            </a:endParaRPr>
          </a:p>
        </p:txBody>
      </p:sp>
      <p:sp>
        <p:nvSpPr>
          <p:cNvPr id="17416" name="Rectangle 17"/>
          <p:cNvSpPr>
            <a:spLocks noChangeArrowheads="1"/>
          </p:cNvSpPr>
          <p:nvPr/>
        </p:nvSpPr>
        <p:spPr bwMode="auto">
          <a:xfrm>
            <a:off x="3514725" y="3109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129035" name="Text Box 10"/>
          <p:cNvSpPr txBox="1">
            <a:spLocks noChangeArrowheads="1"/>
          </p:cNvSpPr>
          <p:nvPr/>
        </p:nvSpPr>
        <p:spPr bwMode="auto">
          <a:xfrm>
            <a:off x="257175" y="2351088"/>
            <a:ext cx="8886825" cy="830997"/>
          </a:xfrm>
          <a:prstGeom prst="rect">
            <a:avLst/>
          </a:prstGeom>
          <a:noFill/>
          <a:ln w="9525">
            <a:noFill/>
            <a:miter lim="800000"/>
            <a:headEnd/>
            <a:tailEnd/>
          </a:ln>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eaLnBrk="1" hangingPunct="1">
              <a:spcBef>
                <a:spcPct val="10000"/>
              </a:spcBef>
              <a:buClr>
                <a:srgbClr val="21377F"/>
              </a:buClr>
            </a:pPr>
            <a:r>
              <a:rPr kumimoji="1" lang="zh-CN" altLang="en-US" sz="4800" b="0" dirty="0">
                <a:solidFill>
                  <a:srgbClr val="660066"/>
                </a:solidFill>
                <a:effectLst>
                  <a:outerShdw blurRad="38100" dist="38100" dir="2700000" algn="tl">
                    <a:srgbClr val="C0C0C0"/>
                  </a:outerShdw>
                </a:effectLst>
                <a:latin typeface="隶书" pitchFamily="49" charset="-122"/>
                <a:ea typeface="隶书" pitchFamily="49" charset="-122"/>
              </a:rPr>
              <a:t>公钥密码和消息认证</a:t>
            </a:r>
          </a:p>
        </p:txBody>
      </p:sp>
      <p:sp>
        <p:nvSpPr>
          <p:cNvPr id="12" name="Text Box 1041"/>
          <p:cNvSpPr txBox="1">
            <a:spLocks noChangeArrowheads="1"/>
          </p:cNvSpPr>
          <p:nvPr/>
        </p:nvSpPr>
        <p:spPr bwMode="auto">
          <a:xfrm>
            <a:off x="1676399" y="4691001"/>
            <a:ext cx="6048375" cy="1392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tIns="82800" bIns="82800">
            <a:spAutoFit/>
          </a:bodyPr>
          <a:lstStyle/>
          <a:p>
            <a:pPr algn="ctr" eaLnBrk="1" hangingPunct="1">
              <a:lnSpc>
                <a:spcPct val="60000"/>
              </a:lnSpc>
              <a:spcBef>
                <a:spcPct val="50000"/>
              </a:spcBef>
              <a:buClr>
                <a:srgbClr val="FF6600"/>
              </a:buClr>
            </a:pPr>
            <a:r>
              <a:rPr lang="zh-CN" altLang="en-US" sz="2800" dirty="0">
                <a:solidFill>
                  <a:srgbClr val="660066"/>
                </a:solidFill>
                <a:latin typeface="Arial" charset="0"/>
                <a:ea typeface="隶书" pitchFamily="49" charset="-122"/>
              </a:rPr>
              <a:t>何高峰</a:t>
            </a:r>
            <a:endParaRPr lang="en-US" altLang="zh-CN" sz="2800" dirty="0">
              <a:solidFill>
                <a:srgbClr val="660066"/>
              </a:solidFill>
              <a:latin typeface="Arial" charset="0"/>
              <a:ea typeface="隶书" pitchFamily="49" charset="-122"/>
            </a:endParaRPr>
          </a:p>
          <a:p>
            <a:pPr algn="ctr" eaLnBrk="1" hangingPunct="1">
              <a:lnSpc>
                <a:spcPct val="60000"/>
              </a:lnSpc>
              <a:spcBef>
                <a:spcPct val="50000"/>
              </a:spcBef>
              <a:buClr>
                <a:srgbClr val="FF6600"/>
              </a:buClr>
            </a:pPr>
            <a:r>
              <a:rPr lang="zh-CN" altLang="en-US" sz="2800" dirty="0">
                <a:solidFill>
                  <a:srgbClr val="660066"/>
                </a:solidFill>
                <a:latin typeface="Arial" charset="0"/>
                <a:ea typeface="隶书" pitchFamily="49" charset="-122"/>
              </a:rPr>
              <a:t>南京邮电大学</a:t>
            </a:r>
            <a:endParaRPr lang="en-US" altLang="zh-CN" sz="2800" dirty="0">
              <a:solidFill>
                <a:srgbClr val="660066"/>
              </a:solidFill>
              <a:latin typeface="Arial" charset="0"/>
              <a:ea typeface="隶书" pitchFamily="49" charset="-122"/>
            </a:endParaRPr>
          </a:p>
          <a:p>
            <a:pPr algn="ctr" eaLnBrk="1" hangingPunct="1">
              <a:lnSpc>
                <a:spcPct val="60000"/>
              </a:lnSpc>
              <a:spcBef>
                <a:spcPct val="100000"/>
              </a:spcBef>
              <a:buClr>
                <a:srgbClr val="FF6600"/>
              </a:buClr>
            </a:pPr>
            <a:r>
              <a:rPr lang="en-US" altLang="zh-CN" sz="2000" dirty="0">
                <a:solidFill>
                  <a:srgbClr val="660066"/>
                </a:solidFill>
                <a:latin typeface="Arial" charset="0"/>
                <a:ea typeface="隶书" pitchFamily="49" charset="-122"/>
              </a:rPr>
              <a:t>Email</a:t>
            </a:r>
            <a:r>
              <a:rPr lang="zh-CN" altLang="en-US" sz="2000" dirty="0">
                <a:solidFill>
                  <a:srgbClr val="660066"/>
                </a:solidFill>
                <a:latin typeface="Arial" charset="0"/>
                <a:ea typeface="隶书" pitchFamily="49" charset="-122"/>
              </a:rPr>
              <a:t>：</a:t>
            </a:r>
            <a:r>
              <a:rPr lang="en-US" altLang="zh-CN" sz="2000" dirty="0">
                <a:solidFill>
                  <a:srgbClr val="660066"/>
                </a:solidFill>
                <a:latin typeface="Arial" charset="0"/>
                <a:ea typeface="隶书" pitchFamily="49" charset="-122"/>
              </a:rPr>
              <a:t>hegaofeng@njupt.edu.cn</a:t>
            </a:r>
            <a:endParaRPr lang="en-US" altLang="zh-CN" sz="2000" u="sng" dirty="0">
              <a:solidFill>
                <a:srgbClr val="660066"/>
              </a:solidFill>
              <a:latin typeface="Arial" charset="0"/>
              <a:ea typeface="隶书" pitchFamily="49" charset="-122"/>
            </a:endParaRPr>
          </a:p>
        </p:txBody>
      </p:sp>
      <p:sp>
        <p:nvSpPr>
          <p:cNvPr id="2" name="灯片编号占位符 1"/>
          <p:cNvSpPr>
            <a:spLocks noGrp="1"/>
          </p:cNvSpPr>
          <p:nvPr>
            <p:ph type="sldNum" sz="quarter" idx="10"/>
          </p:nvPr>
        </p:nvSpPr>
        <p:spPr/>
        <p:txBody>
          <a:bodyPr/>
          <a:lstStyle/>
          <a:p>
            <a:pPr>
              <a:defRPr/>
            </a:pPr>
            <a:fld id="{049F199D-83B2-4493-A67C-03386C42A32E}" type="slidenum">
              <a:rPr lang="en-US" altLang="zh-CN" smtClean="0"/>
              <a:pPr>
                <a:defRPr/>
              </a:pPr>
              <a:t>1</a:t>
            </a:fld>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3826" name="Rectangle 2"/>
          <p:cNvSpPr>
            <a:spLocks noGrp="1" noChangeArrowheads="1"/>
          </p:cNvSpPr>
          <p:nvPr>
            <p:ph type="body" idx="1"/>
          </p:nvPr>
        </p:nvSpPr>
        <p:spPr>
          <a:xfrm>
            <a:off x="804863" y="1292224"/>
            <a:ext cx="7632700" cy="4765675"/>
          </a:xfrm>
          <a:noFill/>
          <a:ln/>
        </p:spPr>
        <p:txBody>
          <a:bodyPr lIns="82550" tIns="41275" rIns="82550" bIns="41275"/>
          <a:lstStyle/>
          <a:p>
            <a:pPr algn="just" defTabSz="677863">
              <a:lnSpc>
                <a:spcPct val="150000"/>
              </a:lnSpc>
              <a:spcBef>
                <a:spcPts val="600"/>
              </a:spcBef>
              <a:spcAft>
                <a:spcPts val="600"/>
              </a:spcAft>
              <a:buFont typeface="Wingdings" pitchFamily="2" charset="2"/>
              <a:buChar char="Ø"/>
            </a:pPr>
            <a:r>
              <a:rPr lang="zh-CN" altLang="en-US"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公钥和私钥都可以用来加</a:t>
            </a:r>
            <a:r>
              <a:rPr lang="en-US" altLang="zh-CN"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a:t>
            </a:r>
            <a:r>
              <a:rPr lang="zh-CN" altLang="en-US"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解密</a:t>
            </a:r>
            <a:endParaRPr lang="en-US" altLang="zh-CN"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a:p>
            <a:pPr algn="just" defTabSz="677863">
              <a:lnSpc>
                <a:spcPct val="150000"/>
              </a:lnSpc>
              <a:spcBef>
                <a:spcPts val="600"/>
              </a:spcBef>
              <a:spcAft>
                <a:spcPts val="600"/>
              </a:spcAft>
              <a:buFont typeface="Wingdings" pitchFamily="2" charset="2"/>
              <a:buChar char="Ø"/>
            </a:pPr>
            <a:r>
              <a:rPr lang="zh-CN" altLang="en-US"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公钥加密</a:t>
            </a:r>
            <a:endParaRPr lang="en-US" altLang="zh-CN"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a:p>
            <a:pPr lvl="1" algn="just" defTabSz="677863">
              <a:lnSpc>
                <a:spcPct val="150000"/>
              </a:lnSpc>
              <a:spcBef>
                <a:spcPts val="600"/>
              </a:spcBef>
              <a:spcAft>
                <a:spcPts val="600"/>
              </a:spcAft>
              <a:buFont typeface="Wingdings" pitchFamily="2" charset="2"/>
              <a:buChar char="ü"/>
            </a:pPr>
            <a:r>
              <a:rPr lang="zh-CN" altLang="en-US" sz="2200" dirty="0">
                <a:latin typeface="微软雅黑" pitchFamily="34" charset="-122"/>
                <a:ea typeface="微软雅黑" pitchFamily="34" charset="-122"/>
              </a:rPr>
              <a:t>公</a:t>
            </a:r>
            <a:r>
              <a:rPr lang="zh-CN" altLang="en-US" sz="2200">
                <a:latin typeface="微软雅黑" pitchFamily="34" charset="-122"/>
                <a:ea typeface="微软雅黑" pitchFamily="34" charset="-122"/>
              </a:rPr>
              <a:t>钥是公开的</a:t>
            </a:r>
            <a:r>
              <a:rPr lang="zh-CN" altLang="en-US" sz="2200" dirty="0">
                <a:latin typeface="微软雅黑" pitchFamily="34" charset="-122"/>
                <a:ea typeface="微软雅黑" pitchFamily="34" charset="-122"/>
              </a:rPr>
              <a:t>。数据加密。</a:t>
            </a:r>
            <a:endParaRPr lang="en-US" altLang="zh-CN" sz="2200" dirty="0">
              <a:latin typeface="微软雅黑" pitchFamily="34" charset="-122"/>
              <a:ea typeface="微软雅黑" pitchFamily="34" charset="-122"/>
            </a:endParaRPr>
          </a:p>
          <a:p>
            <a:pPr lvl="1" algn="just" defTabSz="677863">
              <a:lnSpc>
                <a:spcPct val="150000"/>
              </a:lnSpc>
              <a:spcBef>
                <a:spcPts val="600"/>
              </a:spcBef>
              <a:spcAft>
                <a:spcPts val="600"/>
              </a:spcAft>
              <a:buFont typeface="Wingdings" pitchFamily="2" charset="2"/>
              <a:buChar char="ü"/>
            </a:pPr>
            <a:r>
              <a:rPr lang="zh-CN" altLang="en-US" sz="2200" dirty="0">
                <a:latin typeface="微软雅黑" pitchFamily="34" charset="-122"/>
                <a:ea typeface="微软雅黑" pitchFamily="34" charset="-122"/>
              </a:rPr>
              <a:t>一般不直接使用，效率太低。大多用来加密</a:t>
            </a:r>
            <a:r>
              <a:rPr lang="zh-CN" altLang="en-US" sz="2200" dirty="0">
                <a:solidFill>
                  <a:srgbClr val="FF0000"/>
                </a:solidFill>
                <a:latin typeface="微软雅黑" pitchFamily="34" charset="-122"/>
                <a:ea typeface="微软雅黑" pitchFamily="34" charset="-122"/>
              </a:rPr>
              <a:t>“密钥”</a:t>
            </a:r>
            <a:r>
              <a:rPr lang="zh-CN" altLang="en-US" sz="2200" dirty="0">
                <a:latin typeface="微软雅黑" pitchFamily="34" charset="-122"/>
                <a:ea typeface="微软雅黑" pitchFamily="34" charset="-122"/>
              </a:rPr>
              <a:t>。</a:t>
            </a:r>
          </a:p>
          <a:p>
            <a:pPr algn="just" defTabSz="677863">
              <a:lnSpc>
                <a:spcPct val="150000"/>
              </a:lnSpc>
              <a:spcBef>
                <a:spcPts val="600"/>
              </a:spcBef>
              <a:spcAft>
                <a:spcPts val="600"/>
              </a:spcAft>
              <a:buFont typeface="Wingdings" pitchFamily="2" charset="2"/>
              <a:buChar char="Ø"/>
            </a:pPr>
            <a:r>
              <a:rPr lang="zh-CN" altLang="en-US"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私钥加密</a:t>
            </a:r>
            <a:endParaRPr lang="en-US" altLang="zh-CN"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a:p>
            <a:pPr lvl="1" algn="just" defTabSz="677863">
              <a:lnSpc>
                <a:spcPct val="150000"/>
              </a:lnSpc>
              <a:spcBef>
                <a:spcPts val="600"/>
              </a:spcBef>
              <a:spcAft>
                <a:spcPts val="600"/>
              </a:spcAft>
              <a:buFont typeface="Wingdings" pitchFamily="2" charset="2"/>
              <a:buChar char="ü"/>
            </a:pPr>
            <a:r>
              <a:rPr lang="zh-CN" altLang="en-US" sz="2200" dirty="0">
                <a:latin typeface="微软雅黑" pitchFamily="34" charset="-122"/>
                <a:ea typeface="微软雅黑" pitchFamily="34" charset="-122"/>
              </a:rPr>
              <a:t>私钥是自己的。数字签名。</a:t>
            </a:r>
            <a:endParaRPr lang="en-US" altLang="zh-CN" sz="2200" dirty="0">
              <a:latin typeface="微软雅黑" pitchFamily="34" charset="-122"/>
              <a:ea typeface="微软雅黑" pitchFamily="34" charset="-122"/>
            </a:endParaRPr>
          </a:p>
          <a:p>
            <a:pPr lvl="1" algn="just" defTabSz="677863">
              <a:lnSpc>
                <a:spcPct val="150000"/>
              </a:lnSpc>
              <a:spcBef>
                <a:spcPts val="600"/>
              </a:spcBef>
              <a:spcAft>
                <a:spcPts val="600"/>
              </a:spcAft>
              <a:buFont typeface="Wingdings" pitchFamily="2" charset="2"/>
              <a:buChar char="ü"/>
            </a:pPr>
            <a:r>
              <a:rPr lang="zh-CN" altLang="en-US" sz="2200" dirty="0">
                <a:latin typeface="微软雅黑" pitchFamily="34" charset="-122"/>
                <a:ea typeface="微软雅黑" pitchFamily="34" charset="-122"/>
              </a:rPr>
              <a:t>私钥只有自己知道，别人都不知道，所以能够验证身份</a:t>
            </a:r>
          </a:p>
        </p:txBody>
      </p:sp>
      <p:sp>
        <p:nvSpPr>
          <p:cNvPr id="2893827" name="Rectangle 3"/>
          <p:cNvSpPr>
            <a:spLocks noChangeArrowheads="1"/>
          </p:cNvSpPr>
          <p:nvPr/>
        </p:nvSpPr>
        <p:spPr bwMode="auto">
          <a:xfrm>
            <a:off x="687388" y="484188"/>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zh-CN" altLang="en-US" sz="3600" dirty="0">
                <a:solidFill>
                  <a:schemeClr val="accent2"/>
                </a:solidFill>
                <a:effectLst>
                  <a:outerShdw blurRad="38100" dist="38100" dir="2700000" algn="tl">
                    <a:srgbClr val="000000">
                      <a:alpha val="43137"/>
                    </a:srgbClr>
                  </a:outerShdw>
                </a:effectLst>
                <a:latin typeface="+mj-ea"/>
                <a:ea typeface="+mj-ea"/>
                <a:cs typeface="+mj-cs"/>
              </a:rPr>
              <a:t>公钥密码模型总结</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10</a:t>
            </a:fld>
            <a:endParaRPr lang="en-US" altLang="zh-CN"/>
          </a:p>
        </p:txBody>
      </p:sp>
    </p:spTree>
    <p:extLst>
      <p:ext uri="{BB962C8B-B14F-4D97-AF65-F5344CB8AC3E}">
        <p14:creationId xmlns:p14="http://schemas.microsoft.com/office/powerpoint/2010/main" val="1740293217"/>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498" name="Rectangle 2"/>
          <p:cNvSpPr>
            <a:spLocks noGrp="1" noChangeArrowheads="1"/>
          </p:cNvSpPr>
          <p:nvPr>
            <p:ph type="ctrTitle"/>
          </p:nvPr>
        </p:nvSpPr>
        <p:spPr>
          <a:xfrm>
            <a:off x="400050" y="115888"/>
            <a:ext cx="8348663" cy="936625"/>
          </a:xfrm>
        </p:spPr>
        <p:txBody>
          <a:bodyPr/>
          <a:lstStyle/>
          <a:p>
            <a:r>
              <a:rPr lang="en-US" altLang="zh-CN" sz="3600" dirty="0">
                <a:solidFill>
                  <a:schemeClr val="accent2"/>
                </a:solidFill>
                <a:effectLst>
                  <a:outerShdw blurRad="38100" dist="38100" dir="2700000" algn="tl">
                    <a:srgbClr val="000000">
                      <a:alpha val="43137"/>
                    </a:srgbClr>
                  </a:outerShdw>
                </a:effectLst>
                <a:latin typeface="+mj-ea"/>
              </a:rPr>
              <a:t>1. MD5 hash</a:t>
            </a:r>
            <a:r>
              <a:rPr lang="zh-CN" altLang="en-US" sz="3600" dirty="0">
                <a:solidFill>
                  <a:schemeClr val="accent2"/>
                </a:solidFill>
                <a:effectLst>
                  <a:outerShdw blurRad="38100" dist="38100" dir="2700000" algn="tl">
                    <a:srgbClr val="000000">
                      <a:alpha val="43137"/>
                    </a:srgbClr>
                  </a:outerShdw>
                </a:effectLst>
                <a:latin typeface="+mj-ea"/>
              </a:rPr>
              <a:t>算法</a:t>
            </a:r>
          </a:p>
        </p:txBody>
      </p:sp>
      <p:sp>
        <p:nvSpPr>
          <p:cNvPr id="106499" name="Rectangle 3"/>
          <p:cNvSpPr>
            <a:spLocks noGrp="1" noChangeArrowheads="1"/>
          </p:cNvSpPr>
          <p:nvPr>
            <p:ph type="subTitle" idx="1"/>
          </p:nvPr>
        </p:nvSpPr>
        <p:spPr>
          <a:xfrm>
            <a:off x="104775" y="1001713"/>
            <a:ext cx="8642350" cy="3062287"/>
          </a:xfrm>
        </p:spPr>
        <p:txBody>
          <a:bodyPr/>
          <a:lstStyle/>
          <a:p>
            <a:pPr marL="365125" indent="-365125" algn="l">
              <a:lnSpc>
                <a:spcPct val="150000"/>
              </a:lnSpc>
              <a:spcBef>
                <a:spcPct val="0"/>
              </a:spcBef>
              <a:buFont typeface="Wingdings" pitchFamily="2" charset="2"/>
              <a:buChar char="Ø"/>
            </a:pPr>
            <a:r>
              <a:rPr lang="en-US" altLang="zh-CN" sz="2000" dirty="0">
                <a:latin typeface="微软雅黑" pitchFamily="34" charset="-122"/>
                <a:ea typeface="微软雅黑" pitchFamily="34" charset="-122"/>
              </a:rPr>
              <a:t>MD</a:t>
            </a:r>
            <a:r>
              <a:rPr lang="zh-CN" altLang="en-US" sz="2000" dirty="0">
                <a:latin typeface="微软雅黑" pitchFamily="34" charset="-122"/>
                <a:ea typeface="微软雅黑" pitchFamily="34" charset="-122"/>
              </a:rPr>
              <a:t>表示消息摘要</a:t>
            </a:r>
            <a:r>
              <a:rPr lang="en-US" altLang="zh-CN" sz="2000" dirty="0">
                <a:latin typeface="微软雅黑" pitchFamily="34" charset="-122"/>
                <a:ea typeface="微软雅黑" pitchFamily="34" charset="-122"/>
              </a:rPr>
              <a:t>(Message Digest) </a:t>
            </a:r>
          </a:p>
          <a:p>
            <a:pPr marL="365125" indent="-365125" algn="l">
              <a:lnSpc>
                <a:spcPct val="150000"/>
              </a:lnSpc>
              <a:spcBef>
                <a:spcPct val="0"/>
              </a:spcBef>
              <a:buFont typeface="Wingdings" pitchFamily="2" charset="2"/>
              <a:buChar char="Ø"/>
            </a:pPr>
            <a:r>
              <a:rPr lang="zh-CN" altLang="en-US" sz="2000" dirty="0">
                <a:latin typeface="微软雅黑" pitchFamily="34" charset="-122"/>
                <a:ea typeface="微软雅黑" pitchFamily="34" charset="-122"/>
              </a:rPr>
              <a:t>由</a:t>
            </a:r>
            <a:r>
              <a:rPr lang="en-US" altLang="zh-CN" sz="2000" dirty="0">
                <a:latin typeface="微软雅黑" pitchFamily="34" charset="-122"/>
                <a:ea typeface="微软雅黑" pitchFamily="34" charset="-122"/>
              </a:rPr>
              <a:t>Ron </a:t>
            </a:r>
            <a:r>
              <a:rPr lang="en-US" altLang="zh-CN" sz="2000" dirty="0" err="1">
                <a:latin typeface="微软雅黑" pitchFamily="34" charset="-122"/>
                <a:ea typeface="微软雅黑" pitchFamily="34" charset="-122"/>
              </a:rPr>
              <a:t>Rivest</a:t>
            </a:r>
            <a:r>
              <a:rPr lang="zh-CN" altLang="en-US" sz="2000" dirty="0">
                <a:latin typeface="微软雅黑" pitchFamily="34" charset="-122"/>
                <a:ea typeface="微软雅黑" pitchFamily="34" charset="-122"/>
              </a:rPr>
              <a:t>于</a:t>
            </a:r>
            <a:r>
              <a:rPr lang="en-US" altLang="zh-CN" sz="2000" dirty="0">
                <a:latin typeface="微软雅黑" pitchFamily="34" charset="-122"/>
                <a:ea typeface="微软雅黑" pitchFamily="34" charset="-122"/>
              </a:rPr>
              <a:t>1990</a:t>
            </a:r>
            <a:r>
              <a:rPr lang="zh-CN" altLang="en-US" sz="2000" dirty="0">
                <a:latin typeface="微软雅黑" pitchFamily="34" charset="-122"/>
                <a:ea typeface="微软雅黑" pitchFamily="34" charset="-122"/>
              </a:rPr>
              <a:t>年</a:t>
            </a:r>
            <a:r>
              <a:rPr lang="en-US" altLang="zh-CN" sz="2000" dirty="0">
                <a:latin typeface="微软雅黑" pitchFamily="34" charset="-122"/>
                <a:ea typeface="微软雅黑" pitchFamily="34" charset="-122"/>
              </a:rPr>
              <a:t>10</a:t>
            </a:r>
            <a:r>
              <a:rPr lang="zh-CN" altLang="en-US" sz="2000" dirty="0">
                <a:latin typeface="微软雅黑" pitchFamily="34" charset="-122"/>
                <a:ea typeface="微软雅黑" pitchFamily="34" charset="-122"/>
              </a:rPr>
              <a:t>月作为</a:t>
            </a:r>
            <a:r>
              <a:rPr lang="en-US" altLang="zh-CN" sz="2000" dirty="0">
                <a:latin typeface="微软雅黑" pitchFamily="34" charset="-122"/>
                <a:ea typeface="微软雅黑" pitchFamily="34" charset="-122"/>
              </a:rPr>
              <a:t>RFC</a:t>
            </a:r>
            <a:r>
              <a:rPr lang="zh-CN" altLang="en-US" sz="2000" dirty="0">
                <a:latin typeface="微软雅黑" pitchFamily="34" charset="-122"/>
                <a:ea typeface="微软雅黑" pitchFamily="34" charset="-122"/>
              </a:rPr>
              <a:t>提出，</a:t>
            </a:r>
            <a:r>
              <a:rPr lang="en-US" altLang="zh-CN" sz="2000" dirty="0">
                <a:latin typeface="微软雅黑" pitchFamily="34" charset="-122"/>
                <a:ea typeface="微软雅黑" pitchFamily="34" charset="-122"/>
              </a:rPr>
              <a:t>1992</a:t>
            </a:r>
            <a:r>
              <a:rPr lang="zh-CN" altLang="en-US" sz="2000" dirty="0">
                <a:latin typeface="微软雅黑" pitchFamily="34" charset="-122"/>
                <a:ea typeface="微软雅黑" pitchFamily="34" charset="-122"/>
              </a:rPr>
              <a:t>年</a:t>
            </a:r>
            <a:r>
              <a:rPr lang="en-US" altLang="zh-CN" sz="2000" dirty="0">
                <a:latin typeface="微软雅黑" pitchFamily="34" charset="-122"/>
                <a:ea typeface="微软雅黑" pitchFamily="34" charset="-122"/>
              </a:rPr>
              <a:t>4</a:t>
            </a:r>
            <a:r>
              <a:rPr lang="zh-CN" altLang="en-US" sz="2000" dirty="0">
                <a:latin typeface="微软雅黑" pitchFamily="34" charset="-122"/>
                <a:ea typeface="微软雅黑" pitchFamily="34" charset="-122"/>
              </a:rPr>
              <a:t>月公布的</a:t>
            </a:r>
            <a:r>
              <a:rPr lang="en-US" altLang="zh-CN" sz="2000" dirty="0">
                <a:latin typeface="微软雅黑" pitchFamily="34" charset="-122"/>
                <a:ea typeface="微软雅黑" pitchFamily="34" charset="-122"/>
              </a:rPr>
              <a:t>MD4</a:t>
            </a:r>
            <a:r>
              <a:rPr lang="zh-CN" altLang="en-US" sz="2000" dirty="0">
                <a:latin typeface="微软雅黑" pitchFamily="34" charset="-122"/>
                <a:ea typeface="微软雅黑" pitchFamily="34" charset="-122"/>
              </a:rPr>
              <a:t>的改进（</a:t>
            </a:r>
            <a:r>
              <a:rPr lang="en-US" altLang="zh-CN" sz="2000" dirty="0">
                <a:latin typeface="微软雅黑" pitchFamily="34" charset="-122"/>
                <a:ea typeface="微软雅黑" pitchFamily="34" charset="-122"/>
              </a:rPr>
              <a:t>RFC 1320</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1321</a:t>
            </a:r>
            <a:r>
              <a:rPr lang="zh-CN" altLang="en-US" sz="2000" dirty="0">
                <a:latin typeface="微软雅黑" pitchFamily="34" charset="-122"/>
                <a:ea typeface="微软雅黑" pitchFamily="34" charset="-122"/>
              </a:rPr>
              <a:t>）称为</a:t>
            </a:r>
            <a:r>
              <a:rPr lang="en-US" altLang="zh-CN" sz="2000" dirty="0">
                <a:latin typeface="微软雅黑" pitchFamily="34" charset="-122"/>
                <a:ea typeface="微软雅黑" pitchFamily="34" charset="-122"/>
              </a:rPr>
              <a:t>MD5</a:t>
            </a:r>
            <a:r>
              <a:rPr lang="zh-CN" altLang="en-US" sz="2000" dirty="0">
                <a:latin typeface="微软雅黑" pitchFamily="34" charset="-122"/>
                <a:ea typeface="微软雅黑" pitchFamily="34" charset="-122"/>
              </a:rPr>
              <a:t>。对任意输入均产生</a:t>
            </a:r>
            <a:r>
              <a:rPr lang="en-US" altLang="zh-CN" sz="2000" dirty="0">
                <a:latin typeface="微软雅黑" pitchFamily="34" charset="-122"/>
                <a:ea typeface="微软雅黑" pitchFamily="34" charset="-122"/>
              </a:rPr>
              <a:t>128bit</a:t>
            </a:r>
            <a:r>
              <a:rPr lang="zh-CN" altLang="en-US" sz="2000" dirty="0">
                <a:latin typeface="微软雅黑" pitchFamily="34" charset="-122"/>
                <a:ea typeface="微软雅黑" pitchFamily="34" charset="-122"/>
              </a:rPr>
              <a:t>的输出</a:t>
            </a:r>
            <a:r>
              <a:rPr lang="en-US" altLang="zh-CN" sz="2000" dirty="0">
                <a:latin typeface="微软雅黑" pitchFamily="34" charset="-122"/>
                <a:ea typeface="微软雅黑" pitchFamily="34" charset="-122"/>
              </a:rPr>
              <a:t>(128</a:t>
            </a:r>
            <a:r>
              <a:rPr lang="zh-CN" altLang="en-US" sz="2000" dirty="0">
                <a:latin typeface="微软雅黑" pitchFamily="34" charset="-122"/>
                <a:ea typeface="微软雅黑" pitchFamily="34" charset="-122"/>
              </a:rPr>
              <a:t>位散列值，或消息摘要</a:t>
            </a:r>
            <a:r>
              <a:rPr lang="en-US" altLang="zh-CN" sz="2000" dirty="0">
                <a:latin typeface="微软雅黑" pitchFamily="34" charset="-122"/>
                <a:ea typeface="微软雅黑" pitchFamily="34" charset="-122"/>
              </a:rPr>
              <a:t>)</a:t>
            </a:r>
          </a:p>
          <a:p>
            <a:pPr marL="365125" indent="-365125" algn="l">
              <a:lnSpc>
                <a:spcPct val="150000"/>
              </a:lnSpc>
              <a:spcBef>
                <a:spcPct val="0"/>
              </a:spcBef>
              <a:buFont typeface="Wingdings" pitchFamily="2" charset="2"/>
              <a:buChar char="Ø"/>
            </a:pPr>
            <a:r>
              <a:rPr lang="zh-CN" altLang="en-US" sz="2000" dirty="0">
                <a:latin typeface="微软雅黑" pitchFamily="34" charset="-122"/>
                <a:ea typeface="微软雅黑" pitchFamily="34" charset="-122"/>
              </a:rPr>
              <a:t>作用是让大容量信息在用数字签名软件签署私人密匙前被</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压缩</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成一种保密的格式（就是把一个任意长度的字节串变换成一定长的大整数）</a:t>
            </a:r>
            <a:endParaRPr lang="zh-CN" altLang="en-US" sz="2000" dirty="0">
              <a:latin typeface="黑体" pitchFamily="2" charset="-122"/>
            </a:endParaRPr>
          </a:p>
        </p:txBody>
      </p:sp>
      <p:grpSp>
        <p:nvGrpSpPr>
          <p:cNvPr id="106500" name="Group 4"/>
          <p:cNvGrpSpPr>
            <a:grpSpLocks/>
          </p:cNvGrpSpPr>
          <p:nvPr/>
        </p:nvGrpSpPr>
        <p:grpSpPr bwMode="auto">
          <a:xfrm>
            <a:off x="395288" y="4352925"/>
            <a:ext cx="8351837" cy="2016125"/>
            <a:chOff x="204" y="2931"/>
            <a:chExt cx="5261" cy="1270"/>
          </a:xfrm>
        </p:grpSpPr>
        <p:sp>
          <p:nvSpPr>
            <p:cNvPr id="106501" name="Text Box 5"/>
            <p:cNvSpPr txBox="1">
              <a:spLocks noChangeArrowheads="1"/>
            </p:cNvSpPr>
            <p:nvPr/>
          </p:nvSpPr>
          <p:spPr bwMode="auto">
            <a:xfrm>
              <a:off x="204" y="3203"/>
              <a:ext cx="3690" cy="998"/>
            </a:xfrm>
            <a:prstGeom prst="rect">
              <a:avLst/>
            </a:prstGeom>
            <a:solidFill>
              <a:srgbClr val="FFFF66"/>
            </a:solidFill>
            <a:ln w="9525">
              <a:solidFill>
                <a:srgbClr val="969696"/>
              </a:solidFill>
              <a:miter lim="800000"/>
              <a:headEnd/>
              <a:tailEnd/>
            </a:ln>
          </p:spPr>
          <p:txBody>
            <a:bodyPr lIns="18000" tIns="0" rIns="18000" bIns="0"/>
            <a:lstStyle/>
            <a:p>
              <a:pPr algn="just">
                <a:lnSpc>
                  <a:spcPct val="70000"/>
                </a:lnSpc>
              </a:pPr>
              <a:r>
                <a:rPr lang="en-US" altLang="zh-CN" sz="1800">
                  <a:latin typeface="Times New Roman" pitchFamily="18" charset="0"/>
                  <a:ea typeface="宋体" pitchFamily="2" charset="-122"/>
                </a:rPr>
                <a:t>Hash functions were introduced in cryptology in the Iate seventies as a tool to protect the authenticity of information. Soon it became clear that they were a very useful building block to solve other security problems in telecommunication and computer networks. This paper sketches the history of the concept, discusses the applications of hash functions, and preents the approaches that have been followed to construct hash functions.  </a:t>
              </a:r>
              <a:endParaRPr lang="en-US" altLang="zh-CN" sz="1800">
                <a:ea typeface="宋体" pitchFamily="2" charset="-122"/>
              </a:endParaRPr>
            </a:p>
          </p:txBody>
        </p:sp>
        <p:sp>
          <p:nvSpPr>
            <p:cNvPr id="106502" name="Line 6"/>
            <p:cNvSpPr>
              <a:spLocks noChangeShapeType="1"/>
            </p:cNvSpPr>
            <p:nvPr/>
          </p:nvSpPr>
          <p:spPr bwMode="auto">
            <a:xfrm>
              <a:off x="3894" y="3685"/>
              <a:ext cx="23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03" name="AutoShape 7"/>
            <p:cNvSpPr>
              <a:spLocks noChangeArrowheads="1"/>
            </p:cNvSpPr>
            <p:nvPr/>
          </p:nvSpPr>
          <p:spPr bwMode="auto">
            <a:xfrm rot="16200000">
              <a:off x="4011" y="3583"/>
              <a:ext cx="451" cy="207"/>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FFFF"/>
            </a:solidFill>
            <a:ln w="9525">
              <a:solidFill>
                <a:srgbClr val="000000"/>
              </a:solidFill>
              <a:miter lim="800000"/>
              <a:headEnd/>
              <a:tailEnd/>
            </a:ln>
          </p:spPr>
          <p:txBody>
            <a:bodyPr/>
            <a:lstStyle/>
            <a:p>
              <a:endParaRPr lang="zh-CN" altLang="en-US"/>
            </a:p>
          </p:txBody>
        </p:sp>
        <p:sp>
          <p:nvSpPr>
            <p:cNvPr id="106504" name="Line 8"/>
            <p:cNvSpPr>
              <a:spLocks noChangeShapeType="1"/>
            </p:cNvSpPr>
            <p:nvPr/>
          </p:nvSpPr>
          <p:spPr bwMode="auto">
            <a:xfrm>
              <a:off x="4332" y="3685"/>
              <a:ext cx="23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505" name="Text Box 9"/>
            <p:cNvSpPr txBox="1">
              <a:spLocks noChangeArrowheads="1"/>
            </p:cNvSpPr>
            <p:nvPr/>
          </p:nvSpPr>
          <p:spPr bwMode="auto">
            <a:xfrm>
              <a:off x="4558" y="3587"/>
              <a:ext cx="907" cy="196"/>
            </a:xfrm>
            <a:prstGeom prst="rect">
              <a:avLst/>
            </a:prstGeom>
            <a:solidFill>
              <a:srgbClr val="66FFFF"/>
            </a:solidFill>
            <a:ln w="9525">
              <a:solidFill>
                <a:srgbClr val="969696"/>
              </a:solidFill>
              <a:miter lim="800000"/>
              <a:headEnd/>
              <a:tailEnd/>
            </a:ln>
          </p:spPr>
          <p:txBody>
            <a:bodyPr lIns="18000" tIns="0" rIns="18000" bIns="0"/>
            <a:lstStyle/>
            <a:p>
              <a:pPr algn="just"/>
              <a:r>
                <a:rPr lang="en-US" altLang="zh-CN" sz="1800">
                  <a:latin typeface="Times New Roman" pitchFamily="18" charset="0"/>
                  <a:ea typeface="宋体" pitchFamily="2" charset="-122"/>
                </a:rPr>
                <a:t>930206151063</a:t>
              </a:r>
              <a:endParaRPr lang="en-US" altLang="zh-CN" sz="1800">
                <a:ea typeface="宋体" pitchFamily="2" charset="-122"/>
              </a:endParaRPr>
            </a:p>
          </p:txBody>
        </p:sp>
        <p:sp>
          <p:nvSpPr>
            <p:cNvPr id="106506" name="Text Box 10"/>
            <p:cNvSpPr txBox="1">
              <a:spLocks noChangeArrowheads="1"/>
            </p:cNvSpPr>
            <p:nvPr/>
          </p:nvSpPr>
          <p:spPr bwMode="auto">
            <a:xfrm>
              <a:off x="4103" y="3545"/>
              <a:ext cx="239"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altLang="zh-CN" sz="2000">
                  <a:solidFill>
                    <a:srgbClr val="FF0000"/>
                  </a:solidFill>
                  <a:latin typeface="Times New Roman" pitchFamily="18" charset="0"/>
                  <a:ea typeface="宋体" pitchFamily="2" charset="-122"/>
                </a:rPr>
                <a:t>H</a:t>
              </a:r>
              <a:endParaRPr lang="en-US" altLang="zh-CN" sz="2000">
                <a:solidFill>
                  <a:srgbClr val="FF0000"/>
                </a:solidFill>
                <a:ea typeface="宋体" pitchFamily="2" charset="-122"/>
              </a:endParaRPr>
            </a:p>
          </p:txBody>
        </p:sp>
        <p:sp>
          <p:nvSpPr>
            <p:cNvPr id="106507" name="Text Box 11"/>
            <p:cNvSpPr txBox="1">
              <a:spLocks noChangeArrowheads="1"/>
            </p:cNvSpPr>
            <p:nvPr/>
          </p:nvSpPr>
          <p:spPr bwMode="auto">
            <a:xfrm>
              <a:off x="1601" y="2931"/>
              <a:ext cx="912"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lnSpc>
                  <a:spcPct val="70000"/>
                </a:lnSpc>
              </a:pPr>
              <a:r>
                <a:rPr lang="en-US" altLang="zh-CN" sz="2400" dirty="0">
                  <a:solidFill>
                    <a:srgbClr val="FF00FF"/>
                  </a:solidFill>
                  <a:latin typeface="Times New Roman" pitchFamily="18" charset="0"/>
                  <a:ea typeface="宋体" pitchFamily="2" charset="-122"/>
                </a:rPr>
                <a:t>M</a:t>
              </a:r>
              <a:endParaRPr lang="en-US" altLang="zh-CN" sz="2400" dirty="0">
                <a:solidFill>
                  <a:srgbClr val="FF00FF"/>
                </a:solidFill>
                <a:ea typeface="宋体" pitchFamily="2" charset="-122"/>
              </a:endParaRPr>
            </a:p>
          </p:txBody>
        </p:sp>
        <p:sp>
          <p:nvSpPr>
            <p:cNvPr id="106508" name="AutoShape 12"/>
            <p:cNvSpPr>
              <a:spLocks/>
            </p:cNvSpPr>
            <p:nvPr/>
          </p:nvSpPr>
          <p:spPr bwMode="auto">
            <a:xfrm rot="-5400000">
              <a:off x="1998" y="1338"/>
              <a:ext cx="98" cy="3648"/>
            </a:xfrm>
            <a:prstGeom prst="rightBrace">
              <a:avLst>
                <a:gd name="adj1" fmla="val 310204"/>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09" name="AutoShape 13"/>
            <p:cNvSpPr>
              <a:spLocks/>
            </p:cNvSpPr>
            <p:nvPr/>
          </p:nvSpPr>
          <p:spPr bwMode="auto">
            <a:xfrm rot="-5400000">
              <a:off x="4943" y="3090"/>
              <a:ext cx="91" cy="861"/>
            </a:xfrm>
            <a:prstGeom prst="rightBrace">
              <a:avLst>
                <a:gd name="adj1" fmla="val 78846"/>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6510" name="Text Box 14"/>
            <p:cNvSpPr txBox="1">
              <a:spLocks noChangeArrowheads="1"/>
            </p:cNvSpPr>
            <p:nvPr/>
          </p:nvSpPr>
          <p:spPr bwMode="auto">
            <a:xfrm>
              <a:off x="4604" y="3249"/>
              <a:ext cx="771" cy="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lnSpc>
                  <a:spcPct val="70000"/>
                </a:lnSpc>
              </a:pPr>
              <a:r>
                <a:rPr lang="en-US" altLang="zh-CN" sz="2400">
                  <a:solidFill>
                    <a:srgbClr val="3333FF"/>
                  </a:solidFill>
                  <a:latin typeface="Times New Roman" pitchFamily="18" charset="0"/>
                  <a:ea typeface="宋体" pitchFamily="2" charset="-122"/>
                </a:rPr>
                <a:t>H(M)</a:t>
              </a:r>
              <a:endParaRPr lang="en-US" altLang="zh-CN" sz="2400">
                <a:solidFill>
                  <a:srgbClr val="3333FF"/>
                </a:solidFill>
                <a:ea typeface="宋体" pitchFamily="2" charset="-122"/>
              </a:endParaRPr>
            </a:p>
          </p:txBody>
        </p:sp>
      </p:grpSp>
    </p:spTree>
    <p:extLst>
      <p:ext uri="{BB962C8B-B14F-4D97-AF65-F5344CB8AC3E}">
        <p14:creationId xmlns:p14="http://schemas.microsoft.com/office/powerpoint/2010/main" val="36734394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106500"/>
                                        </p:tgtEl>
                                        <p:attrNameLst>
                                          <p:attrName>style.visibility</p:attrName>
                                        </p:attrNameLst>
                                      </p:cBhvr>
                                      <p:to>
                                        <p:strVal val="visible"/>
                                      </p:to>
                                    </p:set>
                                    <p:animEffect transition="in" filter="diamond(in)">
                                      <p:cBhvr>
                                        <p:cTn id="7" dur="1000"/>
                                        <p:tgtEl>
                                          <p:spTgt spid="106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2"/>
          <p:cNvSpPr>
            <a:spLocks noGrp="1" noChangeArrowheads="1"/>
          </p:cNvSpPr>
          <p:nvPr>
            <p:ph type="ctrTitle"/>
          </p:nvPr>
        </p:nvSpPr>
        <p:spPr>
          <a:xfrm>
            <a:off x="400050" y="115888"/>
            <a:ext cx="8348663" cy="936625"/>
          </a:xfrm>
        </p:spPr>
        <p:txBody>
          <a:bodyPr/>
          <a:lstStyle/>
          <a:p>
            <a:r>
              <a:rPr lang="en-US" altLang="zh-CN" sz="3600" dirty="0">
                <a:solidFill>
                  <a:schemeClr val="accent2">
                    <a:lumMod val="75000"/>
                  </a:schemeClr>
                </a:solidFill>
                <a:effectLst>
                  <a:outerShdw blurRad="38100" dist="38100" dir="2700000" algn="tl">
                    <a:srgbClr val="000000">
                      <a:alpha val="43137"/>
                    </a:srgbClr>
                  </a:outerShdw>
                </a:effectLst>
                <a:latin typeface="+mj-ea"/>
              </a:rPr>
              <a:t>MD5</a:t>
            </a:r>
            <a:r>
              <a:rPr lang="zh-CN" altLang="en-US" sz="3600" dirty="0">
                <a:solidFill>
                  <a:schemeClr val="accent2">
                    <a:lumMod val="75000"/>
                  </a:schemeClr>
                </a:solidFill>
                <a:effectLst>
                  <a:outerShdw blurRad="38100" dist="38100" dir="2700000" algn="tl">
                    <a:srgbClr val="000000">
                      <a:alpha val="43137"/>
                    </a:srgbClr>
                  </a:outerShdw>
                </a:effectLst>
                <a:latin typeface="+mj-ea"/>
              </a:rPr>
              <a:t>特点</a:t>
            </a:r>
          </a:p>
        </p:txBody>
      </p:sp>
      <p:sp>
        <p:nvSpPr>
          <p:cNvPr id="45059" name="Rectangle 3"/>
          <p:cNvSpPr>
            <a:spLocks noGrp="1" noChangeArrowheads="1"/>
          </p:cNvSpPr>
          <p:nvPr>
            <p:ph type="subTitle" idx="1"/>
          </p:nvPr>
        </p:nvSpPr>
        <p:spPr>
          <a:xfrm>
            <a:off x="390525" y="1158875"/>
            <a:ext cx="8642350" cy="5327650"/>
          </a:xfrm>
        </p:spPr>
        <p:txBody>
          <a:bodyPr/>
          <a:lstStyle/>
          <a:p>
            <a:pPr marL="365125" indent="-365125" algn="l">
              <a:buFont typeface="Wingdings" pitchFamily="2" charset="2"/>
              <a:buChar char="Ø"/>
            </a:pPr>
            <a:r>
              <a:rPr lang="zh-CN" altLang="en-US" sz="2200" dirty="0">
                <a:latin typeface="微软雅黑" pitchFamily="34" charset="-122"/>
                <a:ea typeface="微软雅黑" pitchFamily="34" charset="-122"/>
              </a:rPr>
              <a:t>基于</a:t>
            </a:r>
            <a:r>
              <a:rPr lang="en-US" altLang="zh-CN" sz="2200" dirty="0">
                <a:latin typeface="微软雅黑" pitchFamily="34" charset="-122"/>
                <a:ea typeface="微软雅黑" pitchFamily="34" charset="-122"/>
              </a:rPr>
              <a:t>32</a:t>
            </a:r>
            <a:r>
              <a:rPr lang="zh-CN" altLang="en-US" sz="2200" dirty="0">
                <a:latin typeface="微软雅黑" pitchFamily="34" charset="-122"/>
                <a:ea typeface="微软雅黑" pitchFamily="34" charset="-122"/>
              </a:rPr>
              <a:t>位的简单操作，易于软件实现</a:t>
            </a:r>
          </a:p>
          <a:p>
            <a:pPr marL="365125" indent="-365125" algn="l">
              <a:spcBef>
                <a:spcPts val="600"/>
              </a:spcBef>
              <a:spcAft>
                <a:spcPts val="600"/>
              </a:spcAft>
              <a:buFont typeface="Wingdings" pitchFamily="2" charset="2"/>
              <a:buChar char="Ø"/>
            </a:pPr>
            <a:r>
              <a:rPr lang="zh-CN" altLang="en-US" sz="2200" dirty="0">
                <a:latin typeface="微软雅黑" pitchFamily="34" charset="-122"/>
                <a:ea typeface="微软雅黑" pitchFamily="34" charset="-122"/>
              </a:rPr>
              <a:t>简单而紧凑，没有复杂的程序和大数据结构</a:t>
            </a:r>
          </a:p>
          <a:p>
            <a:pPr marL="365125" indent="-365125" algn="l">
              <a:spcBef>
                <a:spcPts val="600"/>
              </a:spcBef>
              <a:spcAft>
                <a:spcPts val="600"/>
              </a:spcAft>
              <a:buFont typeface="Wingdings" pitchFamily="2" charset="2"/>
              <a:buChar char="Ø"/>
            </a:pPr>
            <a:r>
              <a:rPr lang="zh-CN" altLang="en-US" sz="2200" dirty="0">
                <a:latin typeface="微软雅黑" pitchFamily="34" charset="-122"/>
                <a:ea typeface="微软雅黑" pitchFamily="34" charset="-122"/>
              </a:rPr>
              <a:t>单向性：由报文生成报文摘要，但不能由报文摘要还原为报文。</a:t>
            </a:r>
          </a:p>
          <a:p>
            <a:pPr marL="365125" indent="-365125" algn="l">
              <a:spcBef>
                <a:spcPts val="600"/>
              </a:spcBef>
              <a:spcAft>
                <a:spcPts val="600"/>
              </a:spcAft>
              <a:buFont typeface="Wingdings" pitchFamily="2" charset="2"/>
              <a:buChar char="Ø"/>
            </a:pPr>
            <a:r>
              <a:rPr lang="zh-CN" altLang="en-US" sz="2200" dirty="0">
                <a:latin typeface="微软雅黑" pitchFamily="34" charset="-122"/>
                <a:ea typeface="微软雅黑" pitchFamily="34" charset="-122"/>
              </a:rPr>
              <a:t>无碰撞性：对于不同的报文不会产生两个相同的报文摘要。</a:t>
            </a:r>
          </a:p>
          <a:p>
            <a:pPr marL="365125" indent="-365125" algn="l">
              <a:spcBef>
                <a:spcPts val="600"/>
              </a:spcBef>
              <a:spcAft>
                <a:spcPts val="600"/>
              </a:spcAft>
              <a:buFont typeface="Wingdings" pitchFamily="2" charset="2"/>
              <a:buChar char="Ø"/>
            </a:pPr>
            <a:r>
              <a:rPr lang="zh-CN" altLang="en-US" sz="2200" dirty="0">
                <a:latin typeface="微软雅黑" pitchFamily="34" charset="-122"/>
                <a:ea typeface="微软雅黑" pitchFamily="34" charset="-122"/>
              </a:rPr>
              <a:t>运算速度快，应用比较普遍。</a:t>
            </a:r>
          </a:p>
          <a:p>
            <a:pPr marL="365125" indent="-365125" algn="l">
              <a:spcBef>
                <a:spcPts val="600"/>
              </a:spcBef>
              <a:spcAft>
                <a:spcPts val="600"/>
              </a:spcAft>
              <a:buFont typeface="Wingdings" pitchFamily="2" charset="2"/>
              <a:buChar char="Ø"/>
            </a:pPr>
            <a:r>
              <a:rPr lang="zh-CN" altLang="en-US" sz="2200" dirty="0">
                <a:latin typeface="微软雅黑" pitchFamily="34" charset="-122"/>
                <a:ea typeface="微软雅黑" pitchFamily="34" charset="-122"/>
              </a:rPr>
              <a:t>适合微处理器实现（特别是</a:t>
            </a:r>
            <a:r>
              <a:rPr lang="en-US" altLang="zh-CN" sz="2200" dirty="0">
                <a:latin typeface="微软雅黑" pitchFamily="34" charset="-122"/>
                <a:ea typeface="微软雅黑" pitchFamily="34" charset="-122"/>
              </a:rPr>
              <a:t>Intel</a:t>
            </a:r>
            <a:r>
              <a:rPr lang="zh-CN" altLang="en-US" sz="2200" dirty="0">
                <a:latin typeface="微软雅黑" pitchFamily="34" charset="-122"/>
                <a:ea typeface="微软雅黑" pitchFamily="34" charset="-122"/>
              </a:rPr>
              <a:t>）</a:t>
            </a:r>
          </a:p>
          <a:p>
            <a:pPr marL="365125" indent="-365125" algn="l">
              <a:spcBef>
                <a:spcPts val="600"/>
              </a:spcBef>
              <a:spcAft>
                <a:spcPts val="600"/>
              </a:spcAft>
              <a:buFont typeface="Wingdings" pitchFamily="2" charset="2"/>
              <a:buChar char="Ø"/>
            </a:pPr>
            <a:r>
              <a:rPr lang="zh-CN" altLang="en-US" sz="2200" dirty="0">
                <a:latin typeface="微软雅黑" pitchFamily="34" charset="-122"/>
                <a:ea typeface="微软雅黑" pitchFamily="34" charset="-122"/>
              </a:rPr>
              <a:t>应用：</a:t>
            </a:r>
          </a:p>
          <a:p>
            <a:pPr marL="544513" lvl="1" algn="l">
              <a:spcBef>
                <a:spcPts val="600"/>
              </a:spcBef>
              <a:spcAft>
                <a:spcPts val="600"/>
              </a:spcAft>
              <a:buFont typeface="Arial" pitchFamily="34" charset="0"/>
              <a:buChar char="–"/>
            </a:pPr>
            <a:r>
              <a:rPr lang="zh-CN" altLang="en-US" dirty="0">
                <a:latin typeface="黑体" pitchFamily="2" charset="-122"/>
              </a:rPr>
              <a:t>防篡改鉴别</a:t>
            </a:r>
          </a:p>
          <a:p>
            <a:pPr marL="544513" lvl="1" algn="l">
              <a:spcBef>
                <a:spcPts val="600"/>
              </a:spcBef>
              <a:spcAft>
                <a:spcPts val="600"/>
              </a:spcAft>
              <a:buFont typeface="Arial" pitchFamily="34" charset="0"/>
              <a:buChar char="–"/>
            </a:pPr>
            <a:r>
              <a:rPr lang="zh-CN" altLang="en-US" dirty="0">
                <a:latin typeface="黑体" pitchFamily="2" charset="-122"/>
              </a:rPr>
              <a:t>加密</a:t>
            </a:r>
          </a:p>
          <a:p>
            <a:pPr marL="544513" lvl="1" algn="l">
              <a:spcBef>
                <a:spcPts val="600"/>
              </a:spcBef>
              <a:spcAft>
                <a:spcPts val="600"/>
              </a:spcAft>
              <a:buFont typeface="Arial" pitchFamily="34" charset="0"/>
              <a:buChar char="–"/>
            </a:pPr>
            <a:r>
              <a:rPr lang="zh-CN" altLang="en-US" dirty="0">
                <a:latin typeface="黑体" pitchFamily="2" charset="-122"/>
              </a:rPr>
              <a:t>例：</a:t>
            </a:r>
            <a:r>
              <a:rPr lang="en-US" altLang="zh-CN" dirty="0">
                <a:solidFill>
                  <a:schemeClr val="accent2">
                    <a:lumMod val="75000"/>
                  </a:schemeClr>
                </a:solidFill>
                <a:latin typeface="黑体" pitchFamily="2" charset="-122"/>
              </a:rPr>
              <a:t>MD5 (tanajiya.tar.gz) = 0ca1 75b9 c0f7 26a8 31d8 95e2 6933 2461</a:t>
            </a:r>
          </a:p>
        </p:txBody>
      </p:sp>
    </p:spTree>
    <p:extLst>
      <p:ext uri="{BB962C8B-B14F-4D97-AF65-F5344CB8AC3E}">
        <p14:creationId xmlns:p14="http://schemas.microsoft.com/office/powerpoint/2010/main" val="14622776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Effect transition="in" filter="box(in)">
                                      <p:cBhvr>
                                        <p:cTn id="7" dur="500"/>
                                        <p:tgtEl>
                                          <p:spTgt spid="4505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5059">
                                            <p:txEl>
                                              <p:pRg st="1" end="1"/>
                                            </p:txEl>
                                          </p:spTgt>
                                        </p:tgtEl>
                                        <p:attrNameLst>
                                          <p:attrName>style.visibility</p:attrName>
                                        </p:attrNameLst>
                                      </p:cBhvr>
                                      <p:to>
                                        <p:strVal val="visible"/>
                                      </p:to>
                                    </p:set>
                                    <p:animEffect transition="in" filter="box(in)">
                                      <p:cBhvr>
                                        <p:cTn id="12" dur="500"/>
                                        <p:tgtEl>
                                          <p:spTgt spid="4505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5059">
                                            <p:txEl>
                                              <p:pRg st="2" end="2"/>
                                            </p:txEl>
                                          </p:spTgt>
                                        </p:tgtEl>
                                        <p:attrNameLst>
                                          <p:attrName>style.visibility</p:attrName>
                                        </p:attrNameLst>
                                      </p:cBhvr>
                                      <p:to>
                                        <p:strVal val="visible"/>
                                      </p:to>
                                    </p:set>
                                    <p:animEffect transition="in" filter="box(in)">
                                      <p:cBhvr>
                                        <p:cTn id="17" dur="500"/>
                                        <p:tgtEl>
                                          <p:spTgt spid="4505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45059">
                                            <p:txEl>
                                              <p:pRg st="3" end="3"/>
                                            </p:txEl>
                                          </p:spTgt>
                                        </p:tgtEl>
                                        <p:attrNameLst>
                                          <p:attrName>style.visibility</p:attrName>
                                        </p:attrNameLst>
                                      </p:cBhvr>
                                      <p:to>
                                        <p:strVal val="visible"/>
                                      </p:to>
                                    </p:set>
                                    <p:animEffect transition="in" filter="box(in)">
                                      <p:cBhvr>
                                        <p:cTn id="22" dur="500"/>
                                        <p:tgtEl>
                                          <p:spTgt spid="4505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45059">
                                            <p:txEl>
                                              <p:pRg st="4" end="4"/>
                                            </p:txEl>
                                          </p:spTgt>
                                        </p:tgtEl>
                                        <p:attrNameLst>
                                          <p:attrName>style.visibility</p:attrName>
                                        </p:attrNameLst>
                                      </p:cBhvr>
                                      <p:to>
                                        <p:strVal val="visible"/>
                                      </p:to>
                                    </p:set>
                                    <p:animEffect transition="in" filter="box(in)">
                                      <p:cBhvr>
                                        <p:cTn id="27" dur="500"/>
                                        <p:tgtEl>
                                          <p:spTgt spid="4505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45059">
                                            <p:txEl>
                                              <p:pRg st="6" end="6"/>
                                            </p:txEl>
                                          </p:spTgt>
                                        </p:tgtEl>
                                        <p:attrNameLst>
                                          <p:attrName>style.visibility</p:attrName>
                                        </p:attrNameLst>
                                      </p:cBhvr>
                                      <p:to>
                                        <p:strVal val="visible"/>
                                      </p:to>
                                    </p:set>
                                    <p:animEffect transition="in" filter="box(in)">
                                      <p:cBhvr>
                                        <p:cTn id="32" dur="500"/>
                                        <p:tgtEl>
                                          <p:spTgt spid="45059">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45059">
                                            <p:txEl>
                                              <p:pRg st="5" end="5"/>
                                            </p:txEl>
                                          </p:spTgt>
                                        </p:tgtEl>
                                        <p:attrNameLst>
                                          <p:attrName>style.visibility</p:attrName>
                                        </p:attrNameLst>
                                      </p:cBhvr>
                                      <p:to>
                                        <p:strVal val="visible"/>
                                      </p:to>
                                    </p:set>
                                    <p:animEffect transition="in" filter="box(in)">
                                      <p:cBhvr>
                                        <p:cTn id="37" dur="500"/>
                                        <p:tgtEl>
                                          <p:spTgt spid="45059">
                                            <p:txEl>
                                              <p:pRg st="5" end="5"/>
                                            </p:txEl>
                                          </p:spTgt>
                                        </p:tgtEl>
                                      </p:cBhvr>
                                    </p:animEffect>
                                  </p:childTnLst>
                                </p:cTn>
                              </p:par>
                              <p:par>
                                <p:cTn id="38" presetID="12" presetClass="entr" presetSubtype="4" fill="hold" nodeType="withEffect">
                                  <p:stCondLst>
                                    <p:cond delay="0"/>
                                  </p:stCondLst>
                                  <p:childTnLst>
                                    <p:set>
                                      <p:cBhvr>
                                        <p:cTn id="39" dur="1" fill="hold">
                                          <p:stCondLst>
                                            <p:cond delay="0"/>
                                          </p:stCondLst>
                                        </p:cTn>
                                        <p:tgtEl>
                                          <p:spTgt spid="45059">
                                            <p:txEl>
                                              <p:pRg st="7" end="7"/>
                                            </p:txEl>
                                          </p:spTgt>
                                        </p:tgtEl>
                                        <p:attrNameLst>
                                          <p:attrName>style.visibility</p:attrName>
                                        </p:attrNameLst>
                                      </p:cBhvr>
                                      <p:to>
                                        <p:strVal val="visible"/>
                                      </p:to>
                                    </p:set>
                                    <p:animEffect transition="in" filter="slide(fromBottom)">
                                      <p:cBhvr>
                                        <p:cTn id="40" dur="500"/>
                                        <p:tgtEl>
                                          <p:spTgt spid="45059">
                                            <p:txEl>
                                              <p:pRg st="7" end="7"/>
                                            </p:txEl>
                                          </p:spTgt>
                                        </p:tgtEl>
                                      </p:cBhvr>
                                    </p:animEffect>
                                  </p:childTnLst>
                                </p:cTn>
                              </p:par>
                              <p:par>
                                <p:cTn id="41" presetID="12" presetClass="entr" presetSubtype="4" fill="hold" nodeType="withEffect">
                                  <p:stCondLst>
                                    <p:cond delay="0"/>
                                  </p:stCondLst>
                                  <p:childTnLst>
                                    <p:set>
                                      <p:cBhvr>
                                        <p:cTn id="42" dur="1" fill="hold">
                                          <p:stCondLst>
                                            <p:cond delay="0"/>
                                          </p:stCondLst>
                                        </p:cTn>
                                        <p:tgtEl>
                                          <p:spTgt spid="45059">
                                            <p:txEl>
                                              <p:pRg st="8" end="8"/>
                                            </p:txEl>
                                          </p:spTgt>
                                        </p:tgtEl>
                                        <p:attrNameLst>
                                          <p:attrName>style.visibility</p:attrName>
                                        </p:attrNameLst>
                                      </p:cBhvr>
                                      <p:to>
                                        <p:strVal val="visible"/>
                                      </p:to>
                                    </p:set>
                                    <p:animEffect transition="in" filter="slide(fromBottom)">
                                      <p:cBhvr>
                                        <p:cTn id="43" dur="500"/>
                                        <p:tgtEl>
                                          <p:spTgt spid="45059">
                                            <p:txEl>
                                              <p:pRg st="8" end="8"/>
                                            </p:txEl>
                                          </p:spTgt>
                                        </p:tgtEl>
                                      </p:cBhvr>
                                    </p:animEffect>
                                  </p:childTnLst>
                                </p:cTn>
                              </p:par>
                              <p:par>
                                <p:cTn id="44" presetID="12" presetClass="entr" presetSubtype="4" fill="hold" nodeType="withEffect">
                                  <p:stCondLst>
                                    <p:cond delay="0"/>
                                  </p:stCondLst>
                                  <p:childTnLst>
                                    <p:set>
                                      <p:cBhvr>
                                        <p:cTn id="45" dur="1" fill="hold">
                                          <p:stCondLst>
                                            <p:cond delay="0"/>
                                          </p:stCondLst>
                                        </p:cTn>
                                        <p:tgtEl>
                                          <p:spTgt spid="45059">
                                            <p:txEl>
                                              <p:pRg st="9" end="9"/>
                                            </p:txEl>
                                          </p:spTgt>
                                        </p:tgtEl>
                                        <p:attrNameLst>
                                          <p:attrName>style.visibility</p:attrName>
                                        </p:attrNameLst>
                                      </p:cBhvr>
                                      <p:to>
                                        <p:strVal val="visible"/>
                                      </p:to>
                                    </p:set>
                                    <p:animEffect transition="in" filter="slide(fromBottom)">
                                      <p:cBhvr>
                                        <p:cTn id="46" dur="500"/>
                                        <p:tgtEl>
                                          <p:spTgt spid="4505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323850" y="88900"/>
            <a:ext cx="8540750" cy="1143000"/>
          </a:xfrm>
        </p:spPr>
        <p:txBody>
          <a:bodyPr/>
          <a:lstStyle/>
          <a:p>
            <a:r>
              <a:rPr lang="en-US" altLang="zh-CN" sz="3600" dirty="0">
                <a:solidFill>
                  <a:schemeClr val="accent2">
                    <a:lumMod val="75000"/>
                  </a:schemeClr>
                </a:solidFill>
                <a:effectLst>
                  <a:outerShdw blurRad="38100" dist="38100" dir="2700000" algn="tl">
                    <a:srgbClr val="000000">
                      <a:alpha val="43137"/>
                    </a:srgbClr>
                  </a:outerShdw>
                </a:effectLst>
                <a:latin typeface="+mj-ea"/>
              </a:rPr>
              <a:t>MD5</a:t>
            </a:r>
            <a:r>
              <a:rPr lang="zh-CN" altLang="en-US" sz="3600" dirty="0">
                <a:solidFill>
                  <a:schemeClr val="accent2">
                    <a:lumMod val="75000"/>
                  </a:schemeClr>
                </a:solidFill>
                <a:effectLst>
                  <a:outerShdw blurRad="38100" dist="38100" dir="2700000" algn="tl">
                    <a:srgbClr val="000000">
                      <a:alpha val="43137"/>
                    </a:srgbClr>
                  </a:outerShdw>
                </a:effectLst>
                <a:latin typeface="+mj-ea"/>
              </a:rPr>
              <a:t>的算法框图</a:t>
            </a:r>
          </a:p>
        </p:txBody>
      </p:sp>
      <p:sp>
        <p:nvSpPr>
          <p:cNvPr id="46083" name="Rectangle 3"/>
          <p:cNvSpPr>
            <a:spLocks noGrp="1" noChangeArrowheads="1"/>
          </p:cNvSpPr>
          <p:nvPr>
            <p:ph type="body" idx="1"/>
          </p:nvPr>
        </p:nvSpPr>
        <p:spPr>
          <a:xfrm>
            <a:off x="250825" y="1196975"/>
            <a:ext cx="8642350" cy="647700"/>
          </a:xfrm>
        </p:spPr>
        <p:txBody>
          <a:bodyPr/>
          <a:lstStyle/>
          <a:p>
            <a:pPr>
              <a:buFont typeface="Wingdings" pitchFamily="2" charset="2"/>
              <a:buChar char="Ø"/>
            </a:pPr>
            <a:r>
              <a:rPr lang="zh-CN" altLang="en-US" dirty="0"/>
              <a:t>输入消息可任意长，压缩后输出为</a:t>
            </a:r>
            <a:r>
              <a:rPr lang="en-US" altLang="zh-CN" dirty="0"/>
              <a:t>128bits</a:t>
            </a:r>
            <a:endParaRPr lang="zh-CN" altLang="en-US" dirty="0"/>
          </a:p>
        </p:txBody>
      </p:sp>
      <p:pic>
        <p:nvPicPr>
          <p:cNvPr id="46084" name="Picture 4" descr="xd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93888"/>
            <a:ext cx="9144000" cy="4964112"/>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102</a:t>
            </a:fld>
            <a:endParaRPr lang="en-US" altLang="zh-CN"/>
          </a:p>
        </p:txBody>
      </p:sp>
    </p:spTree>
    <p:extLst>
      <p:ext uri="{BB962C8B-B14F-4D97-AF65-F5344CB8AC3E}">
        <p14:creationId xmlns:p14="http://schemas.microsoft.com/office/powerpoint/2010/main" val="20232281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323850" y="233363"/>
            <a:ext cx="8763000" cy="908050"/>
          </a:xfrm>
        </p:spPr>
        <p:txBody>
          <a:bodyPr/>
          <a:lstStyle/>
          <a:p>
            <a:pPr>
              <a:lnSpc>
                <a:spcPct val="80000"/>
              </a:lnSpc>
            </a:pPr>
            <a:r>
              <a:rPr lang="en-US" altLang="zh-CN" sz="3600" dirty="0">
                <a:solidFill>
                  <a:schemeClr val="accent2">
                    <a:lumMod val="75000"/>
                  </a:schemeClr>
                </a:solidFill>
                <a:effectLst>
                  <a:outerShdw blurRad="38100" dist="38100" dir="2700000" algn="tl">
                    <a:srgbClr val="000000">
                      <a:alpha val="43137"/>
                    </a:srgbClr>
                  </a:outerShdw>
                </a:effectLst>
                <a:latin typeface="+mj-ea"/>
              </a:rPr>
              <a:t>MD5</a:t>
            </a:r>
            <a:r>
              <a:rPr lang="zh-CN" altLang="en-US" sz="3600" dirty="0">
                <a:solidFill>
                  <a:schemeClr val="accent2">
                    <a:lumMod val="75000"/>
                  </a:schemeClr>
                </a:solidFill>
                <a:effectLst>
                  <a:outerShdw blurRad="38100" dist="38100" dir="2700000" algn="tl">
                    <a:srgbClr val="000000">
                      <a:alpha val="43137"/>
                    </a:srgbClr>
                  </a:outerShdw>
                </a:effectLst>
                <a:latin typeface="+mj-ea"/>
              </a:rPr>
              <a:t>算法步骤</a:t>
            </a:r>
            <a:r>
              <a:rPr lang="en-US" altLang="zh-CN" sz="3600" dirty="0">
                <a:solidFill>
                  <a:schemeClr val="accent2">
                    <a:lumMod val="75000"/>
                  </a:schemeClr>
                </a:solidFill>
                <a:effectLst>
                  <a:outerShdw blurRad="38100" dist="38100" dir="2700000" algn="tl">
                    <a:srgbClr val="000000">
                      <a:alpha val="43137"/>
                    </a:srgbClr>
                  </a:outerShdw>
                </a:effectLst>
                <a:latin typeface="+mj-ea"/>
              </a:rPr>
              <a:t>(1)</a:t>
            </a:r>
            <a:r>
              <a:rPr lang="zh-CN" altLang="en-US" sz="3600" dirty="0">
                <a:solidFill>
                  <a:schemeClr val="accent2">
                    <a:lumMod val="75000"/>
                  </a:schemeClr>
                </a:solidFill>
                <a:effectLst>
                  <a:outerShdw blurRad="38100" dist="38100" dir="2700000" algn="tl">
                    <a:srgbClr val="000000">
                      <a:alpha val="43137"/>
                    </a:srgbClr>
                  </a:outerShdw>
                </a:effectLst>
                <a:latin typeface="+mj-ea"/>
              </a:rPr>
              <a:t>－分组填充 </a:t>
            </a:r>
          </a:p>
        </p:txBody>
      </p:sp>
      <p:sp>
        <p:nvSpPr>
          <p:cNvPr id="47110" name="Rectangle 6"/>
          <p:cNvSpPr>
            <a:spLocks noChangeArrowheads="1"/>
          </p:cNvSpPr>
          <p:nvPr/>
        </p:nvSpPr>
        <p:spPr bwMode="auto">
          <a:xfrm>
            <a:off x="2301875" y="2224088"/>
            <a:ext cx="152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zh-CN" sz="2000">
              <a:solidFill>
                <a:srgbClr val="FFFD75"/>
              </a:solidFill>
              <a:latin typeface="楷体_GB2312" pitchFamily="49" charset="-122"/>
              <a:ea typeface="楷体_GB2312" pitchFamily="49" charset="-122"/>
            </a:endParaRPr>
          </a:p>
        </p:txBody>
      </p:sp>
      <p:grpSp>
        <p:nvGrpSpPr>
          <p:cNvPr id="47138" name="Group 34"/>
          <p:cNvGrpSpPr>
            <a:grpSpLocks/>
          </p:cNvGrpSpPr>
          <p:nvPr/>
        </p:nvGrpSpPr>
        <p:grpSpPr bwMode="auto">
          <a:xfrm>
            <a:off x="682625" y="2130425"/>
            <a:ext cx="4608513" cy="1238250"/>
            <a:chOff x="521" y="1396"/>
            <a:chExt cx="2903" cy="780"/>
          </a:xfrm>
        </p:grpSpPr>
        <p:sp>
          <p:nvSpPr>
            <p:cNvPr id="47125" name="Rectangle 21"/>
            <p:cNvSpPr>
              <a:spLocks noChangeArrowheads="1"/>
            </p:cNvSpPr>
            <p:nvPr/>
          </p:nvSpPr>
          <p:spPr bwMode="auto">
            <a:xfrm>
              <a:off x="521" y="1396"/>
              <a:ext cx="2903" cy="409"/>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消息</a:t>
              </a:r>
            </a:p>
          </p:txBody>
        </p:sp>
        <p:sp>
          <p:nvSpPr>
            <p:cNvPr id="47132" name="Line 28"/>
            <p:cNvSpPr>
              <a:spLocks noChangeShapeType="1"/>
            </p:cNvSpPr>
            <p:nvPr/>
          </p:nvSpPr>
          <p:spPr bwMode="auto">
            <a:xfrm>
              <a:off x="521" y="1895"/>
              <a:ext cx="290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33" name="Text Box 29"/>
            <p:cNvSpPr txBox="1">
              <a:spLocks noChangeArrowheads="1"/>
            </p:cNvSpPr>
            <p:nvPr/>
          </p:nvSpPr>
          <p:spPr bwMode="auto">
            <a:xfrm>
              <a:off x="1428" y="1888"/>
              <a:ext cx="59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ea typeface="宋体" pitchFamily="2" charset="-122"/>
                </a:rPr>
                <a:t>Kbit</a:t>
              </a:r>
            </a:p>
          </p:txBody>
        </p:sp>
      </p:grpSp>
      <p:sp>
        <p:nvSpPr>
          <p:cNvPr id="47134" name="Rectangle 30"/>
          <p:cNvSpPr>
            <a:spLocks noGrp="1" noChangeArrowheads="1"/>
          </p:cNvSpPr>
          <p:nvPr>
            <p:ph type="body" idx="1"/>
          </p:nvPr>
        </p:nvSpPr>
        <p:spPr>
          <a:xfrm>
            <a:off x="250825" y="3573463"/>
            <a:ext cx="8540750" cy="2852737"/>
          </a:xfrm>
        </p:spPr>
        <p:txBody>
          <a:bodyPr/>
          <a:lstStyle/>
          <a:p>
            <a:pPr>
              <a:lnSpc>
                <a:spcPct val="150000"/>
              </a:lnSpc>
              <a:spcBef>
                <a:spcPts val="600"/>
              </a:spcBef>
              <a:spcAft>
                <a:spcPts val="600"/>
              </a:spcAft>
              <a:buFont typeface="Wingdings" pitchFamily="2" charset="2"/>
              <a:buChar char="Ø"/>
            </a:pPr>
            <a:r>
              <a:rPr lang="zh-CN" altLang="en-US" sz="2000" dirty="0">
                <a:latin typeface="微软雅黑" pitchFamily="34" charset="-122"/>
                <a:ea typeface="微软雅黑" pitchFamily="34" charset="-122"/>
              </a:rPr>
              <a:t>如果消息长度大于</a:t>
            </a:r>
            <a:r>
              <a:rPr lang="en-US" altLang="zh-CN" sz="2000" dirty="0">
                <a:latin typeface="微软雅黑" pitchFamily="34" charset="-122"/>
                <a:ea typeface="微软雅黑" pitchFamily="34" charset="-122"/>
              </a:rPr>
              <a:t>2</a:t>
            </a:r>
            <a:r>
              <a:rPr lang="en-US" altLang="zh-CN" sz="2000" baseline="30000" dirty="0">
                <a:latin typeface="微软雅黑" pitchFamily="34" charset="-122"/>
                <a:ea typeface="微软雅黑" pitchFamily="34" charset="-122"/>
              </a:rPr>
              <a:t>64</a:t>
            </a:r>
            <a:r>
              <a:rPr lang="zh-CN" altLang="en-US" sz="2000" dirty="0">
                <a:latin typeface="微软雅黑" pitchFamily="34" charset="-122"/>
                <a:ea typeface="微软雅黑" pitchFamily="34" charset="-122"/>
              </a:rPr>
              <a:t>，则取其对</a:t>
            </a:r>
            <a:r>
              <a:rPr lang="en-US" altLang="zh-CN" sz="2000" dirty="0">
                <a:latin typeface="微软雅黑" pitchFamily="34" charset="-122"/>
                <a:ea typeface="微软雅黑" pitchFamily="34" charset="-122"/>
              </a:rPr>
              <a:t>2</a:t>
            </a:r>
            <a:r>
              <a:rPr lang="en-US" altLang="zh-CN" sz="2000" baseline="30000" dirty="0">
                <a:latin typeface="微软雅黑" pitchFamily="34" charset="-122"/>
                <a:ea typeface="微软雅黑" pitchFamily="34" charset="-122"/>
              </a:rPr>
              <a:t>64</a:t>
            </a:r>
            <a:r>
              <a:rPr lang="zh-CN" altLang="en-US" sz="2000" dirty="0">
                <a:latin typeface="微软雅黑" pitchFamily="34" charset="-122"/>
                <a:ea typeface="微软雅黑" pitchFamily="34" charset="-122"/>
              </a:rPr>
              <a:t>的模。</a:t>
            </a:r>
          </a:p>
          <a:p>
            <a:pPr>
              <a:lnSpc>
                <a:spcPct val="150000"/>
              </a:lnSpc>
              <a:spcBef>
                <a:spcPts val="600"/>
              </a:spcBef>
              <a:spcAft>
                <a:spcPts val="600"/>
              </a:spcAft>
              <a:buFont typeface="Wingdings" pitchFamily="2" charset="2"/>
              <a:buChar char="Ø"/>
            </a:pPr>
            <a:r>
              <a:rPr lang="zh-CN" altLang="en-US" sz="2000" dirty="0">
                <a:latin typeface="微软雅黑" pitchFamily="34" charset="-122"/>
                <a:ea typeface="微软雅黑" pitchFamily="34" charset="-122"/>
              </a:rPr>
              <a:t>执行完后，消息的长度为</a:t>
            </a:r>
            <a:r>
              <a:rPr lang="en-US" altLang="zh-CN" sz="2000" dirty="0">
                <a:latin typeface="微软雅黑" pitchFamily="34" charset="-122"/>
                <a:ea typeface="微软雅黑" pitchFamily="34" charset="-122"/>
              </a:rPr>
              <a:t>512</a:t>
            </a:r>
            <a:r>
              <a:rPr lang="zh-CN" altLang="en-US" sz="2000" dirty="0">
                <a:latin typeface="微软雅黑" pitchFamily="34" charset="-122"/>
                <a:ea typeface="微软雅黑" pitchFamily="34" charset="-122"/>
              </a:rPr>
              <a:t>的倍数（设为</a:t>
            </a:r>
            <a:r>
              <a:rPr lang="en-US" altLang="zh-CN" sz="2000" dirty="0">
                <a:latin typeface="微软雅黑" pitchFamily="34" charset="-122"/>
                <a:ea typeface="微软雅黑" pitchFamily="34" charset="-122"/>
              </a:rPr>
              <a:t>L</a:t>
            </a:r>
            <a:r>
              <a:rPr lang="zh-CN" altLang="en-US" sz="2000" dirty="0">
                <a:latin typeface="微软雅黑" pitchFamily="34" charset="-122"/>
                <a:ea typeface="微软雅黑" pitchFamily="34" charset="-122"/>
              </a:rPr>
              <a:t>倍），则可将消息表示为分组长为</a:t>
            </a:r>
            <a:r>
              <a:rPr lang="en-US" altLang="zh-CN" sz="2000" dirty="0">
                <a:latin typeface="微软雅黑" pitchFamily="34" charset="-122"/>
                <a:ea typeface="微软雅黑" pitchFamily="34" charset="-122"/>
              </a:rPr>
              <a:t>512</a:t>
            </a:r>
            <a:r>
              <a:rPr lang="zh-CN" altLang="en-US" sz="2000" dirty="0">
                <a:latin typeface="微软雅黑" pitchFamily="34" charset="-122"/>
                <a:ea typeface="微软雅黑" pitchFamily="34" charset="-122"/>
              </a:rPr>
              <a:t>的一系列分组</a:t>
            </a:r>
            <a:r>
              <a:rPr lang="en-US" altLang="zh-CN" sz="2000" dirty="0">
                <a:latin typeface="微软雅黑" pitchFamily="34" charset="-122"/>
                <a:ea typeface="微软雅黑" pitchFamily="34" charset="-122"/>
              </a:rPr>
              <a:t>Y</a:t>
            </a:r>
            <a:r>
              <a:rPr lang="en-US" altLang="zh-CN" sz="2000" baseline="-25000" dirty="0">
                <a:latin typeface="微软雅黑" pitchFamily="34" charset="-122"/>
                <a:ea typeface="微软雅黑" pitchFamily="34" charset="-122"/>
              </a:rPr>
              <a:t>0</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Y</a:t>
            </a:r>
            <a:r>
              <a:rPr lang="en-US" altLang="zh-CN" sz="2000" baseline="-25000" dirty="0">
                <a:latin typeface="微软雅黑" pitchFamily="34" charset="-122"/>
                <a:ea typeface="微软雅黑" pitchFamily="34" charset="-122"/>
              </a:rPr>
              <a:t>1</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Y</a:t>
            </a:r>
            <a:r>
              <a:rPr lang="en-US" altLang="zh-CN" sz="2000" baseline="-25000" dirty="0">
                <a:latin typeface="微软雅黑" pitchFamily="34" charset="-122"/>
                <a:ea typeface="微软雅黑" pitchFamily="34" charset="-122"/>
              </a:rPr>
              <a:t>L-1</a:t>
            </a:r>
            <a:r>
              <a:rPr lang="zh-CN" altLang="en-US" sz="2000" dirty="0">
                <a:latin typeface="微软雅黑" pitchFamily="34" charset="-122"/>
                <a:ea typeface="微软雅黑" pitchFamily="34" charset="-122"/>
              </a:rPr>
              <a:t>，而每一分组又可表示为</a:t>
            </a:r>
            <a:r>
              <a:rPr lang="en-US" altLang="zh-CN" sz="2000" dirty="0">
                <a:latin typeface="微软雅黑" pitchFamily="34" charset="-122"/>
                <a:ea typeface="微软雅黑" pitchFamily="34" charset="-122"/>
              </a:rPr>
              <a:t>16</a:t>
            </a:r>
            <a:r>
              <a:rPr lang="zh-CN" altLang="en-US" sz="2000" dirty="0">
                <a:latin typeface="微软雅黑" pitchFamily="34" charset="-122"/>
                <a:ea typeface="微软雅黑" pitchFamily="34" charset="-122"/>
              </a:rPr>
              <a:t>个</a:t>
            </a:r>
            <a:r>
              <a:rPr lang="en-US" altLang="zh-CN" sz="2000" dirty="0">
                <a:latin typeface="微软雅黑" pitchFamily="34" charset="-122"/>
                <a:ea typeface="微软雅黑" pitchFamily="34" charset="-122"/>
              </a:rPr>
              <a:t>32</a:t>
            </a:r>
            <a:r>
              <a:rPr lang="zh-CN" altLang="en-US" sz="2000" dirty="0">
                <a:latin typeface="微软雅黑" pitchFamily="34" charset="-122"/>
                <a:ea typeface="微软雅黑" pitchFamily="34" charset="-122"/>
              </a:rPr>
              <a:t>比特长的字，这样消息中的总字数为</a:t>
            </a:r>
            <a:r>
              <a:rPr lang="en-US" altLang="zh-CN" sz="2000" dirty="0">
                <a:latin typeface="微软雅黑" pitchFamily="34" charset="-122"/>
                <a:ea typeface="微软雅黑" pitchFamily="34" charset="-122"/>
              </a:rPr>
              <a:t>N=L×16</a:t>
            </a:r>
            <a:r>
              <a:rPr lang="zh-CN" altLang="en-US" sz="2000" dirty="0">
                <a:latin typeface="微软雅黑" pitchFamily="34" charset="-122"/>
                <a:ea typeface="微软雅黑" pitchFamily="34" charset="-122"/>
              </a:rPr>
              <a:t>，因此消息又可按字表示为</a:t>
            </a:r>
            <a:r>
              <a:rPr lang="en-US" altLang="zh-CN" sz="2000" dirty="0">
                <a:latin typeface="微软雅黑" pitchFamily="34" charset="-122"/>
                <a:ea typeface="微软雅黑" pitchFamily="34" charset="-122"/>
              </a:rPr>
              <a:t>M[0,…,N-1]</a:t>
            </a:r>
            <a:r>
              <a:rPr lang="zh-CN" altLang="en-US" sz="2000" dirty="0">
                <a:latin typeface="微软雅黑" pitchFamily="34" charset="-122"/>
                <a:ea typeface="微软雅黑" pitchFamily="34" charset="-122"/>
              </a:rPr>
              <a:t>。</a:t>
            </a:r>
          </a:p>
        </p:txBody>
      </p:sp>
      <p:grpSp>
        <p:nvGrpSpPr>
          <p:cNvPr id="47145" name="Group 41"/>
          <p:cNvGrpSpPr>
            <a:grpSpLocks/>
          </p:cNvGrpSpPr>
          <p:nvPr/>
        </p:nvGrpSpPr>
        <p:grpSpPr bwMode="auto">
          <a:xfrm>
            <a:off x="682625" y="1341438"/>
            <a:ext cx="7921625" cy="503237"/>
            <a:chOff x="521" y="2115"/>
            <a:chExt cx="4763" cy="317"/>
          </a:xfrm>
        </p:grpSpPr>
        <p:sp>
          <p:nvSpPr>
            <p:cNvPr id="47141" name="Line 37"/>
            <p:cNvSpPr>
              <a:spLocks noChangeShapeType="1"/>
            </p:cNvSpPr>
            <p:nvPr/>
          </p:nvSpPr>
          <p:spPr bwMode="auto">
            <a:xfrm>
              <a:off x="521" y="2205"/>
              <a:ext cx="0" cy="22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7143" name="Group 39"/>
            <p:cNvGrpSpPr>
              <a:grpSpLocks/>
            </p:cNvGrpSpPr>
            <p:nvPr/>
          </p:nvGrpSpPr>
          <p:grpSpPr bwMode="auto">
            <a:xfrm>
              <a:off x="521" y="2115"/>
              <a:ext cx="4763" cy="317"/>
              <a:chOff x="521" y="2115"/>
              <a:chExt cx="4763" cy="317"/>
            </a:xfrm>
          </p:grpSpPr>
          <p:grpSp>
            <p:nvGrpSpPr>
              <p:cNvPr id="47137" name="Group 33"/>
              <p:cNvGrpSpPr>
                <a:grpSpLocks/>
              </p:cNvGrpSpPr>
              <p:nvPr/>
            </p:nvGrpSpPr>
            <p:grpSpPr bwMode="auto">
              <a:xfrm>
                <a:off x="521" y="2115"/>
                <a:ext cx="4763" cy="250"/>
                <a:chOff x="521" y="2115"/>
                <a:chExt cx="4763" cy="250"/>
              </a:xfrm>
            </p:grpSpPr>
            <p:sp>
              <p:nvSpPr>
                <p:cNvPr id="47130" name="Line 26"/>
                <p:cNvSpPr>
                  <a:spLocks noChangeShapeType="1"/>
                </p:cNvSpPr>
                <p:nvPr/>
              </p:nvSpPr>
              <p:spPr bwMode="auto">
                <a:xfrm flipV="1">
                  <a:off x="521" y="2341"/>
                  <a:ext cx="4763"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31" name="Text Box 27"/>
                <p:cNvSpPr txBox="1">
                  <a:spLocks noChangeArrowheads="1"/>
                </p:cNvSpPr>
                <p:nvPr/>
              </p:nvSpPr>
              <p:spPr bwMode="auto">
                <a:xfrm>
                  <a:off x="2336" y="2115"/>
                  <a:ext cx="145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ea typeface="宋体" pitchFamily="2" charset="-122"/>
                    </a:rPr>
                    <a:t>L×512bit</a:t>
                  </a:r>
                </a:p>
              </p:txBody>
            </p:sp>
          </p:grpSp>
          <p:sp>
            <p:nvSpPr>
              <p:cNvPr id="47142" name="Line 38"/>
              <p:cNvSpPr>
                <a:spLocks noChangeShapeType="1"/>
              </p:cNvSpPr>
              <p:nvPr/>
            </p:nvSpPr>
            <p:spPr bwMode="auto">
              <a:xfrm>
                <a:off x="5284" y="2205"/>
                <a:ext cx="0" cy="22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47149" name="Group 45"/>
          <p:cNvGrpSpPr>
            <a:grpSpLocks/>
          </p:cNvGrpSpPr>
          <p:nvPr/>
        </p:nvGrpSpPr>
        <p:grpSpPr bwMode="auto">
          <a:xfrm>
            <a:off x="6659563" y="2133600"/>
            <a:ext cx="1944687" cy="1295400"/>
            <a:chOff x="4286" y="1253"/>
            <a:chExt cx="953" cy="816"/>
          </a:xfrm>
        </p:grpSpPr>
        <p:sp>
          <p:nvSpPr>
            <p:cNvPr id="47127" name="Rectangle 23"/>
            <p:cNvSpPr>
              <a:spLocks noChangeArrowheads="1"/>
            </p:cNvSpPr>
            <p:nvPr/>
          </p:nvSpPr>
          <p:spPr bwMode="auto">
            <a:xfrm>
              <a:off x="4286" y="1253"/>
              <a:ext cx="953" cy="409"/>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消息长度</a:t>
              </a:r>
              <a:r>
                <a:rPr lang="en-US" altLang="zh-CN"/>
                <a:t>K</a:t>
              </a:r>
            </a:p>
          </p:txBody>
        </p:sp>
        <p:sp>
          <p:nvSpPr>
            <p:cNvPr id="47136" name="Text Box 32"/>
            <p:cNvSpPr txBox="1">
              <a:spLocks noChangeArrowheads="1"/>
            </p:cNvSpPr>
            <p:nvPr/>
          </p:nvSpPr>
          <p:spPr bwMode="auto">
            <a:xfrm>
              <a:off x="4423" y="1781"/>
              <a:ext cx="6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a:t>64bit</a:t>
              </a:r>
              <a:endParaRPr lang="en-US" altLang="zh-CN" sz="2400">
                <a:solidFill>
                  <a:srgbClr val="0000FF"/>
                </a:solidFill>
              </a:endParaRPr>
            </a:p>
          </p:txBody>
        </p:sp>
        <p:sp>
          <p:nvSpPr>
            <p:cNvPr id="47147" name="Line 43"/>
            <p:cNvSpPr>
              <a:spLocks noChangeShapeType="1"/>
            </p:cNvSpPr>
            <p:nvPr/>
          </p:nvSpPr>
          <p:spPr bwMode="auto">
            <a:xfrm flipV="1">
              <a:off x="4286" y="1752"/>
              <a:ext cx="953"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7150" name="Group 46"/>
          <p:cNvGrpSpPr>
            <a:grpSpLocks/>
          </p:cNvGrpSpPr>
          <p:nvPr/>
        </p:nvGrpSpPr>
        <p:grpSpPr bwMode="auto">
          <a:xfrm>
            <a:off x="5291138" y="2130425"/>
            <a:ext cx="1368425" cy="1298575"/>
            <a:chOff x="3424" y="1251"/>
            <a:chExt cx="862" cy="818"/>
          </a:xfrm>
        </p:grpSpPr>
        <p:sp>
          <p:nvSpPr>
            <p:cNvPr id="47126" name="Rectangle 22"/>
            <p:cNvSpPr>
              <a:spLocks noChangeArrowheads="1"/>
            </p:cNvSpPr>
            <p:nvPr/>
          </p:nvSpPr>
          <p:spPr bwMode="auto">
            <a:xfrm>
              <a:off x="3424" y="1251"/>
              <a:ext cx="862" cy="409"/>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itchFamily="2" charset="-122"/>
                </a:rPr>
                <a:t>100…0</a:t>
              </a:r>
            </a:p>
          </p:txBody>
        </p:sp>
        <p:sp>
          <p:nvSpPr>
            <p:cNvPr id="47135" name="Text Box 31"/>
            <p:cNvSpPr txBox="1">
              <a:spLocks noChangeArrowheads="1"/>
            </p:cNvSpPr>
            <p:nvPr/>
          </p:nvSpPr>
          <p:spPr bwMode="auto">
            <a:xfrm>
              <a:off x="3471" y="1781"/>
              <a:ext cx="77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400">
                  <a:solidFill>
                    <a:srgbClr val="FF0000"/>
                  </a:solidFill>
                </a:rPr>
                <a:t>填充</a:t>
              </a:r>
            </a:p>
          </p:txBody>
        </p:sp>
        <p:sp>
          <p:nvSpPr>
            <p:cNvPr id="47148" name="Line 44"/>
            <p:cNvSpPr>
              <a:spLocks noChangeShapeType="1"/>
            </p:cNvSpPr>
            <p:nvPr/>
          </p:nvSpPr>
          <p:spPr bwMode="auto">
            <a:xfrm>
              <a:off x="3424" y="1761"/>
              <a:ext cx="817"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103</a:t>
            </a:fld>
            <a:endParaRPr lang="en-US" altLang="zh-CN"/>
          </a:p>
        </p:txBody>
      </p:sp>
    </p:spTree>
    <p:extLst>
      <p:ext uri="{BB962C8B-B14F-4D97-AF65-F5344CB8AC3E}">
        <p14:creationId xmlns:p14="http://schemas.microsoft.com/office/powerpoint/2010/main" val="24052539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47145"/>
                                        </p:tgtEl>
                                        <p:attrNameLst>
                                          <p:attrName>style.visibility</p:attrName>
                                        </p:attrNameLst>
                                      </p:cBhvr>
                                      <p:to>
                                        <p:strVal val="visible"/>
                                      </p:to>
                                    </p:set>
                                    <p:animEffect transition="in" filter="slide(fromBottom)">
                                      <p:cBhvr>
                                        <p:cTn id="7" dur="500"/>
                                        <p:tgtEl>
                                          <p:spTgt spid="471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47138"/>
                                        </p:tgtEl>
                                        <p:attrNameLst>
                                          <p:attrName>style.visibility</p:attrName>
                                        </p:attrNameLst>
                                      </p:cBhvr>
                                      <p:to>
                                        <p:strVal val="visible"/>
                                      </p:to>
                                    </p:set>
                                    <p:animEffect transition="in" filter="strips(downRight)">
                                      <p:cBhvr>
                                        <p:cTn id="12" dur="500"/>
                                        <p:tgtEl>
                                          <p:spTgt spid="471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nodeType="clickEffect">
                                  <p:stCondLst>
                                    <p:cond delay="0"/>
                                  </p:stCondLst>
                                  <p:childTnLst>
                                    <p:set>
                                      <p:cBhvr>
                                        <p:cTn id="16" dur="1" fill="hold">
                                          <p:stCondLst>
                                            <p:cond delay="0"/>
                                          </p:stCondLst>
                                        </p:cTn>
                                        <p:tgtEl>
                                          <p:spTgt spid="47149"/>
                                        </p:tgtEl>
                                        <p:attrNameLst>
                                          <p:attrName>style.visibility</p:attrName>
                                        </p:attrNameLst>
                                      </p:cBhvr>
                                      <p:to>
                                        <p:strVal val="visible"/>
                                      </p:to>
                                    </p:set>
                                    <p:animEffect transition="in" filter="strips(downLeft)">
                                      <p:cBhvr>
                                        <p:cTn id="17" dur="500"/>
                                        <p:tgtEl>
                                          <p:spTgt spid="4714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12" fill="hold" nodeType="clickEffect">
                                  <p:stCondLst>
                                    <p:cond delay="0"/>
                                  </p:stCondLst>
                                  <p:childTnLst>
                                    <p:set>
                                      <p:cBhvr>
                                        <p:cTn id="21" dur="1" fill="hold">
                                          <p:stCondLst>
                                            <p:cond delay="0"/>
                                          </p:stCondLst>
                                        </p:cTn>
                                        <p:tgtEl>
                                          <p:spTgt spid="47150"/>
                                        </p:tgtEl>
                                        <p:attrNameLst>
                                          <p:attrName>style.visibility</p:attrName>
                                        </p:attrNameLst>
                                      </p:cBhvr>
                                      <p:to>
                                        <p:strVal val="visible"/>
                                      </p:to>
                                    </p:set>
                                    <p:animEffect transition="in" filter="strips(downLeft)">
                                      <p:cBhvr>
                                        <p:cTn id="22" dur="500"/>
                                        <p:tgtEl>
                                          <p:spTgt spid="4715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47134">
                                            <p:txEl>
                                              <p:pRg st="0" end="0"/>
                                            </p:txEl>
                                          </p:spTgt>
                                        </p:tgtEl>
                                        <p:attrNameLst>
                                          <p:attrName>style.visibility</p:attrName>
                                        </p:attrNameLst>
                                      </p:cBhvr>
                                      <p:to>
                                        <p:strVal val="visible"/>
                                      </p:to>
                                    </p:set>
                                    <p:animEffect transition="in" filter="box(in)">
                                      <p:cBhvr>
                                        <p:cTn id="27" dur="500"/>
                                        <p:tgtEl>
                                          <p:spTgt spid="47134">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47134">
                                            <p:txEl>
                                              <p:pRg st="1" end="1"/>
                                            </p:txEl>
                                          </p:spTgt>
                                        </p:tgtEl>
                                        <p:attrNameLst>
                                          <p:attrName>style.visibility</p:attrName>
                                        </p:attrNameLst>
                                      </p:cBhvr>
                                      <p:to>
                                        <p:strVal val="visible"/>
                                      </p:to>
                                    </p:set>
                                    <p:animEffect transition="in" filter="box(in)">
                                      <p:cBhvr>
                                        <p:cTn id="32" dur="500"/>
                                        <p:tgtEl>
                                          <p:spTgt spid="4713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34" grpId="0" build="p"/>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tLang="zh-CN"/>
              <a:t>MD5</a:t>
            </a:r>
            <a:r>
              <a:rPr lang="zh-CN" altLang="en-US"/>
              <a:t>填充举例</a:t>
            </a:r>
          </a:p>
        </p:txBody>
      </p:sp>
      <p:sp>
        <p:nvSpPr>
          <p:cNvPr id="82947" name="Rectangle 3"/>
          <p:cNvSpPr>
            <a:spLocks noGrp="1" noChangeArrowheads="1"/>
          </p:cNvSpPr>
          <p:nvPr>
            <p:ph type="body" idx="1"/>
          </p:nvPr>
        </p:nvSpPr>
        <p:spPr>
          <a:xfrm>
            <a:off x="250825" y="1196975"/>
            <a:ext cx="8642350" cy="2511425"/>
          </a:xfrm>
        </p:spPr>
        <p:txBody>
          <a:bodyPr/>
          <a:lstStyle/>
          <a:p>
            <a:pPr algn="just">
              <a:spcBef>
                <a:spcPct val="0"/>
              </a:spcBef>
              <a:buFont typeface="Wingdings" pitchFamily="2" charset="2"/>
              <a:buChar char="Ø"/>
            </a:pPr>
            <a:r>
              <a:rPr lang="zh-CN" altLang="en-US" dirty="0">
                <a:latin typeface="黑体" pitchFamily="2" charset="-122"/>
              </a:rPr>
              <a:t>我们以求字符串</a:t>
            </a:r>
            <a:r>
              <a:rPr lang="en-US" altLang="zh-CN" dirty="0">
                <a:latin typeface="黑体" pitchFamily="2" charset="-122"/>
              </a:rPr>
              <a:t>"</a:t>
            </a:r>
            <a:r>
              <a:rPr lang="en-US" altLang="zh-CN" dirty="0" err="1">
                <a:latin typeface="黑体" pitchFamily="2" charset="-122"/>
              </a:rPr>
              <a:t>abc</a:t>
            </a:r>
            <a:r>
              <a:rPr lang="en-US" altLang="zh-CN" dirty="0">
                <a:latin typeface="黑体" pitchFamily="2" charset="-122"/>
              </a:rPr>
              <a:t>"</a:t>
            </a:r>
            <a:r>
              <a:rPr lang="zh-CN" altLang="en-US" dirty="0">
                <a:latin typeface="黑体" pitchFamily="2" charset="-122"/>
              </a:rPr>
              <a:t>的</a:t>
            </a:r>
            <a:r>
              <a:rPr lang="en-US" altLang="zh-CN" dirty="0">
                <a:latin typeface="黑体" pitchFamily="2" charset="-122"/>
              </a:rPr>
              <a:t>MD5</a:t>
            </a:r>
            <a:r>
              <a:rPr lang="zh-CN" altLang="en-US" dirty="0">
                <a:latin typeface="黑体" pitchFamily="2" charset="-122"/>
              </a:rPr>
              <a:t>散列值为例来说明上面描述的填充过程。</a:t>
            </a:r>
          </a:p>
          <a:p>
            <a:pPr lvl="1" algn="just">
              <a:spcBef>
                <a:spcPct val="0"/>
              </a:spcBef>
              <a:buFont typeface="Wingdings" pitchFamily="2" charset="2"/>
              <a:buChar char="Ø"/>
            </a:pPr>
            <a:r>
              <a:rPr lang="en-US" altLang="zh-CN" dirty="0">
                <a:latin typeface="黑体" pitchFamily="2" charset="-122"/>
              </a:rPr>
              <a:t>"</a:t>
            </a:r>
            <a:r>
              <a:rPr lang="en-US" altLang="zh-CN" dirty="0" err="1">
                <a:latin typeface="黑体" pitchFamily="2" charset="-122"/>
              </a:rPr>
              <a:t>abc</a:t>
            </a:r>
            <a:r>
              <a:rPr lang="en-US" altLang="zh-CN" dirty="0">
                <a:latin typeface="黑体" pitchFamily="2" charset="-122"/>
              </a:rPr>
              <a:t>"</a:t>
            </a:r>
            <a:r>
              <a:rPr lang="zh-CN" altLang="en-US" dirty="0">
                <a:latin typeface="黑体" pitchFamily="2" charset="-122"/>
              </a:rPr>
              <a:t>的二进制表示为</a:t>
            </a:r>
            <a:r>
              <a:rPr lang="en-US" altLang="zh-CN" dirty="0">
                <a:latin typeface="黑体" pitchFamily="2" charset="-122"/>
              </a:rPr>
              <a:t>01100001 01100010 01100011</a:t>
            </a:r>
            <a:r>
              <a:rPr lang="zh-CN" altLang="en-US" dirty="0">
                <a:latin typeface="黑体" pitchFamily="2" charset="-122"/>
              </a:rPr>
              <a:t>。</a:t>
            </a:r>
          </a:p>
          <a:p>
            <a:pPr lvl="1">
              <a:spcBef>
                <a:spcPct val="0"/>
              </a:spcBef>
              <a:buFont typeface="Wingdings" pitchFamily="2" charset="2"/>
              <a:buChar char="Ø"/>
            </a:pPr>
            <a:r>
              <a:rPr lang="zh-CN" altLang="en-US" dirty="0">
                <a:latin typeface="黑体" pitchFamily="2" charset="-122"/>
              </a:rPr>
              <a:t>填充消息：消息长</a:t>
            </a:r>
            <a:r>
              <a:rPr lang="en-US" altLang="zh-CN" dirty="0">
                <a:latin typeface="黑体" pitchFamily="2" charset="-122"/>
              </a:rPr>
              <a:t>l=24</a:t>
            </a:r>
            <a:r>
              <a:rPr lang="zh-CN" altLang="en-US" dirty="0">
                <a:latin typeface="黑体" pitchFamily="2" charset="-122"/>
              </a:rPr>
              <a:t>位，需填充（</a:t>
            </a:r>
            <a:r>
              <a:rPr lang="en-US" altLang="zh-CN" dirty="0">
                <a:latin typeface="黑体" pitchFamily="2" charset="-122"/>
              </a:rPr>
              <a:t>448</a:t>
            </a:r>
            <a:r>
              <a:rPr lang="zh-CN" altLang="en-US" dirty="0">
                <a:latin typeface="黑体" pitchFamily="2" charset="-122"/>
              </a:rPr>
              <a:t>－</a:t>
            </a:r>
            <a:r>
              <a:rPr lang="en-US" altLang="zh-CN" dirty="0">
                <a:latin typeface="黑体" pitchFamily="2" charset="-122"/>
              </a:rPr>
              <a:t>24</a:t>
            </a:r>
            <a:r>
              <a:rPr lang="zh-CN" altLang="en-US" dirty="0">
                <a:latin typeface="黑体" pitchFamily="2" charset="-122"/>
              </a:rPr>
              <a:t>＝</a:t>
            </a:r>
            <a:r>
              <a:rPr lang="en-US" altLang="zh-CN" dirty="0">
                <a:latin typeface="黑体" pitchFamily="2" charset="-122"/>
              </a:rPr>
              <a:t>424</a:t>
            </a:r>
            <a:r>
              <a:rPr lang="zh-CN" altLang="en-US" dirty="0">
                <a:latin typeface="黑体" pitchFamily="2" charset="-122"/>
              </a:rPr>
              <a:t>）位，先填充</a:t>
            </a:r>
            <a:r>
              <a:rPr lang="en-US" altLang="zh-CN" dirty="0">
                <a:latin typeface="黑体" pitchFamily="2" charset="-122"/>
              </a:rPr>
              <a:t>1</a:t>
            </a:r>
            <a:r>
              <a:rPr lang="zh-CN" altLang="en-US" dirty="0">
                <a:latin typeface="黑体" pitchFamily="2" charset="-122"/>
              </a:rPr>
              <a:t>位</a:t>
            </a:r>
            <a:r>
              <a:rPr lang="zh-CN" altLang="en-US" dirty="0">
                <a:latin typeface="Arial"/>
              </a:rPr>
              <a:t>“</a:t>
            </a:r>
            <a:r>
              <a:rPr lang="en-US" altLang="zh-CN" dirty="0">
                <a:latin typeface="黑体" pitchFamily="2" charset="-122"/>
              </a:rPr>
              <a:t>1</a:t>
            </a:r>
            <a:r>
              <a:rPr lang="en-US" altLang="zh-CN" dirty="0">
                <a:latin typeface="Arial"/>
              </a:rPr>
              <a:t>”</a:t>
            </a:r>
            <a:r>
              <a:rPr lang="zh-CN" altLang="en-US" dirty="0">
                <a:latin typeface="黑体" pitchFamily="2" charset="-122"/>
              </a:rPr>
              <a:t>，然后填充</a:t>
            </a:r>
            <a:r>
              <a:rPr lang="en-US" altLang="zh-CN" dirty="0">
                <a:latin typeface="黑体" pitchFamily="2" charset="-122"/>
              </a:rPr>
              <a:t>423</a:t>
            </a:r>
            <a:r>
              <a:rPr lang="zh-CN" altLang="en-US" dirty="0">
                <a:latin typeface="黑体" pitchFamily="2" charset="-122"/>
              </a:rPr>
              <a:t>位</a:t>
            </a:r>
            <a:r>
              <a:rPr lang="zh-CN" altLang="en-US" dirty="0">
                <a:latin typeface="Arial"/>
              </a:rPr>
              <a:t>“</a:t>
            </a:r>
            <a:r>
              <a:rPr lang="en-US" altLang="zh-CN" dirty="0">
                <a:latin typeface="黑体" pitchFamily="2" charset="-122"/>
              </a:rPr>
              <a:t>0</a:t>
            </a:r>
            <a:r>
              <a:rPr lang="en-US" altLang="zh-CN" dirty="0">
                <a:latin typeface="Arial"/>
              </a:rPr>
              <a:t>”</a:t>
            </a:r>
            <a:r>
              <a:rPr lang="zh-CN" altLang="en-US" dirty="0">
                <a:latin typeface="黑体" pitchFamily="2" charset="-122"/>
              </a:rPr>
              <a:t>，再用消息长</a:t>
            </a:r>
            <a:r>
              <a:rPr lang="en-US" altLang="zh-CN" dirty="0">
                <a:latin typeface="黑体" pitchFamily="2" charset="-122"/>
              </a:rPr>
              <a:t>24</a:t>
            </a:r>
            <a:r>
              <a:rPr lang="zh-CN" altLang="en-US" dirty="0">
                <a:latin typeface="黑体" pitchFamily="2" charset="-122"/>
              </a:rPr>
              <a:t>，即</a:t>
            </a:r>
            <a:r>
              <a:rPr lang="en-US" altLang="zh-CN" dirty="0">
                <a:latin typeface="黑体" pitchFamily="2" charset="-122"/>
              </a:rPr>
              <a:t>0x00000000 00000018</a:t>
            </a:r>
            <a:r>
              <a:rPr lang="zh-CN" altLang="en-US" dirty="0">
                <a:latin typeface="黑体" pitchFamily="2" charset="-122"/>
              </a:rPr>
              <a:t>填充</a:t>
            </a:r>
            <a:r>
              <a:rPr lang="zh-CN" altLang="en-US" dirty="0">
                <a:latin typeface="Arial"/>
              </a:rPr>
              <a:t>“</a:t>
            </a:r>
            <a:r>
              <a:rPr lang="zh-CN" altLang="en-US" dirty="0">
                <a:latin typeface="黑体" pitchFamily="2" charset="-122"/>
              </a:rPr>
              <a:t>消息长度</a:t>
            </a:r>
            <a:r>
              <a:rPr lang="zh-CN" altLang="en-US" dirty="0">
                <a:latin typeface="Arial"/>
              </a:rPr>
              <a:t>”</a:t>
            </a:r>
            <a:r>
              <a:rPr lang="zh-CN" altLang="en-US" dirty="0">
                <a:latin typeface="黑体" pitchFamily="2" charset="-122"/>
              </a:rPr>
              <a:t>字段，则：</a:t>
            </a:r>
          </a:p>
        </p:txBody>
      </p:sp>
      <p:sp>
        <p:nvSpPr>
          <p:cNvPr id="82948" name="Text Box 4"/>
          <p:cNvSpPr txBox="1">
            <a:spLocks noChangeArrowheads="1"/>
          </p:cNvSpPr>
          <p:nvPr/>
        </p:nvSpPr>
        <p:spPr bwMode="auto">
          <a:xfrm>
            <a:off x="430212" y="3822700"/>
            <a:ext cx="8713788"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kumimoji="1" lang="en-US" altLang="zh-CN" sz="2400" dirty="0">
                <a:solidFill>
                  <a:srgbClr val="0000FF"/>
                </a:solidFill>
                <a:latin typeface="Times New Roman" pitchFamily="18" charset="0"/>
              </a:rPr>
              <a:t>M[0]=0x61626380</a:t>
            </a:r>
          </a:p>
          <a:p>
            <a:pPr>
              <a:spcBef>
                <a:spcPct val="20000"/>
              </a:spcBef>
            </a:pPr>
            <a:r>
              <a:rPr kumimoji="1" lang="en-US" altLang="zh-CN" sz="2400" dirty="0">
                <a:latin typeface="Times New Roman" pitchFamily="18" charset="0"/>
              </a:rPr>
              <a:t>M[1]= M[2]= M[3]= M[4]=M[5]=M[6]=M[7]=0x00000000 </a:t>
            </a:r>
          </a:p>
          <a:p>
            <a:pPr>
              <a:spcBef>
                <a:spcPct val="20000"/>
              </a:spcBef>
            </a:pPr>
            <a:r>
              <a:rPr kumimoji="1" lang="en-US" altLang="zh-CN" sz="2400" dirty="0">
                <a:latin typeface="Times New Roman" pitchFamily="18" charset="0"/>
              </a:rPr>
              <a:t>M[8]= M[9]= M[10]=M[11]=M[12]= M[13]=M[14]=0x00000000 </a:t>
            </a:r>
          </a:p>
          <a:p>
            <a:pPr>
              <a:spcBef>
                <a:spcPct val="20000"/>
              </a:spcBef>
            </a:pPr>
            <a:r>
              <a:rPr kumimoji="1" lang="en-US" altLang="zh-CN" sz="2400" dirty="0">
                <a:solidFill>
                  <a:srgbClr val="0000FF"/>
                </a:solidFill>
                <a:latin typeface="Times New Roman" pitchFamily="18" charset="0"/>
              </a:rPr>
              <a:t>M[15]=0x00000018</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104</a:t>
            </a:fld>
            <a:endParaRPr lang="en-US" altLang="zh-CN"/>
          </a:p>
        </p:txBody>
      </p:sp>
    </p:spTree>
    <p:extLst>
      <p:ext uri="{BB962C8B-B14F-4D97-AF65-F5344CB8AC3E}">
        <p14:creationId xmlns:p14="http://schemas.microsoft.com/office/powerpoint/2010/main" val="700375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82947">
                                            <p:txEl>
                                              <p:pRg st="1" end="1"/>
                                            </p:txEl>
                                          </p:spTgt>
                                        </p:tgtEl>
                                        <p:attrNameLst>
                                          <p:attrName>style.visibility</p:attrName>
                                        </p:attrNameLst>
                                      </p:cBhvr>
                                      <p:to>
                                        <p:strVal val="visible"/>
                                      </p:to>
                                    </p:set>
                                    <p:animEffect transition="in" filter="box(in)">
                                      <p:cBhvr>
                                        <p:cTn id="7" dur="500"/>
                                        <p:tgtEl>
                                          <p:spTgt spid="82947">
                                            <p:txEl>
                                              <p:pRg st="1" end="1"/>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82947">
                                            <p:txEl>
                                              <p:pRg st="2" end="2"/>
                                            </p:txEl>
                                          </p:spTgt>
                                        </p:tgtEl>
                                        <p:attrNameLst>
                                          <p:attrName>style.visibility</p:attrName>
                                        </p:attrNameLst>
                                      </p:cBhvr>
                                      <p:to>
                                        <p:strVal val="visible"/>
                                      </p:to>
                                    </p:set>
                                    <p:animEffect transition="in" filter="box(in)">
                                      <p:cBhvr>
                                        <p:cTn id="10" dur="500"/>
                                        <p:tgtEl>
                                          <p:spTgt spid="82947">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82948"/>
                                        </p:tgtEl>
                                        <p:attrNameLst>
                                          <p:attrName>style.visibility</p:attrName>
                                        </p:attrNameLst>
                                      </p:cBhvr>
                                      <p:to>
                                        <p:strVal val="visible"/>
                                      </p:to>
                                    </p:set>
                                    <p:animEffect transition="in" filter="box(in)">
                                      <p:cBhvr>
                                        <p:cTn id="15" dur="500"/>
                                        <p:tgtEl>
                                          <p:spTgt spid="82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zh-CN" sz="3600" dirty="0">
                <a:solidFill>
                  <a:schemeClr val="accent2">
                    <a:lumMod val="75000"/>
                  </a:schemeClr>
                </a:solidFill>
                <a:effectLst>
                  <a:outerShdw blurRad="38100" dist="38100" dir="2700000" algn="tl">
                    <a:srgbClr val="000000">
                      <a:alpha val="43137"/>
                    </a:srgbClr>
                  </a:outerShdw>
                </a:effectLst>
                <a:latin typeface="+mj-ea"/>
              </a:rPr>
              <a:t>MD5</a:t>
            </a:r>
            <a:r>
              <a:rPr lang="zh-CN" altLang="en-US" sz="3600" dirty="0">
                <a:solidFill>
                  <a:schemeClr val="accent2">
                    <a:lumMod val="75000"/>
                  </a:schemeClr>
                </a:solidFill>
                <a:effectLst>
                  <a:outerShdw blurRad="38100" dist="38100" dir="2700000" algn="tl">
                    <a:srgbClr val="000000">
                      <a:alpha val="43137"/>
                    </a:srgbClr>
                  </a:outerShdw>
                </a:effectLst>
                <a:latin typeface="+mj-ea"/>
              </a:rPr>
              <a:t>算法步骤</a:t>
            </a:r>
            <a:r>
              <a:rPr lang="en-US" altLang="zh-CN" sz="3600" dirty="0">
                <a:solidFill>
                  <a:schemeClr val="accent2">
                    <a:lumMod val="75000"/>
                  </a:schemeClr>
                </a:solidFill>
                <a:effectLst>
                  <a:outerShdw blurRad="38100" dist="38100" dir="2700000" algn="tl">
                    <a:srgbClr val="000000">
                      <a:alpha val="43137"/>
                    </a:srgbClr>
                  </a:outerShdw>
                </a:effectLst>
                <a:latin typeface="+mj-ea"/>
              </a:rPr>
              <a:t>(2)</a:t>
            </a:r>
            <a:r>
              <a:rPr lang="zh-CN" altLang="en-US" sz="3600" dirty="0">
                <a:solidFill>
                  <a:schemeClr val="accent2">
                    <a:lumMod val="75000"/>
                  </a:schemeClr>
                </a:solidFill>
                <a:effectLst>
                  <a:outerShdw blurRad="38100" dist="38100" dir="2700000" algn="tl">
                    <a:srgbClr val="000000">
                      <a:alpha val="43137"/>
                    </a:srgbClr>
                  </a:outerShdw>
                </a:effectLst>
                <a:latin typeface="+mj-ea"/>
              </a:rPr>
              <a:t>－缓冲区初始化</a:t>
            </a:r>
          </a:p>
        </p:txBody>
      </p:sp>
      <p:sp>
        <p:nvSpPr>
          <p:cNvPr id="48131" name="Rectangle 3"/>
          <p:cNvSpPr>
            <a:spLocks noGrp="1" noChangeArrowheads="1"/>
          </p:cNvSpPr>
          <p:nvPr>
            <p:ph type="body" idx="1"/>
          </p:nvPr>
        </p:nvSpPr>
        <p:spPr>
          <a:xfrm>
            <a:off x="107950" y="1198563"/>
            <a:ext cx="8642350" cy="5470525"/>
          </a:xfrm>
        </p:spPr>
        <p:txBody>
          <a:bodyPr/>
          <a:lstStyle/>
          <a:p>
            <a:pPr algn="just">
              <a:spcBef>
                <a:spcPct val="5000"/>
              </a:spcBef>
              <a:buFont typeface="Wingdings" pitchFamily="2" charset="2"/>
              <a:buChar char="Ø"/>
            </a:pPr>
            <a:r>
              <a:rPr lang="en-US" altLang="zh-CN" sz="2400" dirty="0">
                <a:latin typeface="黑体" pitchFamily="2" charset="-122"/>
              </a:rPr>
              <a:t>hash</a:t>
            </a:r>
            <a:r>
              <a:rPr lang="zh-CN" altLang="en-US" sz="2400" dirty="0">
                <a:latin typeface="黑体" pitchFamily="2" charset="-122"/>
              </a:rPr>
              <a:t>函数的中间结果和最终结果保存于</a:t>
            </a:r>
            <a:r>
              <a:rPr lang="en-US" altLang="zh-CN" sz="2400" dirty="0">
                <a:latin typeface="黑体" pitchFamily="2" charset="-122"/>
              </a:rPr>
              <a:t>128</a:t>
            </a:r>
            <a:r>
              <a:rPr lang="zh-CN" altLang="en-US" sz="2400" dirty="0">
                <a:latin typeface="黑体" pitchFamily="2" charset="-122"/>
              </a:rPr>
              <a:t>位的缓冲区中</a:t>
            </a:r>
          </a:p>
          <a:p>
            <a:pPr algn="just">
              <a:spcBef>
                <a:spcPct val="5000"/>
              </a:spcBef>
              <a:buFont typeface="Wingdings" pitchFamily="2" charset="2"/>
              <a:buChar char="Ø"/>
            </a:pPr>
            <a:r>
              <a:rPr lang="zh-CN" altLang="en-US" sz="2400" dirty="0">
                <a:latin typeface="黑体" pitchFamily="2" charset="-122"/>
              </a:rPr>
              <a:t>缓冲区用</a:t>
            </a:r>
            <a:r>
              <a:rPr lang="en-US" altLang="zh-CN" sz="2400" dirty="0">
                <a:latin typeface="黑体" pitchFamily="2" charset="-122"/>
              </a:rPr>
              <a:t>32</a:t>
            </a:r>
            <a:r>
              <a:rPr lang="zh-CN" altLang="en-US" sz="2400" dirty="0">
                <a:latin typeface="黑体" pitchFamily="2" charset="-122"/>
              </a:rPr>
              <a:t>位的寄存器表示，可用</a:t>
            </a:r>
            <a:r>
              <a:rPr lang="en-US" altLang="zh-CN" sz="2400" dirty="0">
                <a:latin typeface="黑体" pitchFamily="2" charset="-122"/>
              </a:rPr>
              <a:t>4</a:t>
            </a:r>
            <a:r>
              <a:rPr lang="zh-CN" altLang="en-US" sz="2400" dirty="0">
                <a:latin typeface="黑体" pitchFamily="2" charset="-122"/>
              </a:rPr>
              <a:t>个</a:t>
            </a:r>
            <a:r>
              <a:rPr lang="en-US" altLang="zh-CN" sz="2400" dirty="0">
                <a:latin typeface="黑体" pitchFamily="2" charset="-122"/>
              </a:rPr>
              <a:t>32bits</a:t>
            </a:r>
            <a:r>
              <a:rPr lang="zh-CN" altLang="en-US" sz="2400" dirty="0">
                <a:latin typeface="黑体" pitchFamily="2" charset="-122"/>
              </a:rPr>
              <a:t>字表示：</a:t>
            </a:r>
            <a:r>
              <a:rPr lang="en-US" altLang="zh-CN" sz="2400" i="1" dirty="0">
                <a:latin typeface="黑体" pitchFamily="2" charset="-122"/>
              </a:rPr>
              <a:t>A</a:t>
            </a:r>
            <a:r>
              <a:rPr lang="en-US" altLang="zh-CN" sz="2400" dirty="0">
                <a:latin typeface="黑体" pitchFamily="2" charset="-122"/>
              </a:rPr>
              <a:t>,</a:t>
            </a:r>
            <a:r>
              <a:rPr lang="en-US" altLang="zh-CN" sz="2400" i="1" dirty="0">
                <a:latin typeface="黑体" pitchFamily="2" charset="-122"/>
              </a:rPr>
              <a:t>B</a:t>
            </a:r>
            <a:r>
              <a:rPr lang="en-US" altLang="zh-CN" sz="2400" dirty="0">
                <a:latin typeface="黑体" pitchFamily="2" charset="-122"/>
              </a:rPr>
              <a:t>,</a:t>
            </a:r>
            <a:r>
              <a:rPr lang="en-US" altLang="zh-CN" sz="2400" i="1" dirty="0">
                <a:latin typeface="黑体" pitchFamily="2" charset="-122"/>
              </a:rPr>
              <a:t>C,D</a:t>
            </a:r>
            <a:r>
              <a:rPr lang="zh-CN" altLang="en-US" sz="2400" dirty="0">
                <a:latin typeface="黑体" pitchFamily="2" charset="-122"/>
              </a:rPr>
              <a:t>。</a:t>
            </a:r>
          </a:p>
          <a:p>
            <a:pPr algn="just">
              <a:spcBef>
                <a:spcPct val="5000"/>
              </a:spcBef>
              <a:buFont typeface="Wingdings" pitchFamily="2" charset="2"/>
              <a:buChar char="Ø"/>
            </a:pPr>
            <a:r>
              <a:rPr lang="zh-CN" altLang="en-US" sz="2400" dirty="0">
                <a:latin typeface="黑体" pitchFamily="2" charset="-122"/>
              </a:rPr>
              <a:t>初始值以十六进制表示为（低字节在前）</a:t>
            </a:r>
          </a:p>
          <a:p>
            <a:pPr>
              <a:spcBef>
                <a:spcPct val="5000"/>
              </a:spcBef>
              <a:buFont typeface="Wingdings" pitchFamily="2" charset="2"/>
              <a:buChar char="Ø"/>
            </a:pPr>
            <a:r>
              <a:rPr lang="zh-CN" altLang="en-US" sz="2400" i="1" dirty="0">
                <a:latin typeface="黑体" pitchFamily="2" charset="-122"/>
              </a:rPr>
              <a:t>  </a:t>
            </a:r>
            <a:r>
              <a:rPr lang="en-US" altLang="zh-CN" sz="2400" dirty="0">
                <a:latin typeface="黑体" pitchFamily="2" charset="-122"/>
              </a:rPr>
              <a:t>A=01234567</a:t>
            </a:r>
          </a:p>
          <a:p>
            <a:pPr>
              <a:spcBef>
                <a:spcPct val="5000"/>
              </a:spcBef>
              <a:buFont typeface="Wingdings" pitchFamily="2" charset="2"/>
              <a:buChar char="Ø"/>
            </a:pPr>
            <a:r>
              <a:rPr lang="en-US" altLang="zh-CN" sz="2400" dirty="0">
                <a:latin typeface="黑体" pitchFamily="2" charset="-122"/>
              </a:rPr>
              <a:t>  B=89ABCDEF</a:t>
            </a:r>
          </a:p>
          <a:p>
            <a:pPr>
              <a:spcBef>
                <a:spcPct val="5000"/>
              </a:spcBef>
              <a:buFont typeface="Wingdings" pitchFamily="2" charset="2"/>
              <a:buChar char="Ø"/>
            </a:pPr>
            <a:r>
              <a:rPr lang="en-US" altLang="zh-CN" sz="2400" dirty="0">
                <a:latin typeface="黑体" pitchFamily="2" charset="-122"/>
              </a:rPr>
              <a:t>  C=FEDCBA98</a:t>
            </a:r>
          </a:p>
          <a:p>
            <a:pPr>
              <a:spcBef>
                <a:spcPct val="5000"/>
              </a:spcBef>
              <a:buFont typeface="Wingdings" pitchFamily="2" charset="2"/>
              <a:buChar char="Ø"/>
            </a:pPr>
            <a:r>
              <a:rPr lang="en-US" altLang="zh-CN" sz="2400" dirty="0">
                <a:latin typeface="黑体" pitchFamily="2" charset="-122"/>
              </a:rPr>
              <a:t>  D=76543210</a:t>
            </a:r>
          </a:p>
          <a:p>
            <a:pPr algn="just">
              <a:spcBef>
                <a:spcPct val="5000"/>
              </a:spcBef>
              <a:buFont typeface="Wingdings" pitchFamily="2" charset="2"/>
              <a:buChar char="Ø"/>
            </a:pPr>
            <a:r>
              <a:rPr lang="zh-CN" altLang="en-US" sz="2400" dirty="0">
                <a:latin typeface="黑体" pitchFamily="2" charset="-122"/>
              </a:rPr>
              <a:t>主循环执行前需把</a:t>
            </a:r>
            <a:r>
              <a:rPr lang="en-US" altLang="zh-CN" sz="2400" dirty="0">
                <a:latin typeface="黑体" pitchFamily="2" charset="-122"/>
              </a:rPr>
              <a:t>A</a:t>
            </a:r>
            <a:r>
              <a:rPr lang="zh-CN" altLang="en-US" sz="2400" dirty="0">
                <a:latin typeface="黑体" pitchFamily="2" charset="-122"/>
              </a:rPr>
              <a:t>、</a:t>
            </a:r>
            <a:r>
              <a:rPr lang="en-US" altLang="zh-CN" sz="2400" dirty="0">
                <a:latin typeface="黑体" pitchFamily="2" charset="-122"/>
              </a:rPr>
              <a:t>B</a:t>
            </a:r>
            <a:r>
              <a:rPr lang="zh-CN" altLang="en-US" sz="2400" dirty="0">
                <a:latin typeface="黑体" pitchFamily="2" charset="-122"/>
              </a:rPr>
              <a:t>、</a:t>
            </a:r>
            <a:r>
              <a:rPr lang="en-US" altLang="zh-CN" sz="2400" dirty="0">
                <a:latin typeface="黑体" pitchFamily="2" charset="-122"/>
              </a:rPr>
              <a:t>C</a:t>
            </a:r>
            <a:r>
              <a:rPr lang="zh-CN" altLang="en-US" sz="2400" dirty="0">
                <a:latin typeface="黑体" pitchFamily="2" charset="-122"/>
              </a:rPr>
              <a:t>、</a:t>
            </a:r>
            <a:r>
              <a:rPr lang="en-US" altLang="zh-CN" sz="2400" dirty="0">
                <a:latin typeface="黑体" pitchFamily="2" charset="-122"/>
              </a:rPr>
              <a:t>D</a:t>
            </a:r>
            <a:r>
              <a:rPr lang="zh-CN" altLang="en-US" sz="2400" dirty="0">
                <a:latin typeface="黑体" pitchFamily="2" charset="-122"/>
              </a:rPr>
              <a:t>分别备份，在最后一步形成报文摘要时使用，例如：</a:t>
            </a:r>
          </a:p>
          <a:p>
            <a:pPr marL="692150" lvl="1" indent="-347663" algn="just">
              <a:spcBef>
                <a:spcPct val="5000"/>
              </a:spcBef>
              <a:buFont typeface="Wingdings" pitchFamily="2" charset="2"/>
              <a:buChar char="Ø"/>
            </a:pPr>
            <a:r>
              <a:rPr lang="en-US" altLang="zh-CN" sz="2400" dirty="0">
                <a:latin typeface="黑体" pitchFamily="2" charset="-122"/>
              </a:rPr>
              <a:t>AA = A</a:t>
            </a:r>
          </a:p>
          <a:p>
            <a:pPr marL="692150" lvl="1" indent="-347663" algn="just">
              <a:spcBef>
                <a:spcPct val="5000"/>
              </a:spcBef>
              <a:buFont typeface="Wingdings" pitchFamily="2" charset="2"/>
              <a:buChar char="Ø"/>
            </a:pPr>
            <a:r>
              <a:rPr lang="en-US" altLang="zh-CN" sz="2400" dirty="0">
                <a:latin typeface="黑体" pitchFamily="2" charset="-122"/>
              </a:rPr>
              <a:t>BB = B</a:t>
            </a:r>
          </a:p>
          <a:p>
            <a:pPr marL="692150" lvl="1" indent="-347663" algn="just">
              <a:spcBef>
                <a:spcPct val="5000"/>
              </a:spcBef>
              <a:buFont typeface="Wingdings" pitchFamily="2" charset="2"/>
              <a:buChar char="Ø"/>
            </a:pPr>
            <a:r>
              <a:rPr lang="en-US" altLang="zh-CN" sz="2400" dirty="0">
                <a:latin typeface="黑体" pitchFamily="2" charset="-122"/>
              </a:rPr>
              <a:t>CC = C</a:t>
            </a:r>
          </a:p>
          <a:p>
            <a:pPr marL="692150" lvl="1" indent="-347663" algn="just">
              <a:spcBef>
                <a:spcPct val="5000"/>
              </a:spcBef>
              <a:buFont typeface="Wingdings" pitchFamily="2" charset="2"/>
              <a:buChar char="Ø"/>
            </a:pPr>
            <a:r>
              <a:rPr lang="en-US" altLang="zh-CN" sz="2400" dirty="0">
                <a:latin typeface="黑体" pitchFamily="2" charset="-122"/>
              </a:rPr>
              <a:t>DD = D</a:t>
            </a:r>
          </a:p>
        </p:txBody>
      </p:sp>
      <p:sp>
        <p:nvSpPr>
          <p:cNvPr id="48133" name="Text Box 5"/>
          <p:cNvSpPr txBox="1">
            <a:spLocks noChangeArrowheads="1"/>
          </p:cNvSpPr>
          <p:nvPr/>
        </p:nvSpPr>
        <p:spPr bwMode="auto">
          <a:xfrm>
            <a:off x="6443663" y="2349500"/>
            <a:ext cx="2232025"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zh-CN" altLang="en-US" sz="2000">
                <a:solidFill>
                  <a:srgbClr val="0033CC"/>
                </a:solidFill>
                <a:latin typeface="黑体" pitchFamily="2" charset="-122"/>
              </a:rPr>
              <a:t>但程序中赋值时，</a:t>
            </a:r>
          </a:p>
          <a:p>
            <a:pPr>
              <a:spcBef>
                <a:spcPct val="20000"/>
              </a:spcBef>
            </a:pPr>
            <a:r>
              <a:rPr lang="en-US" altLang="zh-CN" sz="2000">
                <a:solidFill>
                  <a:srgbClr val="0033CC"/>
                </a:solidFill>
                <a:latin typeface="黑体" pitchFamily="2" charset="-122"/>
              </a:rPr>
              <a:t>A=0x67452301</a:t>
            </a:r>
          </a:p>
          <a:p>
            <a:pPr>
              <a:spcBef>
                <a:spcPct val="20000"/>
              </a:spcBef>
            </a:pPr>
            <a:r>
              <a:rPr lang="en-US" altLang="zh-CN" sz="2000">
                <a:solidFill>
                  <a:srgbClr val="0033CC"/>
                </a:solidFill>
                <a:latin typeface="黑体" pitchFamily="2" charset="-122"/>
              </a:rPr>
              <a:t>B=0xEFCDAB89</a:t>
            </a:r>
          </a:p>
          <a:p>
            <a:pPr>
              <a:spcBef>
                <a:spcPct val="20000"/>
              </a:spcBef>
            </a:pPr>
            <a:r>
              <a:rPr lang="en-US" altLang="zh-CN" sz="2000">
                <a:solidFill>
                  <a:srgbClr val="0033CC"/>
                </a:solidFill>
                <a:latin typeface="黑体" pitchFamily="2" charset="-122"/>
              </a:rPr>
              <a:t>C=0x98BADCFE</a:t>
            </a:r>
          </a:p>
          <a:p>
            <a:pPr>
              <a:spcBef>
                <a:spcPct val="20000"/>
              </a:spcBef>
            </a:pPr>
            <a:r>
              <a:rPr lang="en-US" altLang="zh-CN" sz="2000">
                <a:solidFill>
                  <a:srgbClr val="0033CC"/>
                </a:solidFill>
                <a:latin typeface="黑体" pitchFamily="2" charset="-122"/>
              </a:rPr>
              <a:t>D=0x10325476</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105</a:t>
            </a:fld>
            <a:endParaRPr lang="en-US" altLang="zh-CN"/>
          </a:p>
        </p:txBody>
      </p:sp>
    </p:spTree>
    <p:extLst>
      <p:ext uri="{BB962C8B-B14F-4D97-AF65-F5344CB8AC3E}">
        <p14:creationId xmlns:p14="http://schemas.microsoft.com/office/powerpoint/2010/main" val="5912405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Effect transition="in" filter="box(in)">
                                      <p:cBhvr>
                                        <p:cTn id="7" dur="500"/>
                                        <p:tgtEl>
                                          <p:spTgt spid="481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8131">
                                            <p:txEl>
                                              <p:pRg st="1" end="1"/>
                                            </p:txEl>
                                          </p:spTgt>
                                        </p:tgtEl>
                                        <p:attrNameLst>
                                          <p:attrName>style.visibility</p:attrName>
                                        </p:attrNameLst>
                                      </p:cBhvr>
                                      <p:to>
                                        <p:strVal val="visible"/>
                                      </p:to>
                                    </p:set>
                                    <p:animEffect transition="in" filter="box(in)">
                                      <p:cBhvr>
                                        <p:cTn id="12" dur="500"/>
                                        <p:tgtEl>
                                          <p:spTgt spid="481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8131">
                                            <p:txEl>
                                              <p:pRg st="2" end="2"/>
                                            </p:txEl>
                                          </p:spTgt>
                                        </p:tgtEl>
                                        <p:attrNameLst>
                                          <p:attrName>style.visibility</p:attrName>
                                        </p:attrNameLst>
                                      </p:cBhvr>
                                      <p:to>
                                        <p:strVal val="visible"/>
                                      </p:to>
                                    </p:set>
                                    <p:animEffect transition="in" filter="box(in)">
                                      <p:cBhvr>
                                        <p:cTn id="17" dur="500"/>
                                        <p:tgtEl>
                                          <p:spTgt spid="4813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48131">
                                            <p:txEl>
                                              <p:pRg st="3" end="3"/>
                                            </p:txEl>
                                          </p:spTgt>
                                        </p:tgtEl>
                                        <p:attrNameLst>
                                          <p:attrName>style.visibility</p:attrName>
                                        </p:attrNameLst>
                                      </p:cBhvr>
                                      <p:to>
                                        <p:strVal val="visible"/>
                                      </p:to>
                                    </p:set>
                                    <p:animEffect transition="in" filter="box(in)">
                                      <p:cBhvr>
                                        <p:cTn id="22" dur="500"/>
                                        <p:tgtEl>
                                          <p:spTgt spid="48131">
                                            <p:txEl>
                                              <p:pRg st="3" end="3"/>
                                            </p:txEl>
                                          </p:spTgt>
                                        </p:tgtEl>
                                      </p:cBhvr>
                                    </p:animEffect>
                                  </p:childTnLst>
                                </p:cTn>
                              </p:par>
                            </p:childTnLst>
                          </p:cTn>
                        </p:par>
                        <p:par>
                          <p:cTn id="23" fill="hold" nodeType="afterGroup">
                            <p:stCondLst>
                              <p:cond delay="500"/>
                            </p:stCondLst>
                            <p:childTnLst>
                              <p:par>
                                <p:cTn id="24" presetID="4" presetClass="entr" presetSubtype="16" fill="hold" grpId="0" nodeType="afterEffect">
                                  <p:stCondLst>
                                    <p:cond delay="0"/>
                                  </p:stCondLst>
                                  <p:childTnLst>
                                    <p:set>
                                      <p:cBhvr>
                                        <p:cTn id="25" dur="1" fill="hold">
                                          <p:stCondLst>
                                            <p:cond delay="0"/>
                                          </p:stCondLst>
                                        </p:cTn>
                                        <p:tgtEl>
                                          <p:spTgt spid="48131">
                                            <p:txEl>
                                              <p:pRg st="4" end="4"/>
                                            </p:txEl>
                                          </p:spTgt>
                                        </p:tgtEl>
                                        <p:attrNameLst>
                                          <p:attrName>style.visibility</p:attrName>
                                        </p:attrNameLst>
                                      </p:cBhvr>
                                      <p:to>
                                        <p:strVal val="visible"/>
                                      </p:to>
                                    </p:set>
                                    <p:animEffect transition="in" filter="box(in)">
                                      <p:cBhvr>
                                        <p:cTn id="26" dur="500"/>
                                        <p:tgtEl>
                                          <p:spTgt spid="48131">
                                            <p:txEl>
                                              <p:pRg st="4" end="4"/>
                                            </p:txEl>
                                          </p:spTgt>
                                        </p:tgtEl>
                                      </p:cBhvr>
                                    </p:animEffect>
                                  </p:childTnLst>
                                </p:cTn>
                              </p:par>
                            </p:childTnLst>
                          </p:cTn>
                        </p:par>
                        <p:par>
                          <p:cTn id="27" fill="hold" nodeType="afterGroup">
                            <p:stCondLst>
                              <p:cond delay="1000"/>
                            </p:stCondLst>
                            <p:childTnLst>
                              <p:par>
                                <p:cTn id="28" presetID="4" presetClass="entr" presetSubtype="16" fill="hold" grpId="0" nodeType="afterEffect">
                                  <p:stCondLst>
                                    <p:cond delay="0"/>
                                  </p:stCondLst>
                                  <p:childTnLst>
                                    <p:set>
                                      <p:cBhvr>
                                        <p:cTn id="29" dur="1" fill="hold">
                                          <p:stCondLst>
                                            <p:cond delay="0"/>
                                          </p:stCondLst>
                                        </p:cTn>
                                        <p:tgtEl>
                                          <p:spTgt spid="48131">
                                            <p:txEl>
                                              <p:pRg st="5" end="5"/>
                                            </p:txEl>
                                          </p:spTgt>
                                        </p:tgtEl>
                                        <p:attrNameLst>
                                          <p:attrName>style.visibility</p:attrName>
                                        </p:attrNameLst>
                                      </p:cBhvr>
                                      <p:to>
                                        <p:strVal val="visible"/>
                                      </p:to>
                                    </p:set>
                                    <p:animEffect transition="in" filter="box(in)">
                                      <p:cBhvr>
                                        <p:cTn id="30" dur="500"/>
                                        <p:tgtEl>
                                          <p:spTgt spid="48131">
                                            <p:txEl>
                                              <p:pRg st="5" end="5"/>
                                            </p:txEl>
                                          </p:spTgt>
                                        </p:tgtEl>
                                      </p:cBhvr>
                                    </p:animEffect>
                                  </p:childTnLst>
                                </p:cTn>
                              </p:par>
                            </p:childTnLst>
                          </p:cTn>
                        </p:par>
                        <p:par>
                          <p:cTn id="31" fill="hold" nodeType="afterGroup">
                            <p:stCondLst>
                              <p:cond delay="1500"/>
                            </p:stCondLst>
                            <p:childTnLst>
                              <p:par>
                                <p:cTn id="32" presetID="4" presetClass="entr" presetSubtype="16" fill="hold" grpId="0" nodeType="afterEffect">
                                  <p:stCondLst>
                                    <p:cond delay="0"/>
                                  </p:stCondLst>
                                  <p:childTnLst>
                                    <p:set>
                                      <p:cBhvr>
                                        <p:cTn id="33" dur="1" fill="hold">
                                          <p:stCondLst>
                                            <p:cond delay="0"/>
                                          </p:stCondLst>
                                        </p:cTn>
                                        <p:tgtEl>
                                          <p:spTgt spid="48131">
                                            <p:txEl>
                                              <p:pRg st="6" end="6"/>
                                            </p:txEl>
                                          </p:spTgt>
                                        </p:tgtEl>
                                        <p:attrNameLst>
                                          <p:attrName>style.visibility</p:attrName>
                                        </p:attrNameLst>
                                      </p:cBhvr>
                                      <p:to>
                                        <p:strVal val="visible"/>
                                      </p:to>
                                    </p:set>
                                    <p:animEffect transition="in" filter="box(in)">
                                      <p:cBhvr>
                                        <p:cTn id="34" dur="500"/>
                                        <p:tgtEl>
                                          <p:spTgt spid="48131">
                                            <p:txEl>
                                              <p:pRg st="6" end="6"/>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8" presetClass="entr" presetSubtype="16" fill="hold" grpId="0" nodeType="clickEffect">
                                  <p:stCondLst>
                                    <p:cond delay="0"/>
                                  </p:stCondLst>
                                  <p:childTnLst>
                                    <p:set>
                                      <p:cBhvr>
                                        <p:cTn id="38" dur="1" fill="hold">
                                          <p:stCondLst>
                                            <p:cond delay="0"/>
                                          </p:stCondLst>
                                        </p:cTn>
                                        <p:tgtEl>
                                          <p:spTgt spid="48133"/>
                                        </p:tgtEl>
                                        <p:attrNameLst>
                                          <p:attrName>style.visibility</p:attrName>
                                        </p:attrNameLst>
                                      </p:cBhvr>
                                      <p:to>
                                        <p:strVal val="visible"/>
                                      </p:to>
                                    </p:set>
                                    <p:animEffect transition="in" filter="diamond(in)">
                                      <p:cBhvr>
                                        <p:cTn id="39" dur="1000"/>
                                        <p:tgtEl>
                                          <p:spTgt spid="4813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4" presetClass="entr" presetSubtype="16" fill="hold" grpId="0" nodeType="clickEffect">
                                  <p:stCondLst>
                                    <p:cond delay="0"/>
                                  </p:stCondLst>
                                  <p:childTnLst>
                                    <p:set>
                                      <p:cBhvr>
                                        <p:cTn id="43" dur="1" fill="hold">
                                          <p:stCondLst>
                                            <p:cond delay="0"/>
                                          </p:stCondLst>
                                        </p:cTn>
                                        <p:tgtEl>
                                          <p:spTgt spid="48131">
                                            <p:txEl>
                                              <p:pRg st="7" end="7"/>
                                            </p:txEl>
                                          </p:spTgt>
                                        </p:tgtEl>
                                        <p:attrNameLst>
                                          <p:attrName>style.visibility</p:attrName>
                                        </p:attrNameLst>
                                      </p:cBhvr>
                                      <p:to>
                                        <p:strVal val="visible"/>
                                      </p:to>
                                    </p:set>
                                    <p:animEffect transition="in" filter="box(in)">
                                      <p:cBhvr>
                                        <p:cTn id="44" dur="500"/>
                                        <p:tgtEl>
                                          <p:spTgt spid="48131">
                                            <p:txEl>
                                              <p:pRg st="7" end="7"/>
                                            </p:txEl>
                                          </p:spTgt>
                                        </p:tgtEl>
                                      </p:cBhvr>
                                    </p:animEffect>
                                  </p:childTnLst>
                                </p:cTn>
                              </p:par>
                              <p:par>
                                <p:cTn id="45" presetID="4" presetClass="entr" presetSubtype="16" fill="hold" grpId="0" nodeType="withEffect">
                                  <p:stCondLst>
                                    <p:cond delay="0"/>
                                  </p:stCondLst>
                                  <p:childTnLst>
                                    <p:set>
                                      <p:cBhvr>
                                        <p:cTn id="46" dur="1" fill="hold">
                                          <p:stCondLst>
                                            <p:cond delay="0"/>
                                          </p:stCondLst>
                                        </p:cTn>
                                        <p:tgtEl>
                                          <p:spTgt spid="48131">
                                            <p:txEl>
                                              <p:pRg st="8" end="8"/>
                                            </p:txEl>
                                          </p:spTgt>
                                        </p:tgtEl>
                                        <p:attrNameLst>
                                          <p:attrName>style.visibility</p:attrName>
                                        </p:attrNameLst>
                                      </p:cBhvr>
                                      <p:to>
                                        <p:strVal val="visible"/>
                                      </p:to>
                                    </p:set>
                                    <p:animEffect transition="in" filter="box(in)">
                                      <p:cBhvr>
                                        <p:cTn id="47" dur="500"/>
                                        <p:tgtEl>
                                          <p:spTgt spid="48131">
                                            <p:txEl>
                                              <p:pRg st="8" end="8"/>
                                            </p:txEl>
                                          </p:spTgt>
                                        </p:tgtEl>
                                      </p:cBhvr>
                                    </p:animEffect>
                                  </p:childTnLst>
                                </p:cTn>
                              </p:par>
                              <p:par>
                                <p:cTn id="48" presetID="4" presetClass="entr" presetSubtype="16" fill="hold" grpId="0" nodeType="withEffect">
                                  <p:stCondLst>
                                    <p:cond delay="0"/>
                                  </p:stCondLst>
                                  <p:childTnLst>
                                    <p:set>
                                      <p:cBhvr>
                                        <p:cTn id="49" dur="1" fill="hold">
                                          <p:stCondLst>
                                            <p:cond delay="0"/>
                                          </p:stCondLst>
                                        </p:cTn>
                                        <p:tgtEl>
                                          <p:spTgt spid="48131">
                                            <p:txEl>
                                              <p:pRg st="9" end="9"/>
                                            </p:txEl>
                                          </p:spTgt>
                                        </p:tgtEl>
                                        <p:attrNameLst>
                                          <p:attrName>style.visibility</p:attrName>
                                        </p:attrNameLst>
                                      </p:cBhvr>
                                      <p:to>
                                        <p:strVal val="visible"/>
                                      </p:to>
                                    </p:set>
                                    <p:animEffect transition="in" filter="box(in)">
                                      <p:cBhvr>
                                        <p:cTn id="50" dur="500"/>
                                        <p:tgtEl>
                                          <p:spTgt spid="48131">
                                            <p:txEl>
                                              <p:pRg st="9" end="9"/>
                                            </p:txEl>
                                          </p:spTgt>
                                        </p:tgtEl>
                                      </p:cBhvr>
                                    </p:animEffect>
                                  </p:childTnLst>
                                </p:cTn>
                              </p:par>
                              <p:par>
                                <p:cTn id="51" presetID="4" presetClass="entr" presetSubtype="16" fill="hold" grpId="0" nodeType="withEffect">
                                  <p:stCondLst>
                                    <p:cond delay="0"/>
                                  </p:stCondLst>
                                  <p:childTnLst>
                                    <p:set>
                                      <p:cBhvr>
                                        <p:cTn id="52" dur="1" fill="hold">
                                          <p:stCondLst>
                                            <p:cond delay="0"/>
                                          </p:stCondLst>
                                        </p:cTn>
                                        <p:tgtEl>
                                          <p:spTgt spid="48131">
                                            <p:txEl>
                                              <p:pRg st="10" end="10"/>
                                            </p:txEl>
                                          </p:spTgt>
                                        </p:tgtEl>
                                        <p:attrNameLst>
                                          <p:attrName>style.visibility</p:attrName>
                                        </p:attrNameLst>
                                      </p:cBhvr>
                                      <p:to>
                                        <p:strVal val="visible"/>
                                      </p:to>
                                    </p:set>
                                    <p:animEffect transition="in" filter="box(in)">
                                      <p:cBhvr>
                                        <p:cTn id="53" dur="500"/>
                                        <p:tgtEl>
                                          <p:spTgt spid="48131">
                                            <p:txEl>
                                              <p:pRg st="10" end="10"/>
                                            </p:txEl>
                                          </p:spTgt>
                                        </p:tgtEl>
                                      </p:cBhvr>
                                    </p:animEffect>
                                  </p:childTnLst>
                                </p:cTn>
                              </p:par>
                              <p:par>
                                <p:cTn id="54" presetID="4" presetClass="entr" presetSubtype="16" fill="hold" grpId="0" nodeType="withEffect">
                                  <p:stCondLst>
                                    <p:cond delay="0"/>
                                  </p:stCondLst>
                                  <p:childTnLst>
                                    <p:set>
                                      <p:cBhvr>
                                        <p:cTn id="55" dur="1" fill="hold">
                                          <p:stCondLst>
                                            <p:cond delay="0"/>
                                          </p:stCondLst>
                                        </p:cTn>
                                        <p:tgtEl>
                                          <p:spTgt spid="48131">
                                            <p:txEl>
                                              <p:pRg st="11" end="11"/>
                                            </p:txEl>
                                          </p:spTgt>
                                        </p:tgtEl>
                                        <p:attrNameLst>
                                          <p:attrName>style.visibility</p:attrName>
                                        </p:attrNameLst>
                                      </p:cBhvr>
                                      <p:to>
                                        <p:strVal val="visible"/>
                                      </p:to>
                                    </p:set>
                                    <p:animEffect transition="in" filter="box(in)">
                                      <p:cBhvr>
                                        <p:cTn id="56" dur="500"/>
                                        <p:tgtEl>
                                          <p:spTgt spid="4813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p:bldP spid="48133" grpId="0"/>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042988" y="260350"/>
            <a:ext cx="6553200" cy="836613"/>
          </a:xfrm>
        </p:spPr>
        <p:txBody>
          <a:bodyPr/>
          <a:lstStyle/>
          <a:p>
            <a:r>
              <a:rPr lang="en-US" altLang="zh-CN" sz="3600" dirty="0">
                <a:solidFill>
                  <a:schemeClr val="accent2">
                    <a:lumMod val="75000"/>
                  </a:schemeClr>
                </a:solidFill>
                <a:effectLst>
                  <a:outerShdw blurRad="38100" dist="38100" dir="2700000" algn="tl">
                    <a:srgbClr val="000000">
                      <a:alpha val="43137"/>
                    </a:srgbClr>
                  </a:outerShdw>
                </a:effectLst>
                <a:latin typeface="+mj-ea"/>
              </a:rPr>
              <a:t>MD5</a:t>
            </a:r>
            <a:r>
              <a:rPr lang="zh-CN" altLang="en-US" sz="3600" dirty="0">
                <a:solidFill>
                  <a:schemeClr val="accent2">
                    <a:lumMod val="75000"/>
                  </a:schemeClr>
                </a:solidFill>
                <a:effectLst>
                  <a:outerShdw blurRad="38100" dist="38100" dir="2700000" algn="tl">
                    <a:srgbClr val="000000">
                      <a:alpha val="43137"/>
                    </a:srgbClr>
                  </a:outerShdw>
                </a:effectLst>
                <a:latin typeface="+mj-ea"/>
              </a:rPr>
              <a:t>算法步骤</a:t>
            </a:r>
            <a:r>
              <a:rPr lang="en-US" altLang="zh-CN" sz="3600" dirty="0">
                <a:solidFill>
                  <a:schemeClr val="accent2">
                    <a:lumMod val="75000"/>
                  </a:schemeClr>
                </a:solidFill>
                <a:effectLst>
                  <a:outerShdw blurRad="38100" dist="38100" dir="2700000" algn="tl">
                    <a:srgbClr val="000000">
                      <a:alpha val="43137"/>
                    </a:srgbClr>
                  </a:outerShdw>
                </a:effectLst>
                <a:latin typeface="+mj-ea"/>
              </a:rPr>
              <a:t>(3) -</a:t>
            </a:r>
            <a:r>
              <a:rPr lang="en-US" altLang="zh-CN" sz="3600" i="1" dirty="0">
                <a:solidFill>
                  <a:schemeClr val="accent2">
                    <a:lumMod val="75000"/>
                  </a:schemeClr>
                </a:solidFill>
                <a:effectLst>
                  <a:outerShdw blurRad="38100" dist="38100" dir="2700000" algn="tl">
                    <a:srgbClr val="000000">
                      <a:alpha val="43137"/>
                    </a:srgbClr>
                  </a:outerShdw>
                </a:effectLst>
                <a:latin typeface="+mj-ea"/>
              </a:rPr>
              <a:t>H</a:t>
            </a:r>
            <a:r>
              <a:rPr lang="en-US" altLang="zh-CN" sz="3600" baseline="-25000" dirty="0">
                <a:solidFill>
                  <a:schemeClr val="accent2">
                    <a:lumMod val="75000"/>
                  </a:schemeClr>
                </a:solidFill>
                <a:effectLst>
                  <a:outerShdw blurRad="38100" dist="38100" dir="2700000" algn="tl">
                    <a:srgbClr val="000000">
                      <a:alpha val="43137"/>
                    </a:srgbClr>
                  </a:outerShdw>
                </a:effectLst>
                <a:latin typeface="+mj-ea"/>
              </a:rPr>
              <a:t>MD5</a:t>
            </a:r>
            <a:r>
              <a:rPr lang="zh-CN" altLang="en-US" sz="3600" dirty="0">
                <a:solidFill>
                  <a:schemeClr val="accent2">
                    <a:lumMod val="75000"/>
                  </a:schemeClr>
                </a:solidFill>
                <a:effectLst>
                  <a:outerShdw blurRad="38100" dist="38100" dir="2700000" algn="tl">
                    <a:srgbClr val="000000">
                      <a:alpha val="43137"/>
                    </a:srgbClr>
                  </a:outerShdw>
                </a:effectLst>
                <a:latin typeface="+mj-ea"/>
              </a:rPr>
              <a:t>运算</a:t>
            </a:r>
          </a:p>
        </p:txBody>
      </p:sp>
      <p:sp>
        <p:nvSpPr>
          <p:cNvPr id="49155" name="Rectangle 3"/>
          <p:cNvSpPr>
            <a:spLocks noGrp="1" noChangeArrowheads="1"/>
          </p:cNvSpPr>
          <p:nvPr>
            <p:ph type="body" idx="1"/>
          </p:nvPr>
        </p:nvSpPr>
        <p:spPr>
          <a:xfrm>
            <a:off x="301625" y="1341438"/>
            <a:ext cx="8540750" cy="4297362"/>
          </a:xfrm>
        </p:spPr>
        <p:txBody>
          <a:bodyPr/>
          <a:lstStyle/>
          <a:p>
            <a:pPr>
              <a:spcBef>
                <a:spcPts val="600"/>
              </a:spcBef>
              <a:spcAft>
                <a:spcPts val="1200"/>
              </a:spcAft>
              <a:buClr>
                <a:schemeClr val="accent2">
                  <a:lumMod val="75000"/>
                </a:schemeClr>
              </a:buClr>
              <a:buFont typeface="Wingdings" pitchFamily="2" charset="2"/>
              <a:buChar char="Ø"/>
            </a:pPr>
            <a:r>
              <a:rPr lang="zh-CN" altLang="en-US" dirty="0">
                <a:latin typeface="微软雅黑" pitchFamily="34" charset="-122"/>
                <a:ea typeface="微软雅黑" pitchFamily="34" charset="-122"/>
              </a:rPr>
              <a:t>以分组为单位对消息进行处理每一分组</a:t>
            </a:r>
            <a:r>
              <a:rPr lang="en-US" altLang="zh-CN" dirty="0" err="1">
                <a:latin typeface="微软雅黑" pitchFamily="34" charset="-122"/>
                <a:ea typeface="微软雅黑" pitchFamily="34" charset="-122"/>
              </a:rPr>
              <a:t>Y</a:t>
            </a:r>
            <a:r>
              <a:rPr lang="en-US" altLang="zh-CN" baseline="-25000" dirty="0" err="1">
                <a:latin typeface="微软雅黑" pitchFamily="34" charset="-122"/>
                <a:ea typeface="微软雅黑" pitchFamily="34" charset="-122"/>
              </a:rPr>
              <a:t>q</a:t>
            </a:r>
            <a:r>
              <a:rPr lang="en-US" altLang="zh-CN" dirty="0">
                <a:latin typeface="微软雅黑" pitchFamily="34" charset="-122"/>
                <a:ea typeface="微软雅黑" pitchFamily="34" charset="-122"/>
              </a:rPr>
              <a:t>(q=0,…,L-1)</a:t>
            </a:r>
            <a:r>
              <a:rPr lang="zh-CN" altLang="en-US" dirty="0">
                <a:latin typeface="微软雅黑" pitchFamily="34" charset="-122"/>
                <a:ea typeface="微软雅黑" pitchFamily="34" charset="-122"/>
              </a:rPr>
              <a:t>都经一压缩函数</a:t>
            </a:r>
            <a:r>
              <a:rPr lang="en-US" altLang="zh-CN" dirty="0">
                <a:latin typeface="微软雅黑" pitchFamily="34" charset="-122"/>
                <a:ea typeface="微软雅黑" pitchFamily="34" charset="-122"/>
              </a:rPr>
              <a:t>H</a:t>
            </a:r>
            <a:r>
              <a:rPr lang="en-US" altLang="zh-CN" baseline="-25000" dirty="0">
                <a:latin typeface="微软雅黑" pitchFamily="34" charset="-122"/>
                <a:ea typeface="微软雅黑" pitchFamily="34" charset="-122"/>
              </a:rPr>
              <a:t>MD5</a:t>
            </a:r>
            <a:r>
              <a:rPr lang="zh-CN" altLang="en-US" dirty="0">
                <a:latin typeface="微软雅黑" pitchFamily="34" charset="-122"/>
                <a:ea typeface="微软雅黑" pitchFamily="34" charset="-122"/>
              </a:rPr>
              <a:t>处理。</a:t>
            </a:r>
            <a:r>
              <a:rPr lang="en-US" altLang="zh-CN" dirty="0">
                <a:latin typeface="微软雅黑" pitchFamily="34" charset="-122"/>
                <a:ea typeface="微软雅黑" pitchFamily="34" charset="-122"/>
              </a:rPr>
              <a:t>H</a:t>
            </a:r>
            <a:r>
              <a:rPr lang="en-US" altLang="zh-CN" baseline="-25000" dirty="0">
                <a:latin typeface="微软雅黑" pitchFamily="34" charset="-122"/>
                <a:ea typeface="微软雅黑" pitchFamily="34" charset="-122"/>
              </a:rPr>
              <a:t>MD5</a:t>
            </a:r>
            <a:r>
              <a:rPr lang="zh-CN" altLang="en-US" dirty="0">
                <a:latin typeface="微软雅黑" pitchFamily="34" charset="-122"/>
                <a:ea typeface="微软雅黑" pitchFamily="34" charset="-122"/>
              </a:rPr>
              <a:t>是算法的核心，其中又有</a:t>
            </a:r>
            <a:r>
              <a:rPr lang="en-US" altLang="zh-CN" dirty="0">
                <a:latin typeface="微软雅黑" pitchFamily="34" charset="-122"/>
                <a:ea typeface="微软雅黑" pitchFamily="34" charset="-122"/>
              </a:rPr>
              <a:t>4</a:t>
            </a:r>
            <a:r>
              <a:rPr lang="zh-CN" altLang="en-US" dirty="0">
                <a:latin typeface="微软雅黑" pitchFamily="34" charset="-122"/>
                <a:ea typeface="微软雅黑" pitchFamily="34" charset="-122"/>
              </a:rPr>
              <a:t>轮处理过程。</a:t>
            </a:r>
          </a:p>
          <a:p>
            <a:pPr>
              <a:spcBef>
                <a:spcPts val="600"/>
              </a:spcBef>
              <a:spcAft>
                <a:spcPts val="1200"/>
              </a:spcAft>
              <a:buClr>
                <a:schemeClr val="accent2">
                  <a:lumMod val="75000"/>
                </a:schemeClr>
              </a:buClr>
              <a:buFont typeface="Wingdings" pitchFamily="2" charset="2"/>
              <a:buChar char="Ø"/>
            </a:pPr>
            <a:r>
              <a:rPr lang="en-US" altLang="zh-CN" dirty="0">
                <a:latin typeface="微软雅黑" pitchFamily="34" charset="-122"/>
                <a:ea typeface="微软雅黑" pitchFamily="34" charset="-122"/>
              </a:rPr>
              <a:t>H</a:t>
            </a:r>
            <a:r>
              <a:rPr lang="en-US" altLang="zh-CN" baseline="-25000" dirty="0">
                <a:latin typeface="微软雅黑" pitchFamily="34" charset="-122"/>
                <a:ea typeface="微软雅黑" pitchFamily="34" charset="-122"/>
              </a:rPr>
              <a:t>MD5</a:t>
            </a:r>
            <a:r>
              <a:rPr lang="zh-CN" altLang="en-US" dirty="0">
                <a:latin typeface="微软雅黑" pitchFamily="34" charset="-122"/>
                <a:ea typeface="微软雅黑" pitchFamily="34" charset="-122"/>
              </a:rPr>
              <a:t>的</a:t>
            </a:r>
            <a:r>
              <a:rPr lang="en-US" altLang="zh-CN" dirty="0">
                <a:latin typeface="微软雅黑" pitchFamily="34" charset="-122"/>
                <a:ea typeface="微软雅黑" pitchFamily="34" charset="-122"/>
              </a:rPr>
              <a:t>4</a:t>
            </a:r>
            <a:r>
              <a:rPr lang="zh-CN" altLang="en-US" dirty="0">
                <a:latin typeface="微软雅黑" pitchFamily="34" charset="-122"/>
                <a:ea typeface="微软雅黑" pitchFamily="34" charset="-122"/>
              </a:rPr>
              <a:t>轮处理过程结构一样，但所用的逻辑函数不同，分别表示为</a:t>
            </a:r>
            <a:r>
              <a:rPr lang="en-US" altLang="zh-CN" dirty="0">
                <a:latin typeface="微软雅黑" pitchFamily="34" charset="-122"/>
                <a:ea typeface="微软雅黑" pitchFamily="34" charset="-122"/>
              </a:rPr>
              <a:t>F</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G</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H</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I</a:t>
            </a:r>
            <a:r>
              <a:rPr lang="zh-CN" altLang="en-US" dirty="0">
                <a:latin typeface="微软雅黑" pitchFamily="34" charset="-122"/>
                <a:ea typeface="微软雅黑" pitchFamily="34" charset="-122"/>
              </a:rPr>
              <a:t>。每轮的输入为当前处理的消息分组</a:t>
            </a:r>
            <a:r>
              <a:rPr lang="en-US" altLang="zh-CN" dirty="0" err="1">
                <a:latin typeface="微软雅黑" pitchFamily="34" charset="-122"/>
                <a:ea typeface="微软雅黑" pitchFamily="34" charset="-122"/>
              </a:rPr>
              <a:t>Y</a:t>
            </a:r>
            <a:r>
              <a:rPr lang="en-US" altLang="zh-CN" baseline="-25000" dirty="0" err="1">
                <a:latin typeface="微软雅黑" pitchFamily="34" charset="-122"/>
                <a:ea typeface="微软雅黑" pitchFamily="34" charset="-122"/>
              </a:rPr>
              <a:t>q</a:t>
            </a:r>
            <a:r>
              <a:rPr lang="zh-CN" altLang="en-US" dirty="0">
                <a:latin typeface="微软雅黑" pitchFamily="34" charset="-122"/>
                <a:ea typeface="微软雅黑" pitchFamily="34" charset="-122"/>
              </a:rPr>
              <a:t>和缓冲区的当前值</a:t>
            </a:r>
            <a:r>
              <a:rPr lang="en-US" altLang="zh-CN" dirty="0">
                <a:latin typeface="微软雅黑" pitchFamily="34" charset="-122"/>
                <a:ea typeface="微软雅黑" pitchFamily="34" charset="-122"/>
              </a:rPr>
              <a:t>A</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B</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C</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D</a:t>
            </a:r>
            <a:r>
              <a:rPr lang="zh-CN" altLang="en-US" dirty="0">
                <a:latin typeface="微软雅黑" pitchFamily="34" charset="-122"/>
                <a:ea typeface="微软雅黑" pitchFamily="34" charset="-122"/>
              </a:rPr>
              <a:t>，输出仍放在缓冲区中以产生新的</a:t>
            </a:r>
            <a:r>
              <a:rPr lang="en-US" altLang="zh-CN" dirty="0">
                <a:latin typeface="微软雅黑" pitchFamily="34" charset="-122"/>
                <a:ea typeface="微软雅黑" pitchFamily="34" charset="-122"/>
              </a:rPr>
              <a:t>A</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B</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C</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D</a:t>
            </a:r>
            <a:r>
              <a:rPr lang="zh-CN" altLang="en-US" dirty="0">
                <a:latin typeface="微软雅黑" pitchFamily="34" charset="-122"/>
                <a:ea typeface="微软雅黑" pitchFamily="34" charset="-122"/>
              </a:rPr>
              <a:t>。</a:t>
            </a:r>
          </a:p>
          <a:p>
            <a:pPr>
              <a:spcBef>
                <a:spcPts val="600"/>
              </a:spcBef>
              <a:spcAft>
                <a:spcPts val="1200"/>
              </a:spcAft>
              <a:buClr>
                <a:schemeClr val="accent2">
                  <a:lumMod val="75000"/>
                </a:schemeClr>
              </a:buClr>
              <a:buFont typeface="Wingdings" pitchFamily="2" charset="2"/>
              <a:buChar char="Ø"/>
            </a:pPr>
            <a:r>
              <a:rPr lang="zh-CN" altLang="en-US" dirty="0">
                <a:latin typeface="微软雅黑" pitchFamily="34" charset="-122"/>
                <a:ea typeface="微软雅黑" pitchFamily="34" charset="-122"/>
              </a:rPr>
              <a:t>每轮又要进行</a:t>
            </a:r>
            <a:r>
              <a:rPr lang="en-US" altLang="zh-CN" dirty="0">
                <a:latin typeface="微软雅黑" pitchFamily="34" charset="-122"/>
                <a:ea typeface="微软雅黑" pitchFamily="34" charset="-122"/>
              </a:rPr>
              <a:t>16</a:t>
            </a:r>
            <a:r>
              <a:rPr lang="zh-CN" altLang="en-US" dirty="0">
                <a:latin typeface="微软雅黑" pitchFamily="34" charset="-122"/>
                <a:ea typeface="微软雅黑" pitchFamily="34" charset="-122"/>
              </a:rPr>
              <a:t>步迭代运算，</a:t>
            </a:r>
            <a:r>
              <a:rPr lang="en-US" altLang="zh-CN" dirty="0">
                <a:latin typeface="微软雅黑" pitchFamily="34" charset="-122"/>
                <a:ea typeface="微软雅黑" pitchFamily="34" charset="-122"/>
              </a:rPr>
              <a:t>4</a:t>
            </a:r>
            <a:r>
              <a:rPr lang="zh-CN" altLang="en-US" dirty="0">
                <a:latin typeface="微软雅黑" pitchFamily="34" charset="-122"/>
                <a:ea typeface="微软雅黑" pitchFamily="34" charset="-122"/>
              </a:rPr>
              <a:t>轮共需</a:t>
            </a:r>
            <a:r>
              <a:rPr lang="en-US" altLang="zh-CN" dirty="0">
                <a:latin typeface="微软雅黑" pitchFamily="34" charset="-122"/>
                <a:ea typeface="微软雅黑" pitchFamily="34" charset="-122"/>
              </a:rPr>
              <a:t>64</a:t>
            </a:r>
            <a:r>
              <a:rPr lang="zh-CN" altLang="en-US" dirty="0">
                <a:latin typeface="微软雅黑" pitchFamily="34" charset="-122"/>
                <a:ea typeface="微软雅黑" pitchFamily="34" charset="-122"/>
              </a:rPr>
              <a:t>步完成。</a:t>
            </a:r>
          </a:p>
          <a:p>
            <a:pPr>
              <a:spcBef>
                <a:spcPts val="600"/>
              </a:spcBef>
              <a:spcAft>
                <a:spcPts val="1200"/>
              </a:spcAft>
              <a:buClr>
                <a:schemeClr val="accent2">
                  <a:lumMod val="75000"/>
                </a:schemeClr>
              </a:buClr>
              <a:buFont typeface="Wingdings" pitchFamily="2" charset="2"/>
              <a:buChar char="Ø"/>
            </a:pPr>
            <a:r>
              <a:rPr lang="zh-CN" altLang="en-US" dirty="0">
                <a:latin typeface="微软雅黑" pitchFamily="34" charset="-122"/>
                <a:ea typeface="微软雅黑" pitchFamily="34" charset="-122"/>
              </a:rPr>
              <a:t>第四轮的输出与第一轮的输入相加得到最后的输出。</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106</a:t>
            </a:fld>
            <a:endParaRPr lang="en-US" altLang="zh-CN"/>
          </a:p>
        </p:txBody>
      </p:sp>
    </p:spTree>
    <p:extLst>
      <p:ext uri="{BB962C8B-B14F-4D97-AF65-F5344CB8AC3E}">
        <p14:creationId xmlns:p14="http://schemas.microsoft.com/office/powerpoint/2010/main" val="21405726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animEffect transition="in" filter="box(in)">
                                      <p:cBhvr>
                                        <p:cTn id="7" dur="500"/>
                                        <p:tgtEl>
                                          <p:spTgt spid="491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9155">
                                            <p:txEl>
                                              <p:pRg st="1" end="1"/>
                                            </p:txEl>
                                          </p:spTgt>
                                        </p:tgtEl>
                                        <p:attrNameLst>
                                          <p:attrName>style.visibility</p:attrName>
                                        </p:attrNameLst>
                                      </p:cBhvr>
                                      <p:to>
                                        <p:strVal val="visible"/>
                                      </p:to>
                                    </p:set>
                                    <p:animEffect transition="in" filter="box(in)">
                                      <p:cBhvr>
                                        <p:cTn id="12" dur="500"/>
                                        <p:tgtEl>
                                          <p:spTgt spid="491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9155">
                                            <p:txEl>
                                              <p:pRg st="2" end="2"/>
                                            </p:txEl>
                                          </p:spTgt>
                                        </p:tgtEl>
                                        <p:attrNameLst>
                                          <p:attrName>style.visibility</p:attrName>
                                        </p:attrNameLst>
                                      </p:cBhvr>
                                      <p:to>
                                        <p:strVal val="visible"/>
                                      </p:to>
                                    </p:set>
                                    <p:animEffect transition="in" filter="box(in)">
                                      <p:cBhvr>
                                        <p:cTn id="17" dur="500"/>
                                        <p:tgtEl>
                                          <p:spTgt spid="4915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49155">
                                            <p:txEl>
                                              <p:pRg st="3" end="3"/>
                                            </p:txEl>
                                          </p:spTgt>
                                        </p:tgtEl>
                                        <p:attrNameLst>
                                          <p:attrName>style.visibility</p:attrName>
                                        </p:attrNameLst>
                                      </p:cBhvr>
                                      <p:to>
                                        <p:strVal val="visible"/>
                                      </p:to>
                                    </p:set>
                                    <p:animEffect transition="in" filter="box(in)">
                                      <p:cBhvr>
                                        <p:cTn id="22" dur="500"/>
                                        <p:tgtEl>
                                          <p:spTgt spid="491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build="p"/>
    </p:bld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323850" y="333375"/>
            <a:ext cx="8540750" cy="658813"/>
          </a:xfrm>
        </p:spPr>
        <p:txBody>
          <a:bodyPr/>
          <a:lstStyle/>
          <a:p>
            <a:r>
              <a:rPr lang="zh-CN" altLang="en-US" sz="3600" dirty="0">
                <a:solidFill>
                  <a:schemeClr val="accent2">
                    <a:lumMod val="75000"/>
                  </a:schemeClr>
                </a:solidFill>
                <a:effectLst>
                  <a:outerShdw blurRad="38100" dist="38100" dir="2700000" algn="tl">
                    <a:srgbClr val="000000">
                      <a:alpha val="43137"/>
                    </a:srgbClr>
                  </a:outerShdw>
                </a:effectLst>
                <a:latin typeface="+mj-ea"/>
              </a:rPr>
              <a:t>压缩函数中的一步迭代</a:t>
            </a:r>
          </a:p>
        </p:txBody>
      </p:sp>
      <p:pic>
        <p:nvPicPr>
          <p:cNvPr id="51203" name="Picture 3" descr="xd6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088" y="1196975"/>
            <a:ext cx="7200900" cy="5468938"/>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107</a:t>
            </a:fld>
            <a:endParaRPr lang="en-US" altLang="zh-CN"/>
          </a:p>
        </p:txBody>
      </p:sp>
    </p:spTree>
    <p:extLst>
      <p:ext uri="{BB962C8B-B14F-4D97-AF65-F5344CB8AC3E}">
        <p14:creationId xmlns:p14="http://schemas.microsoft.com/office/powerpoint/2010/main" val="18804295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44" name="Text Box 20"/>
          <p:cNvSpPr txBox="1">
            <a:spLocks noChangeArrowheads="1"/>
          </p:cNvSpPr>
          <p:nvPr/>
        </p:nvSpPr>
        <p:spPr bwMode="auto">
          <a:xfrm>
            <a:off x="1763713" y="333375"/>
            <a:ext cx="525621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3600" dirty="0">
                <a:solidFill>
                  <a:schemeClr val="accent2">
                    <a:lumMod val="75000"/>
                  </a:schemeClr>
                </a:solidFill>
                <a:effectLst>
                  <a:outerShdw blurRad="38100" dist="38100" dir="2700000" algn="tl">
                    <a:srgbClr val="000000">
                      <a:alpha val="43137"/>
                    </a:srgbClr>
                  </a:outerShdw>
                </a:effectLst>
                <a:latin typeface="+mj-ea"/>
                <a:ea typeface="+mj-ea"/>
                <a:cs typeface="+mj-cs"/>
              </a:rPr>
              <a:t>基本逻辑函数定义</a:t>
            </a:r>
          </a:p>
        </p:txBody>
      </p:sp>
      <p:sp>
        <p:nvSpPr>
          <p:cNvPr id="52458" name="Rectangle 234"/>
          <p:cNvSpPr>
            <a:spLocks noChangeArrowheads="1"/>
          </p:cNvSpPr>
          <p:nvPr/>
        </p:nvSpPr>
        <p:spPr bwMode="auto">
          <a:xfrm>
            <a:off x="466725" y="1123950"/>
            <a:ext cx="7956550" cy="197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just">
              <a:lnSpc>
                <a:spcPct val="110000"/>
              </a:lnSpc>
              <a:spcBef>
                <a:spcPct val="25000"/>
              </a:spcBef>
              <a:buClr>
                <a:schemeClr val="accent2">
                  <a:lumMod val="75000"/>
                </a:schemeClr>
              </a:buClr>
              <a:buFont typeface="Wingdings" pitchFamily="2" charset="2"/>
              <a:buChar char="Ø"/>
            </a:pPr>
            <a:r>
              <a:rPr lang="zh-CN" altLang="en-US" sz="2400" dirty="0">
                <a:latin typeface="黑体" pitchFamily="2" charset="-122"/>
              </a:rPr>
              <a:t>四轮操作的不同之处在于每轮使用的非线性函数不同</a:t>
            </a:r>
          </a:p>
          <a:p>
            <a:pPr marL="342900" indent="-342900" algn="just">
              <a:lnSpc>
                <a:spcPct val="110000"/>
              </a:lnSpc>
              <a:spcBef>
                <a:spcPct val="25000"/>
              </a:spcBef>
              <a:buClr>
                <a:schemeClr val="accent2">
                  <a:lumMod val="75000"/>
                </a:schemeClr>
              </a:buClr>
              <a:buFont typeface="Wingdings" pitchFamily="2" charset="2"/>
              <a:buChar char="Ø"/>
            </a:pPr>
            <a:r>
              <a:rPr lang="zh-CN" altLang="en-US" sz="2400" dirty="0">
                <a:latin typeface="黑体" pitchFamily="2" charset="-122"/>
              </a:rPr>
              <a:t>这四个非线性函数如下</a:t>
            </a:r>
            <a:r>
              <a:rPr lang="en-US" altLang="zh-CN" sz="2400" dirty="0">
                <a:latin typeface="黑体" pitchFamily="2" charset="-122"/>
              </a:rPr>
              <a:t>(</a:t>
            </a:r>
            <a:r>
              <a:rPr lang="zh-CN" altLang="en-US" sz="2400" dirty="0">
                <a:latin typeface="黑体" pitchFamily="2" charset="-122"/>
              </a:rPr>
              <a:t>其输入</a:t>
            </a:r>
            <a:r>
              <a:rPr lang="en-US" altLang="zh-CN" sz="2400" dirty="0">
                <a:latin typeface="黑体" pitchFamily="2" charset="-122"/>
              </a:rPr>
              <a:t>/</a:t>
            </a:r>
            <a:r>
              <a:rPr lang="zh-CN" altLang="en-US" sz="2400" dirty="0">
                <a:latin typeface="黑体" pitchFamily="2" charset="-122"/>
              </a:rPr>
              <a:t>输出均为</a:t>
            </a:r>
            <a:r>
              <a:rPr lang="en-US" altLang="zh-CN" sz="2400" dirty="0">
                <a:latin typeface="黑体" pitchFamily="2" charset="-122"/>
              </a:rPr>
              <a:t>32</a:t>
            </a:r>
            <a:r>
              <a:rPr lang="zh-CN" altLang="en-US" sz="2400" dirty="0">
                <a:latin typeface="黑体" pitchFamily="2" charset="-122"/>
              </a:rPr>
              <a:t>位字</a:t>
            </a:r>
            <a:r>
              <a:rPr lang="en-US" altLang="zh-CN" sz="2400" dirty="0">
                <a:latin typeface="黑体" pitchFamily="2" charset="-122"/>
              </a:rPr>
              <a:t>)</a:t>
            </a:r>
            <a:r>
              <a:rPr lang="zh-CN" altLang="en-US" sz="2400" dirty="0">
                <a:latin typeface="黑体" pitchFamily="2" charset="-122"/>
              </a:rPr>
              <a:t>：</a:t>
            </a:r>
          </a:p>
          <a:p>
            <a:pPr algn="just">
              <a:lnSpc>
                <a:spcPct val="110000"/>
              </a:lnSpc>
              <a:spcBef>
                <a:spcPct val="25000"/>
              </a:spcBef>
              <a:buClr>
                <a:srgbClr val="006600"/>
              </a:buClr>
              <a:buFont typeface="Wingdings" pitchFamily="2" charset="2"/>
              <a:buNone/>
            </a:pPr>
            <a:r>
              <a:rPr lang="zh-CN" altLang="en-US" sz="2400" dirty="0">
                <a:latin typeface="黑体" pitchFamily="2" charset="-122"/>
              </a:rPr>
              <a:t>其中：∧表示按位与； ∨按位或；</a:t>
            </a:r>
          </a:p>
          <a:p>
            <a:pPr algn="just">
              <a:lnSpc>
                <a:spcPct val="110000"/>
              </a:lnSpc>
              <a:spcBef>
                <a:spcPct val="25000"/>
              </a:spcBef>
              <a:buClr>
                <a:srgbClr val="006600"/>
              </a:buClr>
              <a:buFont typeface="Wingdings" pitchFamily="2" charset="2"/>
              <a:buNone/>
            </a:pPr>
            <a:r>
              <a:rPr lang="zh-CN" altLang="en-US" sz="2400" dirty="0">
                <a:latin typeface="黑体" pitchFamily="2" charset="-122"/>
              </a:rPr>
              <a:t>         ～按位反； </a:t>
            </a:r>
            <a:r>
              <a:rPr lang="zh-CN" altLang="en-US" sz="2400" dirty="0">
                <a:latin typeface="黑体" pitchFamily="2" charset="-122"/>
                <a:ea typeface="Arial Unicode MS" pitchFamily="34" charset="-122"/>
                <a:cs typeface="Arial Unicode MS" pitchFamily="34" charset="-122"/>
                <a:sym typeface="Symbol" pitchFamily="18" charset="2"/>
              </a:rPr>
              <a:t></a:t>
            </a:r>
            <a:r>
              <a:rPr lang="zh-CN" altLang="en-US" sz="2400" dirty="0">
                <a:latin typeface="黑体" pitchFamily="2" charset="-122"/>
              </a:rPr>
              <a:t>按位异或。</a:t>
            </a:r>
          </a:p>
        </p:txBody>
      </p:sp>
      <p:grpSp>
        <p:nvGrpSpPr>
          <p:cNvPr id="52463" name="Group 239"/>
          <p:cNvGrpSpPr>
            <a:grpSpLocks/>
          </p:cNvGrpSpPr>
          <p:nvPr/>
        </p:nvGrpSpPr>
        <p:grpSpPr bwMode="auto">
          <a:xfrm>
            <a:off x="971550" y="3284538"/>
            <a:ext cx="6911975" cy="2963862"/>
            <a:chOff x="975" y="754"/>
            <a:chExt cx="4354" cy="1867"/>
          </a:xfrm>
        </p:grpSpPr>
        <p:sp>
          <p:nvSpPr>
            <p:cNvPr id="52249" name="Rectangle 25"/>
            <p:cNvSpPr>
              <a:spLocks noChangeArrowheads="1"/>
            </p:cNvSpPr>
            <p:nvPr/>
          </p:nvSpPr>
          <p:spPr bwMode="auto">
            <a:xfrm>
              <a:off x="1176" y="788"/>
              <a:ext cx="193"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en-US" sz="2400">
                  <a:solidFill>
                    <a:srgbClr val="0033CC"/>
                  </a:solidFill>
                  <a:latin typeface="黑体" pitchFamily="2" charset="-122"/>
                </a:rPr>
                <a:t>轮</a:t>
              </a:r>
            </a:p>
          </p:txBody>
        </p:sp>
        <p:sp>
          <p:nvSpPr>
            <p:cNvPr id="52250" name="Rectangle 26"/>
            <p:cNvSpPr>
              <a:spLocks noChangeArrowheads="1"/>
            </p:cNvSpPr>
            <p:nvPr/>
          </p:nvSpPr>
          <p:spPr bwMode="auto">
            <a:xfrm>
              <a:off x="1412" y="781"/>
              <a:ext cx="1589"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400">
                  <a:solidFill>
                    <a:srgbClr val="0033CC"/>
                  </a:solidFill>
                  <a:latin typeface="黑体" pitchFamily="2" charset="-122"/>
                </a:rPr>
                <a:t>基本函数</a:t>
              </a:r>
              <a:r>
                <a:rPr lang="en-US" altLang="zh-CN" sz="2400">
                  <a:solidFill>
                    <a:srgbClr val="0033CC"/>
                  </a:solidFill>
                  <a:latin typeface="黑体" pitchFamily="2" charset="-122"/>
                </a:rPr>
                <a:t>g</a:t>
              </a:r>
            </a:p>
          </p:txBody>
        </p:sp>
        <p:sp>
          <p:nvSpPr>
            <p:cNvPr id="52252" name="Rectangle 28"/>
            <p:cNvSpPr>
              <a:spLocks noChangeArrowheads="1"/>
            </p:cNvSpPr>
            <p:nvPr/>
          </p:nvSpPr>
          <p:spPr bwMode="auto">
            <a:xfrm>
              <a:off x="3513" y="788"/>
              <a:ext cx="127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400">
                  <a:solidFill>
                    <a:srgbClr val="0033CC"/>
                  </a:solidFill>
                  <a:latin typeface="黑体" pitchFamily="2" charset="-122"/>
                </a:rPr>
                <a:t>g(b, c, d)</a:t>
              </a:r>
            </a:p>
          </p:txBody>
        </p:sp>
        <p:sp>
          <p:nvSpPr>
            <p:cNvPr id="52256" name="Line 32"/>
            <p:cNvSpPr>
              <a:spLocks noChangeShapeType="1"/>
            </p:cNvSpPr>
            <p:nvPr/>
          </p:nvSpPr>
          <p:spPr bwMode="auto">
            <a:xfrm>
              <a:off x="999" y="754"/>
              <a:ext cx="2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65" name="Rectangle 41"/>
            <p:cNvSpPr>
              <a:spLocks noChangeArrowheads="1"/>
            </p:cNvSpPr>
            <p:nvPr/>
          </p:nvSpPr>
          <p:spPr bwMode="auto">
            <a:xfrm>
              <a:off x="1020" y="754"/>
              <a:ext cx="202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266" name="Line 42"/>
            <p:cNvSpPr>
              <a:spLocks noChangeShapeType="1"/>
            </p:cNvSpPr>
            <p:nvPr/>
          </p:nvSpPr>
          <p:spPr bwMode="auto">
            <a:xfrm>
              <a:off x="1020" y="754"/>
              <a:ext cx="202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67" name="Rectangle 43"/>
            <p:cNvSpPr>
              <a:spLocks noChangeArrowheads="1"/>
            </p:cNvSpPr>
            <p:nvPr/>
          </p:nvSpPr>
          <p:spPr bwMode="auto">
            <a:xfrm>
              <a:off x="3049" y="763"/>
              <a:ext cx="9"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268" name="Line 44"/>
            <p:cNvSpPr>
              <a:spLocks noChangeShapeType="1"/>
            </p:cNvSpPr>
            <p:nvPr/>
          </p:nvSpPr>
          <p:spPr bwMode="auto">
            <a:xfrm>
              <a:off x="3049" y="763"/>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69" name="Rectangle 45"/>
            <p:cNvSpPr>
              <a:spLocks noChangeArrowheads="1"/>
            </p:cNvSpPr>
            <p:nvPr/>
          </p:nvSpPr>
          <p:spPr bwMode="auto">
            <a:xfrm>
              <a:off x="3049" y="754"/>
              <a:ext cx="19"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270" name="Line 46"/>
            <p:cNvSpPr>
              <a:spLocks noChangeShapeType="1"/>
            </p:cNvSpPr>
            <p:nvPr/>
          </p:nvSpPr>
          <p:spPr bwMode="auto">
            <a:xfrm>
              <a:off x="3049" y="754"/>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71" name="Line 47"/>
            <p:cNvSpPr>
              <a:spLocks noChangeShapeType="1"/>
            </p:cNvSpPr>
            <p:nvPr/>
          </p:nvSpPr>
          <p:spPr bwMode="auto">
            <a:xfrm>
              <a:off x="3049" y="754"/>
              <a:ext cx="1" cy="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72" name="Rectangle 48"/>
            <p:cNvSpPr>
              <a:spLocks noChangeArrowheads="1"/>
            </p:cNvSpPr>
            <p:nvPr/>
          </p:nvSpPr>
          <p:spPr bwMode="auto">
            <a:xfrm>
              <a:off x="3068" y="754"/>
              <a:ext cx="2241"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273" name="Line 49"/>
            <p:cNvSpPr>
              <a:spLocks noChangeShapeType="1"/>
            </p:cNvSpPr>
            <p:nvPr/>
          </p:nvSpPr>
          <p:spPr bwMode="auto">
            <a:xfrm>
              <a:off x="3068" y="754"/>
              <a:ext cx="224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83" name="Rectangle 59"/>
            <p:cNvSpPr>
              <a:spLocks noChangeArrowheads="1"/>
            </p:cNvSpPr>
            <p:nvPr/>
          </p:nvSpPr>
          <p:spPr bwMode="auto">
            <a:xfrm>
              <a:off x="3049" y="764"/>
              <a:ext cx="9" cy="3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284" name="Line 60"/>
            <p:cNvSpPr>
              <a:spLocks noChangeShapeType="1"/>
            </p:cNvSpPr>
            <p:nvPr/>
          </p:nvSpPr>
          <p:spPr bwMode="auto">
            <a:xfrm>
              <a:off x="3049" y="764"/>
              <a:ext cx="1" cy="3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87" name="Rectangle 63"/>
            <p:cNvSpPr>
              <a:spLocks noChangeArrowheads="1"/>
            </p:cNvSpPr>
            <p:nvPr/>
          </p:nvSpPr>
          <p:spPr bwMode="auto">
            <a:xfrm>
              <a:off x="1129" y="1161"/>
              <a:ext cx="6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ea typeface="宋体" pitchFamily="2" charset="-122"/>
                </a:rPr>
                <a:t>f</a:t>
              </a:r>
              <a:endParaRPr lang="en-US" altLang="zh-CN" sz="2400">
                <a:ea typeface="宋体" pitchFamily="2" charset="-122"/>
              </a:endParaRPr>
            </a:p>
          </p:txBody>
        </p:sp>
        <p:sp>
          <p:nvSpPr>
            <p:cNvPr id="52288" name="Rectangle 64"/>
            <p:cNvSpPr>
              <a:spLocks noChangeArrowheads="1"/>
            </p:cNvSpPr>
            <p:nvPr/>
          </p:nvSpPr>
          <p:spPr bwMode="auto">
            <a:xfrm>
              <a:off x="1251" y="1237"/>
              <a:ext cx="11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ea typeface="宋体" pitchFamily="2" charset="-122"/>
                </a:rPr>
                <a:t>F</a:t>
              </a:r>
              <a:endParaRPr lang="en-US" altLang="zh-CN" sz="2400">
                <a:ea typeface="宋体" pitchFamily="2" charset="-122"/>
              </a:endParaRPr>
            </a:p>
          </p:txBody>
        </p:sp>
        <p:sp>
          <p:nvSpPr>
            <p:cNvPr id="52290" name="Rectangle 66"/>
            <p:cNvSpPr>
              <a:spLocks noChangeArrowheads="1"/>
            </p:cNvSpPr>
            <p:nvPr/>
          </p:nvSpPr>
          <p:spPr bwMode="auto">
            <a:xfrm>
              <a:off x="1806" y="1161"/>
              <a:ext cx="93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2400">
                  <a:solidFill>
                    <a:srgbClr val="000000"/>
                  </a:solidFill>
                  <a:latin typeface="Times New Roman" pitchFamily="18" charset="0"/>
                  <a:ea typeface="宋体" pitchFamily="2" charset="-122"/>
                </a:rPr>
                <a:t>F(b,c,d)</a:t>
              </a:r>
              <a:endParaRPr lang="en-US" altLang="zh-CN" sz="2400">
                <a:ea typeface="宋体" pitchFamily="2" charset="-122"/>
              </a:endParaRPr>
            </a:p>
          </p:txBody>
        </p:sp>
        <p:sp>
          <p:nvSpPr>
            <p:cNvPr id="52305" name="Rectangle 81"/>
            <p:cNvSpPr>
              <a:spLocks noChangeArrowheads="1"/>
            </p:cNvSpPr>
            <p:nvPr/>
          </p:nvSpPr>
          <p:spPr bwMode="auto">
            <a:xfrm>
              <a:off x="1020" y="1128"/>
              <a:ext cx="2029"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306" name="Line 82"/>
            <p:cNvSpPr>
              <a:spLocks noChangeShapeType="1"/>
            </p:cNvSpPr>
            <p:nvPr/>
          </p:nvSpPr>
          <p:spPr bwMode="auto">
            <a:xfrm>
              <a:off x="1020" y="1128"/>
              <a:ext cx="202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07" name="Rectangle 83"/>
            <p:cNvSpPr>
              <a:spLocks noChangeArrowheads="1"/>
            </p:cNvSpPr>
            <p:nvPr/>
          </p:nvSpPr>
          <p:spPr bwMode="auto">
            <a:xfrm>
              <a:off x="3049" y="1138"/>
              <a:ext cx="9"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308" name="Line 84"/>
            <p:cNvSpPr>
              <a:spLocks noChangeShapeType="1"/>
            </p:cNvSpPr>
            <p:nvPr/>
          </p:nvSpPr>
          <p:spPr bwMode="auto">
            <a:xfrm>
              <a:off x="3049" y="1138"/>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09" name="Rectangle 85"/>
            <p:cNvSpPr>
              <a:spLocks noChangeArrowheads="1"/>
            </p:cNvSpPr>
            <p:nvPr/>
          </p:nvSpPr>
          <p:spPr bwMode="auto">
            <a:xfrm>
              <a:off x="3049" y="1128"/>
              <a:ext cx="19"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310" name="Line 86"/>
            <p:cNvSpPr>
              <a:spLocks noChangeShapeType="1"/>
            </p:cNvSpPr>
            <p:nvPr/>
          </p:nvSpPr>
          <p:spPr bwMode="auto">
            <a:xfrm>
              <a:off x="3049" y="1128"/>
              <a:ext cx="1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11" name="Line 87"/>
            <p:cNvSpPr>
              <a:spLocks noChangeShapeType="1"/>
            </p:cNvSpPr>
            <p:nvPr/>
          </p:nvSpPr>
          <p:spPr bwMode="auto">
            <a:xfrm>
              <a:off x="3049" y="1128"/>
              <a:ext cx="1" cy="1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12" name="Rectangle 88"/>
            <p:cNvSpPr>
              <a:spLocks noChangeArrowheads="1"/>
            </p:cNvSpPr>
            <p:nvPr/>
          </p:nvSpPr>
          <p:spPr bwMode="auto">
            <a:xfrm>
              <a:off x="3068" y="1128"/>
              <a:ext cx="2241"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313" name="Line 89"/>
            <p:cNvSpPr>
              <a:spLocks noChangeShapeType="1"/>
            </p:cNvSpPr>
            <p:nvPr/>
          </p:nvSpPr>
          <p:spPr bwMode="auto">
            <a:xfrm>
              <a:off x="3068" y="1128"/>
              <a:ext cx="224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20" name="Rectangle 96"/>
            <p:cNvSpPr>
              <a:spLocks noChangeArrowheads="1"/>
            </p:cNvSpPr>
            <p:nvPr/>
          </p:nvSpPr>
          <p:spPr bwMode="auto">
            <a:xfrm>
              <a:off x="3049" y="1138"/>
              <a:ext cx="9" cy="3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321" name="Line 97"/>
            <p:cNvSpPr>
              <a:spLocks noChangeShapeType="1"/>
            </p:cNvSpPr>
            <p:nvPr/>
          </p:nvSpPr>
          <p:spPr bwMode="auto">
            <a:xfrm>
              <a:off x="3049" y="1138"/>
              <a:ext cx="1" cy="36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24" name="Rectangle 100"/>
            <p:cNvSpPr>
              <a:spLocks noChangeArrowheads="1"/>
            </p:cNvSpPr>
            <p:nvPr/>
          </p:nvSpPr>
          <p:spPr bwMode="auto">
            <a:xfrm>
              <a:off x="1110" y="1531"/>
              <a:ext cx="6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ea typeface="宋体" pitchFamily="2" charset="-122"/>
                </a:rPr>
                <a:t>f</a:t>
              </a:r>
              <a:endParaRPr lang="en-US" altLang="zh-CN" sz="2400">
                <a:ea typeface="宋体" pitchFamily="2" charset="-122"/>
              </a:endParaRPr>
            </a:p>
          </p:txBody>
        </p:sp>
        <p:sp>
          <p:nvSpPr>
            <p:cNvPr id="52325" name="Rectangle 101"/>
            <p:cNvSpPr>
              <a:spLocks noChangeArrowheads="1"/>
            </p:cNvSpPr>
            <p:nvPr/>
          </p:nvSpPr>
          <p:spPr bwMode="auto">
            <a:xfrm>
              <a:off x="1233" y="1607"/>
              <a:ext cx="15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ea typeface="宋体" pitchFamily="2" charset="-122"/>
                </a:rPr>
                <a:t>G</a:t>
              </a:r>
              <a:endParaRPr lang="en-US" altLang="zh-CN" sz="2400">
                <a:ea typeface="宋体" pitchFamily="2" charset="-122"/>
              </a:endParaRPr>
            </a:p>
          </p:txBody>
        </p:sp>
        <p:sp>
          <p:nvSpPr>
            <p:cNvPr id="52327" name="Rectangle 103"/>
            <p:cNvSpPr>
              <a:spLocks noChangeArrowheads="1"/>
            </p:cNvSpPr>
            <p:nvPr/>
          </p:nvSpPr>
          <p:spPr bwMode="auto">
            <a:xfrm>
              <a:off x="1788" y="1531"/>
              <a:ext cx="80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2400">
                  <a:solidFill>
                    <a:srgbClr val="000000"/>
                  </a:solidFill>
                  <a:latin typeface="Times New Roman" pitchFamily="18" charset="0"/>
                  <a:ea typeface="宋体" pitchFamily="2" charset="-122"/>
                </a:rPr>
                <a:t>G(b,c,d)</a:t>
              </a:r>
              <a:endParaRPr lang="en-US" altLang="zh-CN" sz="2400">
                <a:ea typeface="宋体" pitchFamily="2" charset="-122"/>
              </a:endParaRPr>
            </a:p>
          </p:txBody>
        </p:sp>
        <p:sp>
          <p:nvSpPr>
            <p:cNvPr id="52333" name="Line 109"/>
            <p:cNvSpPr>
              <a:spLocks noChangeShapeType="1"/>
            </p:cNvSpPr>
            <p:nvPr/>
          </p:nvSpPr>
          <p:spPr bwMode="auto">
            <a:xfrm>
              <a:off x="999" y="1503"/>
              <a:ext cx="2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39" name="Rectangle 115"/>
            <p:cNvSpPr>
              <a:spLocks noChangeArrowheads="1"/>
            </p:cNvSpPr>
            <p:nvPr/>
          </p:nvSpPr>
          <p:spPr bwMode="auto">
            <a:xfrm>
              <a:off x="1009" y="1503"/>
              <a:ext cx="2040"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340" name="Line 116"/>
            <p:cNvSpPr>
              <a:spLocks noChangeShapeType="1"/>
            </p:cNvSpPr>
            <p:nvPr/>
          </p:nvSpPr>
          <p:spPr bwMode="auto">
            <a:xfrm>
              <a:off x="1009" y="1503"/>
              <a:ext cx="204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41" name="Rectangle 117"/>
            <p:cNvSpPr>
              <a:spLocks noChangeArrowheads="1"/>
            </p:cNvSpPr>
            <p:nvPr/>
          </p:nvSpPr>
          <p:spPr bwMode="auto">
            <a:xfrm>
              <a:off x="3049" y="1503"/>
              <a:ext cx="9"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342" name="Line 118"/>
            <p:cNvSpPr>
              <a:spLocks noChangeShapeType="1"/>
            </p:cNvSpPr>
            <p:nvPr/>
          </p:nvSpPr>
          <p:spPr bwMode="auto">
            <a:xfrm>
              <a:off x="3049" y="1503"/>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43" name="Line 119"/>
            <p:cNvSpPr>
              <a:spLocks noChangeShapeType="1"/>
            </p:cNvSpPr>
            <p:nvPr/>
          </p:nvSpPr>
          <p:spPr bwMode="auto">
            <a:xfrm>
              <a:off x="3049" y="1503"/>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44" name="Rectangle 120"/>
            <p:cNvSpPr>
              <a:spLocks noChangeArrowheads="1"/>
            </p:cNvSpPr>
            <p:nvPr/>
          </p:nvSpPr>
          <p:spPr bwMode="auto">
            <a:xfrm>
              <a:off x="3058" y="1503"/>
              <a:ext cx="2251"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345" name="Line 121"/>
            <p:cNvSpPr>
              <a:spLocks noChangeShapeType="1"/>
            </p:cNvSpPr>
            <p:nvPr/>
          </p:nvSpPr>
          <p:spPr bwMode="auto">
            <a:xfrm>
              <a:off x="3058" y="1503"/>
              <a:ext cx="225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52" name="Rectangle 128"/>
            <p:cNvSpPr>
              <a:spLocks noChangeArrowheads="1"/>
            </p:cNvSpPr>
            <p:nvPr/>
          </p:nvSpPr>
          <p:spPr bwMode="auto">
            <a:xfrm>
              <a:off x="3049" y="1507"/>
              <a:ext cx="9" cy="3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353" name="Line 129"/>
            <p:cNvSpPr>
              <a:spLocks noChangeShapeType="1"/>
            </p:cNvSpPr>
            <p:nvPr/>
          </p:nvSpPr>
          <p:spPr bwMode="auto">
            <a:xfrm>
              <a:off x="3049" y="1507"/>
              <a:ext cx="1" cy="36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56" name="Rectangle 132"/>
            <p:cNvSpPr>
              <a:spLocks noChangeArrowheads="1"/>
            </p:cNvSpPr>
            <p:nvPr/>
          </p:nvSpPr>
          <p:spPr bwMode="auto">
            <a:xfrm>
              <a:off x="1110" y="1901"/>
              <a:ext cx="6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ea typeface="宋体" pitchFamily="2" charset="-122"/>
                </a:rPr>
                <a:t>f</a:t>
              </a:r>
              <a:endParaRPr lang="en-US" altLang="zh-CN" sz="2400">
                <a:ea typeface="宋体" pitchFamily="2" charset="-122"/>
              </a:endParaRPr>
            </a:p>
          </p:txBody>
        </p:sp>
        <p:sp>
          <p:nvSpPr>
            <p:cNvPr id="52357" name="Rectangle 133"/>
            <p:cNvSpPr>
              <a:spLocks noChangeArrowheads="1"/>
            </p:cNvSpPr>
            <p:nvPr/>
          </p:nvSpPr>
          <p:spPr bwMode="auto">
            <a:xfrm>
              <a:off x="1233" y="1976"/>
              <a:ext cx="15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ea typeface="宋体" pitchFamily="2" charset="-122"/>
                </a:rPr>
                <a:t>H</a:t>
              </a:r>
              <a:endParaRPr lang="en-US" altLang="zh-CN" sz="2400">
                <a:ea typeface="宋体" pitchFamily="2" charset="-122"/>
              </a:endParaRPr>
            </a:p>
          </p:txBody>
        </p:sp>
        <p:sp>
          <p:nvSpPr>
            <p:cNvPr id="52359" name="Rectangle 135"/>
            <p:cNvSpPr>
              <a:spLocks noChangeArrowheads="1"/>
            </p:cNvSpPr>
            <p:nvPr/>
          </p:nvSpPr>
          <p:spPr bwMode="auto">
            <a:xfrm>
              <a:off x="1788" y="1901"/>
              <a:ext cx="76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2400">
                  <a:solidFill>
                    <a:srgbClr val="000000"/>
                  </a:solidFill>
                  <a:latin typeface="Times New Roman" pitchFamily="18" charset="0"/>
                  <a:ea typeface="宋体" pitchFamily="2" charset="-122"/>
                </a:rPr>
                <a:t>H(b,c,d)</a:t>
              </a:r>
              <a:endParaRPr lang="en-US" altLang="zh-CN" sz="2400">
                <a:ea typeface="宋体" pitchFamily="2" charset="-122"/>
              </a:endParaRPr>
            </a:p>
          </p:txBody>
        </p:sp>
        <p:sp>
          <p:nvSpPr>
            <p:cNvPr id="52366" name="Line 142"/>
            <p:cNvSpPr>
              <a:spLocks noChangeShapeType="1"/>
            </p:cNvSpPr>
            <p:nvPr/>
          </p:nvSpPr>
          <p:spPr bwMode="auto">
            <a:xfrm>
              <a:off x="999" y="1873"/>
              <a:ext cx="2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72" name="Rectangle 148"/>
            <p:cNvSpPr>
              <a:spLocks noChangeArrowheads="1"/>
            </p:cNvSpPr>
            <p:nvPr/>
          </p:nvSpPr>
          <p:spPr bwMode="auto">
            <a:xfrm>
              <a:off x="1009" y="1873"/>
              <a:ext cx="2040"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373" name="Line 149"/>
            <p:cNvSpPr>
              <a:spLocks noChangeShapeType="1"/>
            </p:cNvSpPr>
            <p:nvPr/>
          </p:nvSpPr>
          <p:spPr bwMode="auto">
            <a:xfrm>
              <a:off x="1009" y="1873"/>
              <a:ext cx="204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74" name="Rectangle 150"/>
            <p:cNvSpPr>
              <a:spLocks noChangeArrowheads="1"/>
            </p:cNvSpPr>
            <p:nvPr/>
          </p:nvSpPr>
          <p:spPr bwMode="auto">
            <a:xfrm>
              <a:off x="3049" y="1873"/>
              <a:ext cx="9"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375" name="Line 151"/>
            <p:cNvSpPr>
              <a:spLocks noChangeShapeType="1"/>
            </p:cNvSpPr>
            <p:nvPr/>
          </p:nvSpPr>
          <p:spPr bwMode="auto">
            <a:xfrm>
              <a:off x="3049" y="1873"/>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76" name="Line 152"/>
            <p:cNvSpPr>
              <a:spLocks noChangeShapeType="1"/>
            </p:cNvSpPr>
            <p:nvPr/>
          </p:nvSpPr>
          <p:spPr bwMode="auto">
            <a:xfrm>
              <a:off x="3049" y="1873"/>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77" name="Rectangle 153"/>
            <p:cNvSpPr>
              <a:spLocks noChangeArrowheads="1"/>
            </p:cNvSpPr>
            <p:nvPr/>
          </p:nvSpPr>
          <p:spPr bwMode="auto">
            <a:xfrm>
              <a:off x="3058" y="1873"/>
              <a:ext cx="2251"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378" name="Line 154"/>
            <p:cNvSpPr>
              <a:spLocks noChangeShapeType="1"/>
            </p:cNvSpPr>
            <p:nvPr/>
          </p:nvSpPr>
          <p:spPr bwMode="auto">
            <a:xfrm>
              <a:off x="3058" y="1873"/>
              <a:ext cx="225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85" name="Rectangle 161"/>
            <p:cNvSpPr>
              <a:spLocks noChangeArrowheads="1"/>
            </p:cNvSpPr>
            <p:nvPr/>
          </p:nvSpPr>
          <p:spPr bwMode="auto">
            <a:xfrm>
              <a:off x="3049" y="1877"/>
              <a:ext cx="9" cy="36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386" name="Line 162"/>
            <p:cNvSpPr>
              <a:spLocks noChangeShapeType="1"/>
            </p:cNvSpPr>
            <p:nvPr/>
          </p:nvSpPr>
          <p:spPr bwMode="auto">
            <a:xfrm>
              <a:off x="3049" y="1877"/>
              <a:ext cx="1" cy="36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89" name="Rectangle 165"/>
            <p:cNvSpPr>
              <a:spLocks noChangeArrowheads="1"/>
            </p:cNvSpPr>
            <p:nvPr/>
          </p:nvSpPr>
          <p:spPr bwMode="auto">
            <a:xfrm>
              <a:off x="1153" y="2270"/>
              <a:ext cx="64"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ea typeface="宋体" pitchFamily="2" charset="-122"/>
                </a:rPr>
                <a:t>f</a:t>
              </a:r>
              <a:endParaRPr lang="en-US" altLang="zh-CN" sz="2400">
                <a:ea typeface="宋体" pitchFamily="2" charset="-122"/>
              </a:endParaRPr>
            </a:p>
          </p:txBody>
        </p:sp>
        <p:sp>
          <p:nvSpPr>
            <p:cNvPr id="52390" name="Rectangle 166"/>
            <p:cNvSpPr>
              <a:spLocks noChangeArrowheads="1"/>
            </p:cNvSpPr>
            <p:nvPr/>
          </p:nvSpPr>
          <p:spPr bwMode="auto">
            <a:xfrm>
              <a:off x="1275" y="2346"/>
              <a:ext cx="75"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400">
                  <a:solidFill>
                    <a:srgbClr val="000000"/>
                  </a:solidFill>
                  <a:latin typeface="Times New Roman" pitchFamily="18" charset="0"/>
                  <a:ea typeface="宋体" pitchFamily="2" charset="-122"/>
                </a:rPr>
                <a:t>I</a:t>
              </a:r>
              <a:endParaRPr lang="en-US" altLang="zh-CN" sz="2400">
                <a:ea typeface="宋体" pitchFamily="2" charset="-122"/>
              </a:endParaRPr>
            </a:p>
          </p:txBody>
        </p:sp>
        <p:sp>
          <p:nvSpPr>
            <p:cNvPr id="52392" name="Rectangle 168"/>
            <p:cNvSpPr>
              <a:spLocks noChangeArrowheads="1"/>
            </p:cNvSpPr>
            <p:nvPr/>
          </p:nvSpPr>
          <p:spPr bwMode="auto">
            <a:xfrm>
              <a:off x="1817" y="2293"/>
              <a:ext cx="788"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2400">
                  <a:solidFill>
                    <a:srgbClr val="000000"/>
                  </a:solidFill>
                  <a:latin typeface="Times New Roman" pitchFamily="18" charset="0"/>
                  <a:ea typeface="宋体" pitchFamily="2" charset="-122"/>
                </a:rPr>
                <a:t>I(b,c,d)</a:t>
              </a:r>
              <a:endParaRPr lang="en-US" altLang="zh-CN" sz="2400">
                <a:ea typeface="宋体" pitchFamily="2" charset="-122"/>
              </a:endParaRPr>
            </a:p>
          </p:txBody>
        </p:sp>
        <p:sp>
          <p:nvSpPr>
            <p:cNvPr id="52398" name="Line 174"/>
            <p:cNvSpPr>
              <a:spLocks noChangeShapeType="1"/>
            </p:cNvSpPr>
            <p:nvPr/>
          </p:nvSpPr>
          <p:spPr bwMode="auto">
            <a:xfrm>
              <a:off x="999" y="2242"/>
              <a:ext cx="2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04" name="Rectangle 180"/>
            <p:cNvSpPr>
              <a:spLocks noChangeArrowheads="1"/>
            </p:cNvSpPr>
            <p:nvPr/>
          </p:nvSpPr>
          <p:spPr bwMode="auto">
            <a:xfrm>
              <a:off x="1009" y="2242"/>
              <a:ext cx="2040"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405" name="Line 181"/>
            <p:cNvSpPr>
              <a:spLocks noChangeShapeType="1"/>
            </p:cNvSpPr>
            <p:nvPr/>
          </p:nvSpPr>
          <p:spPr bwMode="auto">
            <a:xfrm>
              <a:off x="1009" y="2242"/>
              <a:ext cx="204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06" name="Rectangle 182"/>
            <p:cNvSpPr>
              <a:spLocks noChangeArrowheads="1"/>
            </p:cNvSpPr>
            <p:nvPr/>
          </p:nvSpPr>
          <p:spPr bwMode="auto">
            <a:xfrm>
              <a:off x="3049" y="2242"/>
              <a:ext cx="9"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407" name="Line 183"/>
            <p:cNvSpPr>
              <a:spLocks noChangeShapeType="1"/>
            </p:cNvSpPr>
            <p:nvPr/>
          </p:nvSpPr>
          <p:spPr bwMode="auto">
            <a:xfrm>
              <a:off x="3049" y="2242"/>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08" name="Line 184"/>
            <p:cNvSpPr>
              <a:spLocks noChangeShapeType="1"/>
            </p:cNvSpPr>
            <p:nvPr/>
          </p:nvSpPr>
          <p:spPr bwMode="auto">
            <a:xfrm>
              <a:off x="3049" y="2242"/>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09" name="Rectangle 185"/>
            <p:cNvSpPr>
              <a:spLocks noChangeArrowheads="1"/>
            </p:cNvSpPr>
            <p:nvPr/>
          </p:nvSpPr>
          <p:spPr bwMode="auto">
            <a:xfrm>
              <a:off x="3049" y="2242"/>
              <a:ext cx="9" cy="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410" name="Line 186"/>
            <p:cNvSpPr>
              <a:spLocks noChangeShapeType="1"/>
            </p:cNvSpPr>
            <p:nvPr/>
          </p:nvSpPr>
          <p:spPr bwMode="auto">
            <a:xfrm>
              <a:off x="3049" y="2242"/>
              <a:ext cx="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11" name="Line 187"/>
            <p:cNvSpPr>
              <a:spLocks noChangeShapeType="1"/>
            </p:cNvSpPr>
            <p:nvPr/>
          </p:nvSpPr>
          <p:spPr bwMode="auto">
            <a:xfrm>
              <a:off x="3049" y="2242"/>
              <a:ext cx="1" cy="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12" name="Rectangle 188"/>
            <p:cNvSpPr>
              <a:spLocks noChangeArrowheads="1"/>
            </p:cNvSpPr>
            <p:nvPr/>
          </p:nvSpPr>
          <p:spPr bwMode="auto">
            <a:xfrm>
              <a:off x="3058" y="2242"/>
              <a:ext cx="2251" cy="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413" name="Line 189"/>
            <p:cNvSpPr>
              <a:spLocks noChangeShapeType="1"/>
            </p:cNvSpPr>
            <p:nvPr/>
          </p:nvSpPr>
          <p:spPr bwMode="auto">
            <a:xfrm>
              <a:off x="3058" y="2242"/>
              <a:ext cx="225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24" name="Line 200"/>
            <p:cNvSpPr>
              <a:spLocks noChangeShapeType="1"/>
            </p:cNvSpPr>
            <p:nvPr/>
          </p:nvSpPr>
          <p:spPr bwMode="auto">
            <a:xfrm>
              <a:off x="999" y="2612"/>
              <a:ext cx="2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27" name="Line 203"/>
            <p:cNvSpPr>
              <a:spLocks noChangeShapeType="1"/>
            </p:cNvSpPr>
            <p:nvPr/>
          </p:nvSpPr>
          <p:spPr bwMode="auto">
            <a:xfrm>
              <a:off x="999" y="2612"/>
              <a:ext cx="2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36" name="Rectangle 212"/>
            <p:cNvSpPr>
              <a:spLocks noChangeArrowheads="1"/>
            </p:cNvSpPr>
            <p:nvPr/>
          </p:nvSpPr>
          <p:spPr bwMode="auto">
            <a:xfrm>
              <a:off x="1020" y="2612"/>
              <a:ext cx="2030" cy="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437" name="Line 213"/>
            <p:cNvSpPr>
              <a:spLocks noChangeShapeType="1"/>
            </p:cNvSpPr>
            <p:nvPr/>
          </p:nvSpPr>
          <p:spPr bwMode="auto">
            <a:xfrm>
              <a:off x="1020" y="2612"/>
              <a:ext cx="2030"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38" name="Rectangle 214"/>
            <p:cNvSpPr>
              <a:spLocks noChangeArrowheads="1"/>
            </p:cNvSpPr>
            <p:nvPr/>
          </p:nvSpPr>
          <p:spPr bwMode="auto">
            <a:xfrm>
              <a:off x="3050" y="2246"/>
              <a:ext cx="7" cy="3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439" name="Line 215"/>
            <p:cNvSpPr>
              <a:spLocks noChangeShapeType="1"/>
            </p:cNvSpPr>
            <p:nvPr/>
          </p:nvSpPr>
          <p:spPr bwMode="auto">
            <a:xfrm>
              <a:off x="3050" y="2246"/>
              <a:ext cx="1" cy="36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40" name="Rectangle 216"/>
            <p:cNvSpPr>
              <a:spLocks noChangeArrowheads="1"/>
            </p:cNvSpPr>
            <p:nvPr/>
          </p:nvSpPr>
          <p:spPr bwMode="auto">
            <a:xfrm>
              <a:off x="3050" y="2612"/>
              <a:ext cx="7" cy="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441" name="Line 217"/>
            <p:cNvSpPr>
              <a:spLocks noChangeShapeType="1"/>
            </p:cNvSpPr>
            <p:nvPr/>
          </p:nvSpPr>
          <p:spPr bwMode="auto">
            <a:xfrm>
              <a:off x="3050" y="2612"/>
              <a:ext cx="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42" name="Line 218"/>
            <p:cNvSpPr>
              <a:spLocks noChangeShapeType="1"/>
            </p:cNvSpPr>
            <p:nvPr/>
          </p:nvSpPr>
          <p:spPr bwMode="auto">
            <a:xfrm>
              <a:off x="3050" y="2612"/>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43" name="Rectangle 219"/>
            <p:cNvSpPr>
              <a:spLocks noChangeArrowheads="1"/>
            </p:cNvSpPr>
            <p:nvPr/>
          </p:nvSpPr>
          <p:spPr bwMode="auto">
            <a:xfrm>
              <a:off x="3050" y="2612"/>
              <a:ext cx="7" cy="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444" name="Line 220"/>
            <p:cNvSpPr>
              <a:spLocks noChangeShapeType="1"/>
            </p:cNvSpPr>
            <p:nvPr/>
          </p:nvSpPr>
          <p:spPr bwMode="auto">
            <a:xfrm>
              <a:off x="3050" y="2612"/>
              <a:ext cx="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45" name="Line 221"/>
            <p:cNvSpPr>
              <a:spLocks noChangeShapeType="1"/>
            </p:cNvSpPr>
            <p:nvPr/>
          </p:nvSpPr>
          <p:spPr bwMode="auto">
            <a:xfrm>
              <a:off x="3050" y="2612"/>
              <a:ext cx="1"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46" name="Rectangle 222"/>
            <p:cNvSpPr>
              <a:spLocks noChangeArrowheads="1"/>
            </p:cNvSpPr>
            <p:nvPr/>
          </p:nvSpPr>
          <p:spPr bwMode="auto">
            <a:xfrm>
              <a:off x="3057" y="2612"/>
              <a:ext cx="2259" cy="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2447" name="Line 223"/>
            <p:cNvSpPr>
              <a:spLocks noChangeShapeType="1"/>
            </p:cNvSpPr>
            <p:nvPr/>
          </p:nvSpPr>
          <p:spPr bwMode="auto">
            <a:xfrm>
              <a:off x="3057" y="2612"/>
              <a:ext cx="225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59" name="Text Box 235"/>
            <p:cNvSpPr txBox="1">
              <a:spLocks noChangeArrowheads="1"/>
            </p:cNvSpPr>
            <p:nvPr/>
          </p:nvSpPr>
          <p:spPr bwMode="auto">
            <a:xfrm>
              <a:off x="3061" y="1207"/>
              <a:ext cx="2132" cy="1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a:latin typeface="Times New Roman" pitchFamily="18" charset="0"/>
                </a:rPr>
                <a:t>(b∧c) ∨((</a:t>
              </a:r>
              <a:r>
                <a:rPr lang="zh-CN" altLang="en-US" sz="2400">
                  <a:latin typeface="Times New Roman" pitchFamily="18" charset="0"/>
                </a:rPr>
                <a:t>～</a:t>
              </a:r>
              <a:r>
                <a:rPr lang="en-US" altLang="zh-CN" sz="2400">
                  <a:latin typeface="Times New Roman" pitchFamily="18" charset="0"/>
                </a:rPr>
                <a:t>b) ∧ d)</a:t>
              </a:r>
            </a:p>
            <a:p>
              <a:pPr algn="ctr">
                <a:spcBef>
                  <a:spcPct val="50000"/>
                </a:spcBef>
              </a:pPr>
              <a:r>
                <a:rPr lang="en-US" altLang="zh-CN" sz="2400">
                  <a:latin typeface="Times New Roman" pitchFamily="18" charset="0"/>
                </a:rPr>
                <a:t>(b ∧ d) ∨(c ∧(</a:t>
              </a:r>
              <a:r>
                <a:rPr lang="zh-CN" altLang="en-US" sz="2400">
                  <a:latin typeface="Times New Roman" pitchFamily="18" charset="0"/>
                </a:rPr>
                <a:t>～</a:t>
              </a:r>
              <a:r>
                <a:rPr lang="en-US" altLang="zh-CN" sz="2400">
                  <a:latin typeface="Times New Roman" pitchFamily="18" charset="0"/>
                </a:rPr>
                <a:t>d))</a:t>
              </a:r>
            </a:p>
            <a:p>
              <a:pPr algn="ctr">
                <a:spcBef>
                  <a:spcPct val="50000"/>
                </a:spcBef>
                <a:buClr>
                  <a:srgbClr val="006600"/>
                </a:buClr>
                <a:buFont typeface="Wingdings" pitchFamily="2" charset="2"/>
                <a:buNone/>
              </a:pPr>
              <a:r>
                <a:rPr lang="en-US" altLang="zh-CN" sz="2400">
                  <a:latin typeface="Times New Roman" pitchFamily="18" charset="0"/>
                </a:rPr>
                <a:t>b</a:t>
              </a:r>
              <a:r>
                <a:rPr lang="en-US" altLang="zh-CN" sz="2400">
                  <a:latin typeface="Times New Roman" pitchFamily="18" charset="0"/>
                  <a:sym typeface="Symbol" pitchFamily="18" charset="2"/>
                </a:rPr>
                <a:t> </a:t>
              </a:r>
              <a:r>
                <a:rPr lang="en-US" altLang="zh-CN" sz="2400">
                  <a:latin typeface="Times New Roman" pitchFamily="18" charset="0"/>
                </a:rPr>
                <a:t>c </a:t>
              </a:r>
              <a:r>
                <a:rPr lang="en-US" altLang="zh-CN" sz="2400">
                  <a:latin typeface="Times New Roman" pitchFamily="18" charset="0"/>
                  <a:sym typeface="Symbol" pitchFamily="18" charset="2"/>
                </a:rPr>
                <a:t></a:t>
              </a:r>
              <a:r>
                <a:rPr lang="en-US" altLang="zh-CN" sz="2400">
                  <a:latin typeface="Times New Roman" pitchFamily="18" charset="0"/>
                </a:rPr>
                <a:t> d</a:t>
              </a:r>
            </a:p>
            <a:p>
              <a:pPr algn="ctr">
                <a:spcBef>
                  <a:spcPct val="50000"/>
                </a:spcBef>
                <a:buClr>
                  <a:srgbClr val="006600"/>
                </a:buClr>
                <a:buFont typeface="Wingdings" pitchFamily="2" charset="2"/>
                <a:buNone/>
              </a:pPr>
              <a:r>
                <a:rPr lang="en-US" altLang="zh-CN" sz="2400">
                  <a:latin typeface="Times New Roman" pitchFamily="18" charset="0"/>
                </a:rPr>
                <a:t>Y </a:t>
              </a:r>
              <a:r>
                <a:rPr lang="en-US" altLang="zh-CN" sz="2400">
                  <a:latin typeface="Times New Roman" pitchFamily="18" charset="0"/>
                  <a:sym typeface="Symbol" pitchFamily="18" charset="2"/>
                </a:rPr>
                <a:t></a:t>
              </a:r>
              <a:r>
                <a:rPr lang="en-US" altLang="zh-CN" sz="2400">
                  <a:latin typeface="Times New Roman" pitchFamily="18" charset="0"/>
                </a:rPr>
                <a:t>(c ∨(</a:t>
              </a:r>
              <a:r>
                <a:rPr lang="zh-CN" altLang="en-US" sz="2400">
                  <a:latin typeface="Times New Roman" pitchFamily="18" charset="0"/>
                </a:rPr>
                <a:t>～</a:t>
              </a:r>
              <a:r>
                <a:rPr lang="en-US" altLang="zh-CN" sz="2400">
                  <a:latin typeface="Times New Roman" pitchFamily="18" charset="0"/>
                </a:rPr>
                <a:t>d))</a:t>
              </a:r>
            </a:p>
          </p:txBody>
        </p:sp>
        <p:sp>
          <p:nvSpPr>
            <p:cNvPr id="52460" name="Line 236"/>
            <p:cNvSpPr>
              <a:spLocks noChangeShapeType="1"/>
            </p:cNvSpPr>
            <p:nvPr/>
          </p:nvSpPr>
          <p:spPr bwMode="auto">
            <a:xfrm>
              <a:off x="1565" y="754"/>
              <a:ext cx="0" cy="186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461" name="Line 237"/>
            <p:cNvSpPr>
              <a:spLocks noChangeShapeType="1"/>
            </p:cNvSpPr>
            <p:nvPr/>
          </p:nvSpPr>
          <p:spPr bwMode="auto">
            <a:xfrm>
              <a:off x="975" y="754"/>
              <a:ext cx="0" cy="186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462" name="Line 238"/>
            <p:cNvSpPr>
              <a:spLocks noChangeShapeType="1"/>
            </p:cNvSpPr>
            <p:nvPr/>
          </p:nvSpPr>
          <p:spPr bwMode="auto">
            <a:xfrm>
              <a:off x="5329" y="754"/>
              <a:ext cx="0" cy="186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 name="灯片编号占位符 1"/>
          <p:cNvSpPr>
            <a:spLocks noGrp="1"/>
          </p:cNvSpPr>
          <p:nvPr>
            <p:ph type="sldNum" sz="quarter" idx="10"/>
          </p:nvPr>
        </p:nvSpPr>
        <p:spPr/>
        <p:txBody>
          <a:bodyPr/>
          <a:lstStyle/>
          <a:p>
            <a:pPr>
              <a:defRPr/>
            </a:pPr>
            <a:fld id="{049F199D-83B2-4493-A67C-03386C42A32E}" type="slidenum">
              <a:rPr lang="en-US" altLang="zh-CN" smtClean="0"/>
              <a:pPr>
                <a:defRPr/>
              </a:pPr>
              <a:t>108</a:t>
            </a:fld>
            <a:endParaRPr lang="en-US" altLang="zh-CN"/>
          </a:p>
        </p:txBody>
      </p:sp>
    </p:spTree>
    <p:extLst>
      <p:ext uri="{BB962C8B-B14F-4D97-AF65-F5344CB8AC3E}">
        <p14:creationId xmlns:p14="http://schemas.microsoft.com/office/powerpoint/2010/main" val="40429646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altLang="zh-CN" sz="3600" kern="1200" dirty="0">
                <a:solidFill>
                  <a:schemeClr val="accent2"/>
                </a:solidFill>
                <a:effectLst>
                  <a:outerShdw blurRad="38100" dist="38100" dir="2700000" algn="tl">
                    <a:srgbClr val="000000">
                      <a:alpha val="43137"/>
                    </a:srgbClr>
                  </a:outerShdw>
                </a:effectLst>
                <a:latin typeface="+mj-ea"/>
              </a:rPr>
              <a:t>MD5</a:t>
            </a:r>
            <a:r>
              <a:rPr lang="zh-CN" altLang="en-US" sz="3600" kern="1200" dirty="0">
                <a:solidFill>
                  <a:schemeClr val="accent2"/>
                </a:solidFill>
                <a:effectLst>
                  <a:outerShdw blurRad="38100" dist="38100" dir="2700000" algn="tl">
                    <a:srgbClr val="000000">
                      <a:alpha val="43137"/>
                    </a:srgbClr>
                  </a:outerShdw>
                </a:effectLst>
                <a:latin typeface="+mj-ea"/>
              </a:rPr>
              <a:t>的主循环</a:t>
            </a:r>
          </a:p>
        </p:txBody>
      </p:sp>
      <p:sp>
        <p:nvSpPr>
          <p:cNvPr id="109571" name="Rectangle 3"/>
          <p:cNvSpPr>
            <a:spLocks noGrp="1" noChangeArrowheads="1"/>
          </p:cNvSpPr>
          <p:nvPr>
            <p:ph type="body" idx="1"/>
          </p:nvPr>
        </p:nvSpPr>
        <p:spPr>
          <a:xfrm>
            <a:off x="4356100" y="1196975"/>
            <a:ext cx="4392613" cy="5111750"/>
          </a:xfrm>
        </p:spPr>
        <p:txBody>
          <a:bodyPr/>
          <a:lstStyle/>
          <a:p>
            <a:pPr>
              <a:buFont typeface="Wingdings" pitchFamily="2" charset="2"/>
              <a:buChar char="Ø"/>
            </a:pPr>
            <a:r>
              <a:rPr lang="en-US" altLang="zh-CN" sz="2400" dirty="0"/>
              <a:t>X[k] </a:t>
            </a:r>
            <a:r>
              <a:rPr lang="zh-CN" altLang="en-US" sz="2400" dirty="0"/>
              <a:t>表示报文的第</a:t>
            </a:r>
            <a:r>
              <a:rPr lang="en-US" altLang="zh-CN" sz="2400" dirty="0"/>
              <a:t>j</a:t>
            </a:r>
            <a:r>
              <a:rPr lang="zh-CN" altLang="en-US" sz="2400" dirty="0"/>
              <a:t>个分组</a:t>
            </a:r>
            <a:r>
              <a:rPr lang="en-US" altLang="zh-CN" sz="2400" dirty="0" err="1"/>
              <a:t>Mj</a:t>
            </a:r>
            <a:r>
              <a:rPr lang="zh-CN" altLang="en-US" sz="2400" dirty="0"/>
              <a:t>，每</a:t>
            </a:r>
            <a:r>
              <a:rPr lang="en-US" altLang="zh-CN" sz="2400" dirty="0"/>
              <a:t>512</a:t>
            </a:r>
            <a:r>
              <a:rPr lang="zh-CN" altLang="en-US" sz="2400" dirty="0"/>
              <a:t>位分为</a:t>
            </a:r>
            <a:r>
              <a:rPr lang="en-US" altLang="zh-CN" sz="2400" dirty="0"/>
              <a:t>16</a:t>
            </a:r>
            <a:r>
              <a:rPr lang="zh-CN" altLang="en-US" sz="2400" dirty="0"/>
              <a:t>个分组</a:t>
            </a:r>
            <a:r>
              <a:rPr lang="en-US" altLang="zh-CN" dirty="0"/>
              <a:t>(k=0,1,2,...,15)</a:t>
            </a:r>
          </a:p>
          <a:p>
            <a:pPr>
              <a:buFont typeface="Wingdings" pitchFamily="2" charset="2"/>
              <a:buChar char="Ø"/>
            </a:pPr>
            <a:r>
              <a:rPr lang="en-US" altLang="zh-CN" dirty="0" err="1"/>
              <a:t>Pji</a:t>
            </a:r>
            <a:r>
              <a:rPr lang="zh-CN" altLang="en-US" dirty="0"/>
              <a:t>表示各轮处理中使用</a:t>
            </a:r>
            <a:r>
              <a:rPr lang="en-US" altLang="zh-CN" dirty="0"/>
              <a:t>16</a:t>
            </a:r>
            <a:r>
              <a:rPr lang="zh-CN" altLang="en-US" dirty="0"/>
              <a:t>个</a:t>
            </a:r>
            <a:r>
              <a:rPr lang="en-US" altLang="zh-CN" dirty="0"/>
              <a:t>32</a:t>
            </a:r>
            <a:r>
              <a:rPr lang="zh-CN" altLang="en-US" dirty="0"/>
              <a:t>位字的不同次序</a:t>
            </a:r>
            <a:r>
              <a:rPr lang="en-US" altLang="zh-CN" dirty="0"/>
              <a:t>(i=0,1,2</a:t>
            </a:r>
            <a:r>
              <a:rPr lang="zh-CN" altLang="en-US" dirty="0"/>
              <a:t>，</a:t>
            </a:r>
            <a:r>
              <a:rPr lang="en-US" altLang="zh-CN" dirty="0"/>
              <a:t>...15):</a:t>
            </a:r>
          </a:p>
          <a:p>
            <a:pPr lvl="1"/>
            <a:r>
              <a:rPr lang="zh-CN" altLang="en-US" sz="2400" dirty="0"/>
              <a:t>第</a:t>
            </a:r>
            <a:r>
              <a:rPr lang="en-US" altLang="zh-CN" sz="2400" dirty="0"/>
              <a:t>1</a:t>
            </a:r>
            <a:r>
              <a:rPr lang="zh-CN" altLang="en-US" sz="2400" dirty="0"/>
              <a:t>轮：</a:t>
            </a:r>
            <a:r>
              <a:rPr lang="en-US" altLang="zh-CN" sz="2400" dirty="0"/>
              <a:t>k=p</a:t>
            </a:r>
            <a:r>
              <a:rPr lang="en-US" altLang="zh-CN" sz="2400" baseline="-25000" dirty="0"/>
              <a:t>1</a:t>
            </a:r>
            <a:r>
              <a:rPr lang="en-US" altLang="zh-CN" sz="2400" dirty="0"/>
              <a:t>i=i</a:t>
            </a:r>
          </a:p>
          <a:p>
            <a:pPr lvl="1"/>
            <a:r>
              <a:rPr lang="zh-CN" altLang="en-US" sz="2400" dirty="0"/>
              <a:t>第</a:t>
            </a:r>
            <a:r>
              <a:rPr lang="en-US" altLang="zh-CN" sz="2400" dirty="0"/>
              <a:t>2</a:t>
            </a:r>
            <a:r>
              <a:rPr lang="zh-CN" altLang="en-US" sz="2400" dirty="0"/>
              <a:t>轮： </a:t>
            </a:r>
            <a:r>
              <a:rPr lang="en-US" altLang="zh-CN" sz="2400" dirty="0"/>
              <a:t>k=P</a:t>
            </a:r>
            <a:r>
              <a:rPr lang="en-US" altLang="zh-CN" sz="2400" baseline="-25000" dirty="0"/>
              <a:t>2</a:t>
            </a:r>
            <a:r>
              <a:rPr lang="en-US" altLang="zh-CN" sz="2400" dirty="0"/>
              <a:t>i=(1</a:t>
            </a:r>
            <a:r>
              <a:rPr lang="zh-CN" altLang="en-US" sz="2400" dirty="0"/>
              <a:t>十</a:t>
            </a:r>
            <a:r>
              <a:rPr lang="en-US" altLang="zh-CN" sz="2400" dirty="0"/>
              <a:t>5i) mod l6</a:t>
            </a:r>
          </a:p>
          <a:p>
            <a:pPr lvl="1"/>
            <a:r>
              <a:rPr lang="zh-CN" altLang="en-US" sz="2400" dirty="0"/>
              <a:t>第</a:t>
            </a:r>
            <a:r>
              <a:rPr lang="en-US" altLang="zh-CN" sz="2400" dirty="0"/>
              <a:t>3</a:t>
            </a:r>
            <a:r>
              <a:rPr lang="zh-CN" altLang="en-US" sz="2400" dirty="0"/>
              <a:t>轮： </a:t>
            </a:r>
            <a:r>
              <a:rPr lang="en-US" altLang="zh-CN" sz="2400" dirty="0"/>
              <a:t>k=P</a:t>
            </a:r>
            <a:r>
              <a:rPr lang="en-US" altLang="zh-CN" sz="2400" baseline="-25000" dirty="0"/>
              <a:t>3</a:t>
            </a:r>
            <a:r>
              <a:rPr lang="en-US" altLang="zh-CN" sz="2400" dirty="0"/>
              <a:t>i=(5</a:t>
            </a:r>
            <a:r>
              <a:rPr lang="zh-CN" altLang="en-US" sz="2400" dirty="0"/>
              <a:t>十</a:t>
            </a:r>
            <a:r>
              <a:rPr lang="en-US" altLang="zh-CN" sz="2400" dirty="0"/>
              <a:t>3i) mod l6</a:t>
            </a:r>
          </a:p>
          <a:p>
            <a:pPr lvl="1"/>
            <a:r>
              <a:rPr lang="zh-CN" altLang="en-US" sz="2400" dirty="0"/>
              <a:t>第</a:t>
            </a:r>
            <a:r>
              <a:rPr lang="en-US" altLang="zh-CN" sz="2400" dirty="0"/>
              <a:t>4</a:t>
            </a:r>
            <a:r>
              <a:rPr lang="zh-CN" altLang="en-US" sz="2400" dirty="0"/>
              <a:t>轮： </a:t>
            </a:r>
            <a:r>
              <a:rPr lang="en-US" altLang="zh-CN" sz="2400" dirty="0"/>
              <a:t>k=P</a:t>
            </a:r>
            <a:r>
              <a:rPr lang="en-US" altLang="zh-CN" sz="2400" baseline="-25000" dirty="0"/>
              <a:t>4</a:t>
            </a:r>
            <a:r>
              <a:rPr lang="en-US" altLang="zh-CN" sz="2400" dirty="0"/>
              <a:t>i=7i mod l6</a:t>
            </a:r>
          </a:p>
        </p:txBody>
      </p:sp>
      <p:grpSp>
        <p:nvGrpSpPr>
          <p:cNvPr id="109572" name="Group 4"/>
          <p:cNvGrpSpPr>
            <a:grpSpLocks/>
          </p:cNvGrpSpPr>
          <p:nvPr/>
        </p:nvGrpSpPr>
        <p:grpSpPr bwMode="auto">
          <a:xfrm>
            <a:off x="-36513" y="796925"/>
            <a:ext cx="4105276" cy="6016625"/>
            <a:chOff x="67" y="504"/>
            <a:chExt cx="2586" cy="3790"/>
          </a:xfrm>
        </p:grpSpPr>
        <p:sp>
          <p:nvSpPr>
            <p:cNvPr id="109573" name="Line 5"/>
            <p:cNvSpPr>
              <a:spLocks noChangeShapeType="1"/>
            </p:cNvSpPr>
            <p:nvPr/>
          </p:nvSpPr>
          <p:spPr bwMode="auto">
            <a:xfrm>
              <a:off x="1520" y="3975"/>
              <a:ext cx="0" cy="3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9574" name="Group 6"/>
            <p:cNvGrpSpPr>
              <a:grpSpLocks/>
            </p:cNvGrpSpPr>
            <p:nvPr/>
          </p:nvGrpSpPr>
          <p:grpSpPr bwMode="auto">
            <a:xfrm>
              <a:off x="67" y="504"/>
              <a:ext cx="2586" cy="3702"/>
              <a:chOff x="1247" y="504"/>
              <a:chExt cx="2586" cy="3702"/>
            </a:xfrm>
          </p:grpSpPr>
          <p:sp>
            <p:nvSpPr>
              <p:cNvPr id="109575" name="AutoShape 7"/>
              <p:cNvSpPr>
                <a:spLocks noChangeArrowheads="1"/>
              </p:cNvSpPr>
              <p:nvPr/>
            </p:nvSpPr>
            <p:spPr bwMode="auto">
              <a:xfrm>
                <a:off x="2017" y="1207"/>
                <a:ext cx="1451" cy="317"/>
              </a:xfrm>
              <a:prstGeom prst="roundRect">
                <a:avLst>
                  <a:gd name="adj" fmla="val 16667"/>
                </a:avLst>
              </a:prstGeom>
              <a:gradFill rotWithShape="1">
                <a:gsLst>
                  <a:gs pos="0">
                    <a:srgbClr val="FFCCFF"/>
                  </a:gs>
                  <a:gs pos="50000">
                    <a:schemeClr val="bg1"/>
                  </a:gs>
                  <a:gs pos="100000">
                    <a:srgbClr val="FFCCF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ea typeface="宋体" pitchFamily="2" charset="-122"/>
                  </a:rPr>
                  <a:t>F,T[1,…,16] , X[p</a:t>
                </a:r>
                <a:r>
                  <a:rPr lang="en-US" altLang="zh-CN" sz="1800" baseline="-25000">
                    <a:ea typeface="宋体" pitchFamily="2" charset="-122"/>
                  </a:rPr>
                  <a:t>1</a:t>
                </a:r>
                <a:r>
                  <a:rPr lang="en-US" altLang="zh-CN" sz="1800">
                    <a:ea typeface="宋体" pitchFamily="2" charset="-122"/>
                  </a:rPr>
                  <a:t>i]</a:t>
                </a:r>
              </a:p>
            </p:txBody>
          </p:sp>
          <p:sp>
            <p:nvSpPr>
              <p:cNvPr id="109576" name="AutoShape 8"/>
              <p:cNvSpPr>
                <a:spLocks noChangeArrowheads="1"/>
              </p:cNvSpPr>
              <p:nvPr/>
            </p:nvSpPr>
            <p:spPr bwMode="auto">
              <a:xfrm>
                <a:off x="2018" y="1752"/>
                <a:ext cx="1451" cy="317"/>
              </a:xfrm>
              <a:prstGeom prst="roundRect">
                <a:avLst>
                  <a:gd name="adj" fmla="val 16667"/>
                </a:avLst>
              </a:prstGeom>
              <a:gradFill rotWithShape="1">
                <a:gsLst>
                  <a:gs pos="0">
                    <a:srgbClr val="CCFFFF"/>
                  </a:gs>
                  <a:gs pos="50000">
                    <a:schemeClr val="bg1"/>
                  </a:gs>
                  <a:gs pos="100000">
                    <a:srgbClr val="CCFFF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ea typeface="宋体" pitchFamily="2" charset="-122"/>
                  </a:rPr>
                  <a:t>G,T[17,…,32] , X[p</a:t>
                </a:r>
                <a:r>
                  <a:rPr lang="en-US" altLang="zh-CN" sz="1800" baseline="-25000">
                    <a:ea typeface="宋体" pitchFamily="2" charset="-122"/>
                  </a:rPr>
                  <a:t>2</a:t>
                </a:r>
                <a:r>
                  <a:rPr lang="en-US" altLang="zh-CN" sz="1800">
                    <a:ea typeface="宋体" pitchFamily="2" charset="-122"/>
                  </a:rPr>
                  <a:t>i]</a:t>
                </a:r>
              </a:p>
            </p:txBody>
          </p:sp>
          <p:sp>
            <p:nvSpPr>
              <p:cNvPr id="109577" name="AutoShape 9"/>
              <p:cNvSpPr>
                <a:spLocks noChangeArrowheads="1"/>
              </p:cNvSpPr>
              <p:nvPr/>
            </p:nvSpPr>
            <p:spPr bwMode="auto">
              <a:xfrm>
                <a:off x="2017" y="2296"/>
                <a:ext cx="1451" cy="317"/>
              </a:xfrm>
              <a:prstGeom prst="roundRect">
                <a:avLst>
                  <a:gd name="adj" fmla="val 16667"/>
                </a:avLst>
              </a:prstGeom>
              <a:gradFill rotWithShape="1">
                <a:gsLst>
                  <a:gs pos="0">
                    <a:srgbClr val="FFFF00"/>
                  </a:gs>
                  <a:gs pos="50000">
                    <a:schemeClr val="bg1"/>
                  </a:gs>
                  <a:gs pos="100000">
                    <a:srgbClr val="FFFF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ea typeface="宋体" pitchFamily="2" charset="-122"/>
                  </a:rPr>
                  <a:t>H,T[33,…,48] , X[p</a:t>
                </a:r>
                <a:r>
                  <a:rPr lang="en-US" altLang="zh-CN" sz="1800" baseline="-25000">
                    <a:ea typeface="宋体" pitchFamily="2" charset="-122"/>
                  </a:rPr>
                  <a:t>3</a:t>
                </a:r>
                <a:r>
                  <a:rPr lang="en-US" altLang="zh-CN" sz="1800">
                    <a:ea typeface="宋体" pitchFamily="2" charset="-122"/>
                  </a:rPr>
                  <a:t>i]</a:t>
                </a:r>
              </a:p>
            </p:txBody>
          </p:sp>
          <p:sp>
            <p:nvSpPr>
              <p:cNvPr id="109578" name="AutoShape 10"/>
              <p:cNvSpPr>
                <a:spLocks noChangeArrowheads="1"/>
              </p:cNvSpPr>
              <p:nvPr/>
            </p:nvSpPr>
            <p:spPr bwMode="auto">
              <a:xfrm>
                <a:off x="2017" y="2840"/>
                <a:ext cx="1451" cy="317"/>
              </a:xfrm>
              <a:prstGeom prst="roundRect">
                <a:avLst>
                  <a:gd name="adj" fmla="val 16667"/>
                </a:avLst>
              </a:prstGeom>
              <a:gradFill rotWithShape="1">
                <a:gsLst>
                  <a:gs pos="0">
                    <a:schemeClr val="accent1"/>
                  </a:gs>
                  <a:gs pos="50000">
                    <a:schemeClr val="bg1"/>
                  </a:gs>
                  <a:gs pos="100000">
                    <a:schemeClr val="accent1"/>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ea typeface="宋体" pitchFamily="2" charset="-122"/>
                  </a:rPr>
                  <a:t>I,T[49,…,64] , X[p</a:t>
                </a:r>
                <a:r>
                  <a:rPr lang="en-US" altLang="zh-CN" sz="1800" baseline="-25000">
                    <a:ea typeface="宋体" pitchFamily="2" charset="-122"/>
                  </a:rPr>
                  <a:t>4</a:t>
                </a:r>
                <a:r>
                  <a:rPr lang="en-US" altLang="zh-CN" sz="1800" baseline="30000">
                    <a:ea typeface="宋体" pitchFamily="2" charset="-122"/>
                  </a:rPr>
                  <a:t>i</a:t>
                </a:r>
                <a:r>
                  <a:rPr lang="en-US" altLang="zh-CN" sz="1800">
                    <a:ea typeface="宋体" pitchFamily="2" charset="-122"/>
                  </a:rPr>
                  <a:t>]</a:t>
                </a:r>
              </a:p>
            </p:txBody>
          </p:sp>
          <p:sp>
            <p:nvSpPr>
              <p:cNvPr id="109579" name="Line 11"/>
              <p:cNvSpPr>
                <a:spLocks noChangeShapeType="1"/>
              </p:cNvSpPr>
              <p:nvPr/>
            </p:nvSpPr>
            <p:spPr bwMode="auto">
              <a:xfrm>
                <a:off x="2199" y="981"/>
                <a:ext cx="0" cy="2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580" name="Line 12"/>
              <p:cNvSpPr>
                <a:spLocks noChangeShapeType="1"/>
              </p:cNvSpPr>
              <p:nvPr/>
            </p:nvSpPr>
            <p:spPr bwMode="auto">
              <a:xfrm>
                <a:off x="2516" y="981"/>
                <a:ext cx="0" cy="2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581" name="Line 13"/>
              <p:cNvSpPr>
                <a:spLocks noChangeShapeType="1"/>
              </p:cNvSpPr>
              <p:nvPr/>
            </p:nvSpPr>
            <p:spPr bwMode="auto">
              <a:xfrm>
                <a:off x="2879" y="981"/>
                <a:ext cx="0" cy="2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582" name="Line 14"/>
              <p:cNvSpPr>
                <a:spLocks noChangeShapeType="1"/>
              </p:cNvSpPr>
              <p:nvPr/>
            </p:nvSpPr>
            <p:spPr bwMode="auto">
              <a:xfrm>
                <a:off x="3197" y="981"/>
                <a:ext cx="0" cy="2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583" name="Line 15"/>
              <p:cNvSpPr>
                <a:spLocks noChangeShapeType="1"/>
              </p:cNvSpPr>
              <p:nvPr/>
            </p:nvSpPr>
            <p:spPr bwMode="auto">
              <a:xfrm>
                <a:off x="2199" y="981"/>
                <a:ext cx="99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584" name="Line 16"/>
              <p:cNvSpPr>
                <a:spLocks noChangeShapeType="1"/>
              </p:cNvSpPr>
              <p:nvPr/>
            </p:nvSpPr>
            <p:spPr bwMode="auto">
              <a:xfrm flipV="1">
                <a:off x="2698" y="754"/>
                <a:ext cx="0" cy="22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585" name="Line 17"/>
              <p:cNvSpPr>
                <a:spLocks noChangeShapeType="1"/>
              </p:cNvSpPr>
              <p:nvPr/>
            </p:nvSpPr>
            <p:spPr bwMode="auto">
              <a:xfrm flipV="1">
                <a:off x="2652" y="845"/>
                <a:ext cx="91"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586" name="Text Box 18"/>
              <p:cNvSpPr txBox="1">
                <a:spLocks noChangeArrowheads="1"/>
              </p:cNvSpPr>
              <p:nvPr/>
            </p:nvSpPr>
            <p:spPr bwMode="auto">
              <a:xfrm>
                <a:off x="2698" y="754"/>
                <a:ext cx="36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a:ea typeface="宋体" pitchFamily="2" charset="-122"/>
                  </a:rPr>
                  <a:t>128</a:t>
                </a:r>
              </a:p>
            </p:txBody>
          </p:sp>
          <p:sp>
            <p:nvSpPr>
              <p:cNvPr id="109587" name="Line 19"/>
              <p:cNvSpPr>
                <a:spLocks noChangeShapeType="1"/>
              </p:cNvSpPr>
              <p:nvPr/>
            </p:nvSpPr>
            <p:spPr bwMode="auto">
              <a:xfrm>
                <a:off x="2244" y="1526"/>
                <a:ext cx="0" cy="2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588" name="Line 20"/>
              <p:cNvSpPr>
                <a:spLocks noChangeShapeType="1"/>
              </p:cNvSpPr>
              <p:nvPr/>
            </p:nvSpPr>
            <p:spPr bwMode="auto">
              <a:xfrm>
                <a:off x="2561" y="1526"/>
                <a:ext cx="0" cy="2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589" name="Line 21"/>
              <p:cNvSpPr>
                <a:spLocks noChangeShapeType="1"/>
              </p:cNvSpPr>
              <p:nvPr/>
            </p:nvSpPr>
            <p:spPr bwMode="auto">
              <a:xfrm>
                <a:off x="2924" y="1526"/>
                <a:ext cx="0" cy="2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590" name="Line 22"/>
              <p:cNvSpPr>
                <a:spLocks noChangeShapeType="1"/>
              </p:cNvSpPr>
              <p:nvPr/>
            </p:nvSpPr>
            <p:spPr bwMode="auto">
              <a:xfrm>
                <a:off x="3242" y="1526"/>
                <a:ext cx="0" cy="2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591" name="Line 23"/>
              <p:cNvSpPr>
                <a:spLocks noChangeShapeType="1"/>
              </p:cNvSpPr>
              <p:nvPr/>
            </p:nvSpPr>
            <p:spPr bwMode="auto">
              <a:xfrm>
                <a:off x="2244" y="2070"/>
                <a:ext cx="0" cy="2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592" name="Line 24"/>
              <p:cNvSpPr>
                <a:spLocks noChangeShapeType="1"/>
              </p:cNvSpPr>
              <p:nvPr/>
            </p:nvSpPr>
            <p:spPr bwMode="auto">
              <a:xfrm>
                <a:off x="2561" y="2070"/>
                <a:ext cx="0" cy="2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593" name="Line 25"/>
              <p:cNvSpPr>
                <a:spLocks noChangeShapeType="1"/>
              </p:cNvSpPr>
              <p:nvPr/>
            </p:nvSpPr>
            <p:spPr bwMode="auto">
              <a:xfrm>
                <a:off x="2924" y="2070"/>
                <a:ext cx="0" cy="2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594" name="Line 26"/>
              <p:cNvSpPr>
                <a:spLocks noChangeShapeType="1"/>
              </p:cNvSpPr>
              <p:nvPr/>
            </p:nvSpPr>
            <p:spPr bwMode="auto">
              <a:xfrm>
                <a:off x="3242" y="2070"/>
                <a:ext cx="0" cy="2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595" name="Line 27"/>
              <p:cNvSpPr>
                <a:spLocks noChangeShapeType="1"/>
              </p:cNvSpPr>
              <p:nvPr/>
            </p:nvSpPr>
            <p:spPr bwMode="auto">
              <a:xfrm>
                <a:off x="2244" y="2614"/>
                <a:ext cx="0" cy="2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596" name="Line 28"/>
              <p:cNvSpPr>
                <a:spLocks noChangeShapeType="1"/>
              </p:cNvSpPr>
              <p:nvPr/>
            </p:nvSpPr>
            <p:spPr bwMode="auto">
              <a:xfrm>
                <a:off x="2561" y="2614"/>
                <a:ext cx="0" cy="2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597" name="Line 29"/>
              <p:cNvSpPr>
                <a:spLocks noChangeShapeType="1"/>
              </p:cNvSpPr>
              <p:nvPr/>
            </p:nvSpPr>
            <p:spPr bwMode="auto">
              <a:xfrm>
                <a:off x="2924" y="2614"/>
                <a:ext cx="0" cy="2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598" name="Line 30"/>
              <p:cNvSpPr>
                <a:spLocks noChangeShapeType="1"/>
              </p:cNvSpPr>
              <p:nvPr/>
            </p:nvSpPr>
            <p:spPr bwMode="auto">
              <a:xfrm>
                <a:off x="3242" y="2614"/>
                <a:ext cx="0" cy="2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599" name="AutoShape 31"/>
              <p:cNvSpPr>
                <a:spLocks noChangeArrowheads="1"/>
              </p:cNvSpPr>
              <p:nvPr/>
            </p:nvSpPr>
            <p:spPr bwMode="auto">
              <a:xfrm>
                <a:off x="2063" y="3657"/>
                <a:ext cx="317" cy="227"/>
              </a:xfrm>
              <a:prstGeom prst="roundRect">
                <a:avLst>
                  <a:gd name="adj" fmla="val 16667"/>
                </a:avLst>
              </a:prstGeom>
              <a:gradFill rotWithShape="1">
                <a:gsLst>
                  <a:gs pos="0">
                    <a:srgbClr val="9E9A00"/>
                  </a:gs>
                  <a:gs pos="50000">
                    <a:srgbClr val="FFFFFF"/>
                  </a:gs>
                  <a:gs pos="100000">
                    <a:srgbClr val="9E9A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ea typeface="宋体" pitchFamily="2" charset="-122"/>
                  </a:rPr>
                  <a:t>+</a:t>
                </a:r>
              </a:p>
            </p:txBody>
          </p:sp>
          <p:sp>
            <p:nvSpPr>
              <p:cNvPr id="109600" name="AutoShape 32"/>
              <p:cNvSpPr>
                <a:spLocks noChangeArrowheads="1"/>
              </p:cNvSpPr>
              <p:nvPr/>
            </p:nvSpPr>
            <p:spPr bwMode="auto">
              <a:xfrm>
                <a:off x="2426" y="3657"/>
                <a:ext cx="317" cy="227"/>
              </a:xfrm>
              <a:prstGeom prst="roundRect">
                <a:avLst>
                  <a:gd name="adj" fmla="val 16667"/>
                </a:avLst>
              </a:prstGeom>
              <a:gradFill rotWithShape="1">
                <a:gsLst>
                  <a:gs pos="0">
                    <a:srgbClr val="9E9A00"/>
                  </a:gs>
                  <a:gs pos="50000">
                    <a:srgbClr val="FFFFFF"/>
                  </a:gs>
                  <a:gs pos="100000">
                    <a:srgbClr val="9E9A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ea typeface="宋体" pitchFamily="2" charset="-122"/>
                  </a:rPr>
                  <a:t>+</a:t>
                </a:r>
              </a:p>
            </p:txBody>
          </p:sp>
          <p:sp>
            <p:nvSpPr>
              <p:cNvPr id="109601" name="AutoShape 33"/>
              <p:cNvSpPr>
                <a:spLocks noChangeArrowheads="1"/>
              </p:cNvSpPr>
              <p:nvPr/>
            </p:nvSpPr>
            <p:spPr bwMode="auto">
              <a:xfrm>
                <a:off x="2789" y="3657"/>
                <a:ext cx="317" cy="227"/>
              </a:xfrm>
              <a:prstGeom prst="roundRect">
                <a:avLst>
                  <a:gd name="adj" fmla="val 16667"/>
                </a:avLst>
              </a:prstGeom>
              <a:gradFill rotWithShape="1">
                <a:gsLst>
                  <a:gs pos="0">
                    <a:srgbClr val="9E9A00"/>
                  </a:gs>
                  <a:gs pos="50000">
                    <a:srgbClr val="FFFFFF"/>
                  </a:gs>
                  <a:gs pos="100000">
                    <a:srgbClr val="9E9A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ea typeface="宋体" pitchFamily="2" charset="-122"/>
                  </a:rPr>
                  <a:t>+</a:t>
                </a:r>
              </a:p>
            </p:txBody>
          </p:sp>
          <p:sp>
            <p:nvSpPr>
              <p:cNvPr id="109602" name="AutoShape 34"/>
              <p:cNvSpPr>
                <a:spLocks noChangeArrowheads="1"/>
              </p:cNvSpPr>
              <p:nvPr/>
            </p:nvSpPr>
            <p:spPr bwMode="auto">
              <a:xfrm>
                <a:off x="3152" y="3657"/>
                <a:ext cx="317" cy="227"/>
              </a:xfrm>
              <a:prstGeom prst="roundRect">
                <a:avLst>
                  <a:gd name="adj" fmla="val 16667"/>
                </a:avLst>
              </a:prstGeom>
              <a:gradFill rotWithShape="1">
                <a:gsLst>
                  <a:gs pos="0">
                    <a:srgbClr val="9E9A00"/>
                  </a:gs>
                  <a:gs pos="50000">
                    <a:srgbClr val="FFFFFF"/>
                  </a:gs>
                  <a:gs pos="100000">
                    <a:srgbClr val="9E9A00"/>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a:ea typeface="宋体" pitchFamily="2" charset="-122"/>
                  </a:rPr>
                  <a:t>+</a:t>
                </a:r>
              </a:p>
            </p:txBody>
          </p:sp>
          <p:sp>
            <p:nvSpPr>
              <p:cNvPr id="109603" name="Line 35"/>
              <p:cNvSpPr>
                <a:spLocks noChangeShapeType="1"/>
              </p:cNvSpPr>
              <p:nvPr/>
            </p:nvSpPr>
            <p:spPr bwMode="auto">
              <a:xfrm>
                <a:off x="2153" y="3157"/>
                <a:ext cx="1" cy="5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604" name="Line 36"/>
              <p:cNvSpPr>
                <a:spLocks noChangeShapeType="1"/>
              </p:cNvSpPr>
              <p:nvPr/>
            </p:nvSpPr>
            <p:spPr bwMode="auto">
              <a:xfrm>
                <a:off x="2516" y="3157"/>
                <a:ext cx="1" cy="5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605" name="Line 37"/>
              <p:cNvSpPr>
                <a:spLocks noChangeShapeType="1"/>
              </p:cNvSpPr>
              <p:nvPr/>
            </p:nvSpPr>
            <p:spPr bwMode="auto">
              <a:xfrm>
                <a:off x="2879" y="3157"/>
                <a:ext cx="1" cy="5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606" name="Line 38"/>
              <p:cNvSpPr>
                <a:spLocks noChangeShapeType="1"/>
              </p:cNvSpPr>
              <p:nvPr/>
            </p:nvSpPr>
            <p:spPr bwMode="auto">
              <a:xfrm>
                <a:off x="3243" y="3157"/>
                <a:ext cx="0" cy="50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607" name="Line 39"/>
              <p:cNvSpPr>
                <a:spLocks noChangeShapeType="1"/>
              </p:cNvSpPr>
              <p:nvPr/>
            </p:nvSpPr>
            <p:spPr bwMode="auto">
              <a:xfrm>
                <a:off x="1701" y="800"/>
                <a:ext cx="0" cy="213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9608" name="Group 40"/>
              <p:cNvGrpSpPr>
                <a:grpSpLocks/>
              </p:cNvGrpSpPr>
              <p:nvPr/>
            </p:nvGrpSpPr>
            <p:grpSpPr bwMode="auto">
              <a:xfrm>
                <a:off x="1701" y="1344"/>
                <a:ext cx="317" cy="1587"/>
                <a:chOff x="1156" y="1344"/>
                <a:chExt cx="862" cy="1587"/>
              </a:xfrm>
            </p:grpSpPr>
            <p:sp>
              <p:nvSpPr>
                <p:cNvPr id="109609" name="Line 41"/>
                <p:cNvSpPr>
                  <a:spLocks noChangeShapeType="1"/>
                </p:cNvSpPr>
                <p:nvPr/>
              </p:nvSpPr>
              <p:spPr bwMode="auto">
                <a:xfrm>
                  <a:off x="1156" y="2931"/>
                  <a:ext cx="861"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610" name="Line 42"/>
                <p:cNvSpPr>
                  <a:spLocks noChangeShapeType="1"/>
                </p:cNvSpPr>
                <p:nvPr/>
              </p:nvSpPr>
              <p:spPr bwMode="auto">
                <a:xfrm>
                  <a:off x="1156" y="2433"/>
                  <a:ext cx="862"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611" name="Line 43"/>
                <p:cNvSpPr>
                  <a:spLocks noChangeShapeType="1"/>
                </p:cNvSpPr>
                <p:nvPr/>
              </p:nvSpPr>
              <p:spPr bwMode="auto">
                <a:xfrm>
                  <a:off x="1156" y="1888"/>
                  <a:ext cx="861"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612" name="Line 44"/>
                <p:cNvSpPr>
                  <a:spLocks noChangeShapeType="1"/>
                </p:cNvSpPr>
                <p:nvPr/>
              </p:nvSpPr>
              <p:spPr bwMode="auto">
                <a:xfrm>
                  <a:off x="1156" y="1344"/>
                  <a:ext cx="861"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9613" name="Line 45"/>
              <p:cNvSpPr>
                <a:spLocks noChangeShapeType="1"/>
              </p:cNvSpPr>
              <p:nvPr/>
            </p:nvSpPr>
            <p:spPr bwMode="auto">
              <a:xfrm flipV="1">
                <a:off x="2699" y="935"/>
                <a:ext cx="1134"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614" name="Line 46"/>
              <p:cNvSpPr>
                <a:spLocks noChangeShapeType="1"/>
              </p:cNvSpPr>
              <p:nvPr/>
            </p:nvSpPr>
            <p:spPr bwMode="auto">
              <a:xfrm>
                <a:off x="3832" y="936"/>
                <a:ext cx="0" cy="244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615" name="Line 47"/>
              <p:cNvSpPr>
                <a:spLocks noChangeShapeType="1"/>
              </p:cNvSpPr>
              <p:nvPr/>
            </p:nvSpPr>
            <p:spPr bwMode="auto">
              <a:xfrm>
                <a:off x="3606" y="3385"/>
                <a:ext cx="22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616" name="Line 48"/>
              <p:cNvSpPr>
                <a:spLocks noChangeShapeType="1"/>
              </p:cNvSpPr>
              <p:nvPr/>
            </p:nvSpPr>
            <p:spPr bwMode="auto">
              <a:xfrm>
                <a:off x="2336" y="3249"/>
                <a:ext cx="0" cy="408"/>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617" name="Line 49"/>
              <p:cNvSpPr>
                <a:spLocks noChangeShapeType="1"/>
              </p:cNvSpPr>
              <p:nvPr/>
            </p:nvSpPr>
            <p:spPr bwMode="auto">
              <a:xfrm>
                <a:off x="2653" y="3340"/>
                <a:ext cx="0" cy="31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618" name="Line 50"/>
              <p:cNvSpPr>
                <a:spLocks noChangeShapeType="1"/>
              </p:cNvSpPr>
              <p:nvPr/>
            </p:nvSpPr>
            <p:spPr bwMode="auto">
              <a:xfrm>
                <a:off x="3016" y="3430"/>
                <a:ext cx="0" cy="22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619" name="Line 51"/>
              <p:cNvSpPr>
                <a:spLocks noChangeShapeType="1"/>
              </p:cNvSpPr>
              <p:nvPr/>
            </p:nvSpPr>
            <p:spPr bwMode="auto">
              <a:xfrm flipH="1">
                <a:off x="3424" y="3521"/>
                <a:ext cx="0" cy="13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620" name="Line 52"/>
              <p:cNvSpPr>
                <a:spLocks noChangeShapeType="1"/>
              </p:cNvSpPr>
              <p:nvPr/>
            </p:nvSpPr>
            <p:spPr bwMode="auto">
              <a:xfrm>
                <a:off x="3606" y="3249"/>
                <a:ext cx="0" cy="2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621" name="Line 53"/>
              <p:cNvSpPr>
                <a:spLocks noChangeShapeType="1"/>
              </p:cNvSpPr>
              <p:nvPr/>
            </p:nvSpPr>
            <p:spPr bwMode="auto">
              <a:xfrm>
                <a:off x="2336" y="3249"/>
                <a:ext cx="127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622" name="Line 54"/>
              <p:cNvSpPr>
                <a:spLocks noChangeShapeType="1"/>
              </p:cNvSpPr>
              <p:nvPr/>
            </p:nvSpPr>
            <p:spPr bwMode="auto">
              <a:xfrm>
                <a:off x="2640" y="3340"/>
                <a:ext cx="96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623" name="Line 55"/>
              <p:cNvSpPr>
                <a:spLocks noChangeShapeType="1"/>
              </p:cNvSpPr>
              <p:nvPr/>
            </p:nvSpPr>
            <p:spPr bwMode="auto">
              <a:xfrm flipH="1">
                <a:off x="3016" y="3430"/>
                <a:ext cx="59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624" name="Line 56"/>
              <p:cNvSpPr>
                <a:spLocks noChangeShapeType="1"/>
              </p:cNvSpPr>
              <p:nvPr/>
            </p:nvSpPr>
            <p:spPr bwMode="auto">
              <a:xfrm>
                <a:off x="3424" y="3521"/>
                <a:ext cx="18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625" name="Line 57"/>
              <p:cNvSpPr>
                <a:spLocks noChangeShapeType="1"/>
              </p:cNvSpPr>
              <p:nvPr/>
            </p:nvSpPr>
            <p:spPr bwMode="auto">
              <a:xfrm>
                <a:off x="2200" y="3884"/>
                <a:ext cx="0" cy="9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626" name="Line 58"/>
              <p:cNvSpPr>
                <a:spLocks noChangeShapeType="1"/>
              </p:cNvSpPr>
              <p:nvPr/>
            </p:nvSpPr>
            <p:spPr bwMode="auto">
              <a:xfrm>
                <a:off x="2563" y="3884"/>
                <a:ext cx="0" cy="9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627" name="Line 59"/>
              <p:cNvSpPr>
                <a:spLocks noChangeShapeType="1"/>
              </p:cNvSpPr>
              <p:nvPr/>
            </p:nvSpPr>
            <p:spPr bwMode="auto">
              <a:xfrm>
                <a:off x="2925" y="3884"/>
                <a:ext cx="0" cy="9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628" name="Line 60"/>
              <p:cNvSpPr>
                <a:spLocks noChangeShapeType="1"/>
              </p:cNvSpPr>
              <p:nvPr/>
            </p:nvSpPr>
            <p:spPr bwMode="auto">
              <a:xfrm>
                <a:off x="3288" y="3884"/>
                <a:ext cx="0" cy="9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629" name="Line 61"/>
              <p:cNvSpPr>
                <a:spLocks noChangeShapeType="1"/>
              </p:cNvSpPr>
              <p:nvPr/>
            </p:nvSpPr>
            <p:spPr bwMode="auto">
              <a:xfrm>
                <a:off x="2200" y="3975"/>
                <a:ext cx="113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630" name="Line 62"/>
              <p:cNvSpPr>
                <a:spLocks noChangeShapeType="1"/>
              </p:cNvSpPr>
              <p:nvPr/>
            </p:nvSpPr>
            <p:spPr bwMode="auto">
              <a:xfrm flipV="1">
                <a:off x="2653" y="4065"/>
                <a:ext cx="92" cy="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631" name="Text Box 63"/>
              <p:cNvSpPr txBox="1">
                <a:spLocks noChangeArrowheads="1"/>
              </p:cNvSpPr>
              <p:nvPr/>
            </p:nvSpPr>
            <p:spPr bwMode="auto">
              <a:xfrm>
                <a:off x="2699" y="3975"/>
                <a:ext cx="49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a:ea typeface="宋体" pitchFamily="2" charset="-122"/>
                  </a:rPr>
                  <a:t>128</a:t>
                </a:r>
              </a:p>
            </p:txBody>
          </p:sp>
          <p:sp>
            <p:nvSpPr>
              <p:cNvPr id="109632" name="Line 64"/>
              <p:cNvSpPr>
                <a:spLocks noChangeShapeType="1"/>
              </p:cNvSpPr>
              <p:nvPr/>
            </p:nvSpPr>
            <p:spPr bwMode="auto">
              <a:xfrm flipV="1">
                <a:off x="3152" y="1072"/>
                <a:ext cx="91"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633" name="Text Box 65"/>
              <p:cNvSpPr txBox="1">
                <a:spLocks noChangeArrowheads="1"/>
              </p:cNvSpPr>
              <p:nvPr/>
            </p:nvSpPr>
            <p:spPr bwMode="auto">
              <a:xfrm>
                <a:off x="3288" y="981"/>
                <a:ext cx="36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a:ea typeface="宋体" pitchFamily="2" charset="-122"/>
                  </a:rPr>
                  <a:t>32</a:t>
                </a:r>
              </a:p>
            </p:txBody>
          </p:sp>
          <p:sp>
            <p:nvSpPr>
              <p:cNvPr id="109634" name="Line 66"/>
              <p:cNvSpPr>
                <a:spLocks noChangeShapeType="1"/>
              </p:cNvSpPr>
              <p:nvPr/>
            </p:nvSpPr>
            <p:spPr bwMode="auto">
              <a:xfrm flipH="1">
                <a:off x="1611" y="1026"/>
                <a:ext cx="181" cy="1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635" name="Text Box 67"/>
              <p:cNvSpPr txBox="1">
                <a:spLocks noChangeArrowheads="1"/>
              </p:cNvSpPr>
              <p:nvPr/>
            </p:nvSpPr>
            <p:spPr bwMode="auto">
              <a:xfrm>
                <a:off x="1247" y="981"/>
                <a:ext cx="40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a:ea typeface="宋体" pitchFamily="2" charset="-122"/>
                  </a:rPr>
                  <a:t>512</a:t>
                </a:r>
              </a:p>
            </p:txBody>
          </p:sp>
          <p:sp>
            <p:nvSpPr>
              <p:cNvPr id="109636" name="Text Box 68"/>
              <p:cNvSpPr txBox="1">
                <a:spLocks noChangeArrowheads="1"/>
              </p:cNvSpPr>
              <p:nvPr/>
            </p:nvSpPr>
            <p:spPr bwMode="auto">
              <a:xfrm>
                <a:off x="1655" y="618"/>
                <a:ext cx="40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ea typeface="宋体" pitchFamily="2" charset="-122"/>
                  </a:rPr>
                  <a:t>Y</a:t>
                </a:r>
                <a:r>
                  <a:rPr lang="en-US" altLang="zh-CN" sz="2000" baseline="-25000">
                    <a:ea typeface="宋体" pitchFamily="2" charset="-122"/>
                  </a:rPr>
                  <a:t>q</a:t>
                </a:r>
              </a:p>
            </p:txBody>
          </p:sp>
          <p:sp>
            <p:nvSpPr>
              <p:cNvPr id="109637" name="Text Box 69"/>
              <p:cNvSpPr txBox="1">
                <a:spLocks noChangeArrowheads="1"/>
              </p:cNvSpPr>
              <p:nvPr/>
            </p:nvSpPr>
            <p:spPr bwMode="auto">
              <a:xfrm>
                <a:off x="1973" y="1026"/>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a:ea typeface="宋体" pitchFamily="2" charset="-122"/>
                  </a:rPr>
                  <a:t>A</a:t>
                </a:r>
              </a:p>
            </p:txBody>
          </p:sp>
          <p:sp>
            <p:nvSpPr>
              <p:cNvPr id="109638" name="Text Box 70"/>
              <p:cNvSpPr txBox="1">
                <a:spLocks noChangeArrowheads="1"/>
              </p:cNvSpPr>
              <p:nvPr/>
            </p:nvSpPr>
            <p:spPr bwMode="auto">
              <a:xfrm>
                <a:off x="2290" y="1026"/>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a:ea typeface="宋体" pitchFamily="2" charset="-122"/>
                  </a:rPr>
                  <a:t>B</a:t>
                </a:r>
              </a:p>
            </p:txBody>
          </p:sp>
          <p:sp>
            <p:nvSpPr>
              <p:cNvPr id="109639" name="Text Box 71"/>
              <p:cNvSpPr txBox="1">
                <a:spLocks noChangeArrowheads="1"/>
              </p:cNvSpPr>
              <p:nvPr/>
            </p:nvSpPr>
            <p:spPr bwMode="auto">
              <a:xfrm>
                <a:off x="2653" y="1022"/>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a:ea typeface="宋体" pitchFamily="2" charset="-122"/>
                  </a:rPr>
                  <a:t>C</a:t>
                </a:r>
              </a:p>
            </p:txBody>
          </p:sp>
          <p:sp>
            <p:nvSpPr>
              <p:cNvPr id="109640" name="Text Box 72"/>
              <p:cNvSpPr txBox="1">
                <a:spLocks noChangeArrowheads="1"/>
              </p:cNvSpPr>
              <p:nvPr/>
            </p:nvSpPr>
            <p:spPr bwMode="auto">
              <a:xfrm>
                <a:off x="2971" y="1022"/>
                <a:ext cx="22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a:ea typeface="宋体" pitchFamily="2" charset="-122"/>
                  </a:rPr>
                  <a:t>D</a:t>
                </a:r>
              </a:p>
            </p:txBody>
          </p:sp>
          <p:sp>
            <p:nvSpPr>
              <p:cNvPr id="109641" name="Text Box 73"/>
              <p:cNvSpPr txBox="1">
                <a:spLocks noChangeArrowheads="1"/>
              </p:cNvSpPr>
              <p:nvPr/>
            </p:nvSpPr>
            <p:spPr bwMode="auto">
              <a:xfrm>
                <a:off x="2517" y="504"/>
                <a:ext cx="63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ea typeface="宋体" pitchFamily="2" charset="-122"/>
                  </a:rPr>
                  <a:t>CV</a:t>
                </a:r>
                <a:r>
                  <a:rPr lang="en-US" altLang="zh-CN" sz="2000" baseline="-25000">
                    <a:ea typeface="宋体" pitchFamily="2" charset="-122"/>
                  </a:rPr>
                  <a:t>q</a:t>
                </a:r>
              </a:p>
            </p:txBody>
          </p:sp>
        </p:grpSp>
        <p:sp>
          <p:nvSpPr>
            <p:cNvPr id="109642" name="Text Box 74"/>
            <p:cNvSpPr txBox="1">
              <a:spLocks noChangeArrowheads="1"/>
            </p:cNvSpPr>
            <p:nvPr/>
          </p:nvSpPr>
          <p:spPr bwMode="auto">
            <a:xfrm>
              <a:off x="930" y="4044"/>
              <a:ext cx="63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ea typeface="宋体" pitchFamily="2" charset="-122"/>
                </a:rPr>
                <a:t>CV</a:t>
              </a:r>
              <a:r>
                <a:rPr lang="en-US" altLang="zh-CN" sz="2000" baseline="-25000">
                  <a:ea typeface="宋体" pitchFamily="2" charset="-122"/>
                </a:rPr>
                <a:t>q+1</a:t>
              </a:r>
            </a:p>
          </p:txBody>
        </p:sp>
      </p:gr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109</a:t>
            </a:fld>
            <a:endParaRPr lang="en-US" altLang="zh-CN"/>
          </a:p>
        </p:txBody>
      </p:sp>
    </p:spTree>
    <p:extLst>
      <p:ext uri="{BB962C8B-B14F-4D97-AF65-F5344CB8AC3E}">
        <p14:creationId xmlns:p14="http://schemas.microsoft.com/office/powerpoint/2010/main" val="942476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p:cNvSpPr>
            <a:spLocks noGrp="1"/>
          </p:cNvSpPr>
          <p:nvPr>
            <p:ph type="sldNum" sz="quarter" idx="12"/>
          </p:nvPr>
        </p:nvSpPr>
        <p:spPr/>
        <p:txBody>
          <a:bodyPr/>
          <a:lstStyle/>
          <a:p>
            <a:fld id="{74431C16-E5A8-4B3A-B2B4-9EF3E61D7DFE}" type="slidenum">
              <a:rPr lang="zh-CN" altLang="en-US"/>
              <a:pPr/>
              <a:t>11</a:t>
            </a:fld>
            <a:endParaRPr lang="en-US" altLang="zh-CN"/>
          </a:p>
        </p:txBody>
      </p:sp>
      <p:sp>
        <p:nvSpPr>
          <p:cNvPr id="2873346" name="Rectangle 2"/>
          <p:cNvSpPr>
            <a:spLocks noGrp="1" noChangeArrowheads="1"/>
          </p:cNvSpPr>
          <p:nvPr>
            <p:ph type="body" sz="half" idx="1"/>
          </p:nvPr>
        </p:nvSpPr>
        <p:spPr>
          <a:xfrm>
            <a:off x="687388" y="1252538"/>
            <a:ext cx="7940675" cy="5072062"/>
          </a:xfrm>
          <a:noFill/>
          <a:ln/>
        </p:spPr>
        <p:txBody>
          <a:bodyPr lIns="82550" tIns="41275" rIns="82550" bIns="41275"/>
          <a:lstStyle/>
          <a:p>
            <a:pPr>
              <a:lnSpc>
                <a:spcPct val="90000"/>
              </a:lnSpc>
              <a:spcBef>
                <a:spcPts val="1200"/>
              </a:spcBef>
              <a:buFont typeface="Wingdings" pitchFamily="2" charset="2"/>
              <a:buChar char="Ø"/>
            </a:pPr>
            <a:r>
              <a:rPr lang="zh-CN" altLang="en-US" sz="28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两个密钥</a:t>
            </a:r>
          </a:p>
          <a:p>
            <a:pPr lvl="1">
              <a:lnSpc>
                <a:spcPct val="150000"/>
              </a:lnSpc>
              <a:buFont typeface="Wingdings" pitchFamily="2" charset="2"/>
              <a:buChar char="ü"/>
            </a:pPr>
            <a:r>
              <a:rPr lang="zh-CN" altLang="en-US" sz="2400" dirty="0">
                <a:latin typeface="微软雅黑" pitchFamily="34" charset="-122"/>
                <a:ea typeface="微软雅黑" pitchFamily="34" charset="-122"/>
              </a:rPr>
              <a:t>从公钥计算解密私钥是难解的</a:t>
            </a:r>
            <a:endParaRPr lang="en-US" altLang="zh-CN" sz="2400" dirty="0">
              <a:latin typeface="微软雅黑" pitchFamily="34" charset="-122"/>
              <a:ea typeface="微软雅黑" pitchFamily="34" charset="-122"/>
            </a:endParaRPr>
          </a:p>
          <a:p>
            <a:pPr lvl="1">
              <a:lnSpc>
                <a:spcPct val="150000"/>
              </a:lnSpc>
              <a:buFont typeface="Wingdings" pitchFamily="2" charset="2"/>
              <a:buChar char="ü"/>
            </a:pPr>
            <a:r>
              <a:rPr lang="zh-CN" altLang="en-US" sz="2400" dirty="0">
                <a:latin typeface="微软雅黑" pitchFamily="34" charset="-122"/>
                <a:ea typeface="微软雅黑" pitchFamily="34" charset="-122"/>
              </a:rPr>
              <a:t>单向陷门函数</a:t>
            </a:r>
            <a:endParaRPr lang="zh-CN" altLang="en-US" dirty="0">
              <a:latin typeface="微软雅黑" pitchFamily="34" charset="-122"/>
              <a:ea typeface="微软雅黑" pitchFamily="34" charset="-122"/>
            </a:endParaRPr>
          </a:p>
          <a:p>
            <a:pPr>
              <a:spcBef>
                <a:spcPts val="1200"/>
              </a:spcBef>
              <a:buFont typeface="Wingdings" pitchFamily="2" charset="2"/>
              <a:buChar char="Ø"/>
            </a:pPr>
            <a:r>
              <a:rPr lang="zh-CN" altLang="en-US" sz="28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难解问题</a:t>
            </a:r>
          </a:p>
          <a:p>
            <a:pPr lvl="1">
              <a:lnSpc>
                <a:spcPct val="150000"/>
              </a:lnSpc>
              <a:buFont typeface="Wingdings" pitchFamily="2" charset="2"/>
              <a:buChar char="ü"/>
            </a:pPr>
            <a:r>
              <a:rPr lang="zh-CN" altLang="en-US" sz="2400" dirty="0">
                <a:latin typeface="微软雅黑" pitchFamily="34" charset="-122"/>
                <a:ea typeface="微软雅黑" pitchFamily="34" charset="-122"/>
              </a:rPr>
              <a:t>所谓一个问题是难解的，就是不存在一个计算该问题的有效算法，否则就是可解的</a:t>
            </a:r>
          </a:p>
          <a:p>
            <a:pPr lvl="1">
              <a:lnSpc>
                <a:spcPct val="150000"/>
              </a:lnSpc>
              <a:buFont typeface="Wingdings" pitchFamily="2" charset="2"/>
              <a:buChar char="ü"/>
            </a:pPr>
            <a:r>
              <a:rPr lang="en-US" altLang="zh-CN" sz="2400" dirty="0">
                <a:latin typeface="微软雅黑" pitchFamily="34" charset="-122"/>
                <a:ea typeface="微软雅黑" pitchFamily="34" charset="-122"/>
              </a:rPr>
              <a:t>P</a:t>
            </a:r>
            <a:r>
              <a:rPr lang="zh-CN" altLang="en-US" sz="2400" dirty="0">
                <a:latin typeface="微软雅黑" pitchFamily="34" charset="-122"/>
                <a:ea typeface="微软雅黑" pitchFamily="34" charset="-122"/>
              </a:rPr>
              <a:t>问题与</a:t>
            </a:r>
            <a:r>
              <a:rPr lang="en-US" altLang="zh-CN" sz="2400" dirty="0">
                <a:latin typeface="微软雅黑" pitchFamily="34" charset="-122"/>
                <a:ea typeface="微软雅黑" pitchFamily="34" charset="-122"/>
              </a:rPr>
              <a:t>NP</a:t>
            </a:r>
            <a:r>
              <a:rPr lang="zh-CN" altLang="en-US" sz="2400" dirty="0">
                <a:latin typeface="微软雅黑" pitchFamily="34" charset="-122"/>
                <a:ea typeface="微软雅黑" pitchFamily="34" charset="-122"/>
              </a:rPr>
              <a:t>问题</a:t>
            </a:r>
          </a:p>
          <a:p>
            <a:pPr lvl="1">
              <a:lnSpc>
                <a:spcPct val="150000"/>
              </a:lnSpc>
              <a:buFont typeface="Wingdings" pitchFamily="2" charset="2"/>
              <a:buChar char="ü"/>
            </a:pPr>
            <a:r>
              <a:rPr lang="zh-CN" altLang="en-US" sz="2400" dirty="0">
                <a:latin typeface="微软雅黑" pitchFamily="34" charset="-122"/>
                <a:ea typeface="微软雅黑" pitchFamily="34" charset="-122"/>
              </a:rPr>
              <a:t>对于一个安全的密码体制来说，进行破译应该是一个难解问题</a:t>
            </a:r>
          </a:p>
        </p:txBody>
      </p:sp>
      <p:sp>
        <p:nvSpPr>
          <p:cNvPr id="5" name="Rectangle 3">
            <a:extLst>
              <a:ext uri="{FF2B5EF4-FFF2-40B4-BE49-F238E27FC236}">
                <a16:creationId xmlns:a16="http://schemas.microsoft.com/office/drawing/2014/main" id="{E94853F0-37BA-4388-854D-1106D81F5F99}"/>
              </a:ext>
            </a:extLst>
          </p:cNvPr>
          <p:cNvSpPr>
            <a:spLocks noChangeArrowheads="1"/>
          </p:cNvSpPr>
          <p:nvPr/>
        </p:nvSpPr>
        <p:spPr bwMode="auto">
          <a:xfrm>
            <a:off x="687388" y="484188"/>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zh-CN" altLang="en-US" sz="3600" dirty="0">
                <a:solidFill>
                  <a:schemeClr val="accent2"/>
                </a:solidFill>
                <a:effectLst>
                  <a:outerShdw blurRad="38100" dist="38100" dir="2700000" algn="tl">
                    <a:srgbClr val="000000">
                      <a:alpha val="43137"/>
                    </a:srgbClr>
                  </a:outerShdw>
                </a:effectLst>
                <a:latin typeface="+mj-ea"/>
                <a:ea typeface="+mj-ea"/>
                <a:cs typeface="+mj-cs"/>
              </a:rPr>
              <a:t>公钥密码模型总结</a:t>
            </a:r>
          </a:p>
        </p:txBody>
      </p:sp>
    </p:spTree>
    <p:extLst>
      <p:ext uri="{BB962C8B-B14F-4D97-AF65-F5344CB8AC3E}">
        <p14:creationId xmlns:p14="http://schemas.microsoft.com/office/powerpoint/2010/main" val="28413634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nodeType="clickEffect">
                                  <p:stCondLst>
                                    <p:cond delay="0"/>
                                  </p:stCondLst>
                                  <p:childTnLst>
                                    <p:set>
                                      <p:cBhvr>
                                        <p:cTn id="6" dur="1" fill="hold">
                                          <p:stCondLst>
                                            <p:cond delay="0"/>
                                          </p:stCondLst>
                                        </p:cTn>
                                        <p:tgtEl>
                                          <p:spTgt spid="2873346">
                                            <p:txEl>
                                              <p:pRg st="0" end="0"/>
                                            </p:txEl>
                                          </p:spTgt>
                                        </p:tgtEl>
                                        <p:attrNameLst>
                                          <p:attrName>style.visibility</p:attrName>
                                        </p:attrNameLst>
                                      </p:cBhvr>
                                      <p:to>
                                        <p:strVal val="visible"/>
                                      </p:to>
                                    </p:set>
                                    <p:anim calcmode="lin" valueType="num">
                                      <p:cBhvr>
                                        <p:cTn id="7" dur="1000" fill="hold"/>
                                        <p:tgtEl>
                                          <p:spTgt spid="2873346">
                                            <p:txEl>
                                              <p:pRg st="0" end="0"/>
                                            </p:txEl>
                                          </p:spTgt>
                                        </p:tgtEl>
                                        <p:attrNameLst>
                                          <p:attrName>ppt_x</p:attrName>
                                        </p:attrNameLst>
                                      </p:cBhvr>
                                      <p:tavLst>
                                        <p:tav tm="0">
                                          <p:val>
                                            <p:strVal val="#ppt_x"/>
                                          </p:val>
                                        </p:tav>
                                        <p:tav tm="100000">
                                          <p:val>
                                            <p:strVal val="#ppt_x"/>
                                          </p:val>
                                        </p:tav>
                                      </p:tavLst>
                                    </p:anim>
                                    <p:anim calcmode="lin" valueType="num">
                                      <p:cBhvr>
                                        <p:cTn id="8" dur="1000" fill="hold"/>
                                        <p:tgtEl>
                                          <p:spTgt spid="2873346">
                                            <p:txEl>
                                              <p:pRg st="0" end="0"/>
                                            </p:txEl>
                                          </p:spTgt>
                                        </p:tgtEl>
                                        <p:attrNameLst>
                                          <p:attrName>ppt_y</p:attrName>
                                        </p:attrNameLst>
                                      </p:cBhvr>
                                      <p:tavLst>
                                        <p:tav tm="0">
                                          <p:val>
                                            <p:strVal val="#ppt_y-#ppt_h/2"/>
                                          </p:val>
                                        </p:tav>
                                        <p:tav tm="100000">
                                          <p:val>
                                            <p:strVal val="#ppt_y"/>
                                          </p:val>
                                        </p:tav>
                                      </p:tavLst>
                                    </p:anim>
                                    <p:anim calcmode="lin" valueType="num">
                                      <p:cBhvr>
                                        <p:cTn id="9" dur="1000" fill="hold"/>
                                        <p:tgtEl>
                                          <p:spTgt spid="2873346">
                                            <p:txEl>
                                              <p:pRg st="0" end="0"/>
                                            </p:txEl>
                                          </p:spTgt>
                                        </p:tgtEl>
                                        <p:attrNameLst>
                                          <p:attrName>ppt_w</p:attrName>
                                        </p:attrNameLst>
                                      </p:cBhvr>
                                      <p:tavLst>
                                        <p:tav tm="0">
                                          <p:val>
                                            <p:strVal val="#ppt_w"/>
                                          </p:val>
                                        </p:tav>
                                        <p:tav tm="100000">
                                          <p:val>
                                            <p:strVal val="#ppt_w"/>
                                          </p:val>
                                        </p:tav>
                                      </p:tavLst>
                                    </p:anim>
                                    <p:anim calcmode="lin" valueType="num">
                                      <p:cBhvr>
                                        <p:cTn id="10" dur="1000" fill="hold"/>
                                        <p:tgtEl>
                                          <p:spTgt spid="2873346">
                                            <p:txEl>
                                              <p:pRg st="0" end="0"/>
                                            </p:txEl>
                                          </p:spTgt>
                                        </p:tgtEl>
                                        <p:attrNameLst>
                                          <p:attrName>ppt_h</p:attrName>
                                        </p:attrNameLst>
                                      </p:cBhvr>
                                      <p:tavLst>
                                        <p:tav tm="0">
                                          <p:val>
                                            <p:fltVal val="0"/>
                                          </p:val>
                                        </p:tav>
                                        <p:tav tm="100000">
                                          <p:val>
                                            <p:strVal val="#ppt_h"/>
                                          </p:val>
                                        </p:tav>
                                      </p:tavLst>
                                    </p:anim>
                                  </p:childTnLst>
                                </p:cTn>
                              </p:par>
                              <p:par>
                                <p:cTn id="11" presetID="17" presetClass="entr" presetSubtype="1" fill="hold" nodeType="withEffect">
                                  <p:stCondLst>
                                    <p:cond delay="0"/>
                                  </p:stCondLst>
                                  <p:childTnLst>
                                    <p:set>
                                      <p:cBhvr>
                                        <p:cTn id="12" dur="1" fill="hold">
                                          <p:stCondLst>
                                            <p:cond delay="0"/>
                                          </p:stCondLst>
                                        </p:cTn>
                                        <p:tgtEl>
                                          <p:spTgt spid="2873346">
                                            <p:txEl>
                                              <p:pRg st="1" end="1"/>
                                            </p:txEl>
                                          </p:spTgt>
                                        </p:tgtEl>
                                        <p:attrNameLst>
                                          <p:attrName>style.visibility</p:attrName>
                                        </p:attrNameLst>
                                      </p:cBhvr>
                                      <p:to>
                                        <p:strVal val="visible"/>
                                      </p:to>
                                    </p:set>
                                    <p:anim calcmode="lin" valueType="num">
                                      <p:cBhvr>
                                        <p:cTn id="13" dur="1000" fill="hold"/>
                                        <p:tgtEl>
                                          <p:spTgt spid="287334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873346">
                                            <p:txEl>
                                              <p:pRg st="1" end="1"/>
                                            </p:txEl>
                                          </p:spTgt>
                                        </p:tgtEl>
                                        <p:attrNameLst>
                                          <p:attrName>ppt_y</p:attrName>
                                        </p:attrNameLst>
                                      </p:cBhvr>
                                      <p:tavLst>
                                        <p:tav tm="0">
                                          <p:val>
                                            <p:strVal val="#ppt_y-#ppt_h/2"/>
                                          </p:val>
                                        </p:tav>
                                        <p:tav tm="100000">
                                          <p:val>
                                            <p:strVal val="#ppt_y"/>
                                          </p:val>
                                        </p:tav>
                                      </p:tavLst>
                                    </p:anim>
                                    <p:anim calcmode="lin" valueType="num">
                                      <p:cBhvr>
                                        <p:cTn id="15" dur="1000" fill="hold"/>
                                        <p:tgtEl>
                                          <p:spTgt spid="2873346">
                                            <p:txEl>
                                              <p:pRg st="1" end="1"/>
                                            </p:txEl>
                                          </p:spTgt>
                                        </p:tgtEl>
                                        <p:attrNameLst>
                                          <p:attrName>ppt_w</p:attrName>
                                        </p:attrNameLst>
                                      </p:cBhvr>
                                      <p:tavLst>
                                        <p:tav tm="0">
                                          <p:val>
                                            <p:strVal val="#ppt_w"/>
                                          </p:val>
                                        </p:tav>
                                        <p:tav tm="100000">
                                          <p:val>
                                            <p:strVal val="#ppt_w"/>
                                          </p:val>
                                        </p:tav>
                                      </p:tavLst>
                                    </p:anim>
                                    <p:anim calcmode="lin" valueType="num">
                                      <p:cBhvr>
                                        <p:cTn id="16" dur="1000" fill="hold"/>
                                        <p:tgtEl>
                                          <p:spTgt spid="2873346">
                                            <p:txEl>
                                              <p:pRg st="1" end="1"/>
                                            </p:txEl>
                                          </p:spTgt>
                                        </p:tgtEl>
                                        <p:attrNameLst>
                                          <p:attrName>ppt_h</p:attrName>
                                        </p:attrNameLst>
                                      </p:cBhvr>
                                      <p:tavLst>
                                        <p:tav tm="0">
                                          <p:val>
                                            <p:fltVal val="0"/>
                                          </p:val>
                                        </p:tav>
                                        <p:tav tm="100000">
                                          <p:val>
                                            <p:strVal val="#ppt_h"/>
                                          </p:val>
                                        </p:tav>
                                      </p:tavLst>
                                    </p:anim>
                                  </p:childTnLst>
                                </p:cTn>
                              </p:par>
                              <p:par>
                                <p:cTn id="17" presetID="17" presetClass="entr" presetSubtype="1" fill="hold" nodeType="withEffect">
                                  <p:stCondLst>
                                    <p:cond delay="0"/>
                                  </p:stCondLst>
                                  <p:childTnLst>
                                    <p:set>
                                      <p:cBhvr>
                                        <p:cTn id="18" dur="1" fill="hold">
                                          <p:stCondLst>
                                            <p:cond delay="0"/>
                                          </p:stCondLst>
                                        </p:cTn>
                                        <p:tgtEl>
                                          <p:spTgt spid="2873346">
                                            <p:txEl>
                                              <p:pRg st="2" end="2"/>
                                            </p:txEl>
                                          </p:spTgt>
                                        </p:tgtEl>
                                        <p:attrNameLst>
                                          <p:attrName>style.visibility</p:attrName>
                                        </p:attrNameLst>
                                      </p:cBhvr>
                                      <p:to>
                                        <p:strVal val="visible"/>
                                      </p:to>
                                    </p:set>
                                    <p:anim calcmode="lin" valueType="num">
                                      <p:cBhvr>
                                        <p:cTn id="19" dur="1000" fill="hold"/>
                                        <p:tgtEl>
                                          <p:spTgt spid="2873346">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2873346">
                                            <p:txEl>
                                              <p:pRg st="2" end="2"/>
                                            </p:txEl>
                                          </p:spTgt>
                                        </p:tgtEl>
                                        <p:attrNameLst>
                                          <p:attrName>ppt_y</p:attrName>
                                        </p:attrNameLst>
                                      </p:cBhvr>
                                      <p:tavLst>
                                        <p:tav tm="0">
                                          <p:val>
                                            <p:strVal val="#ppt_y-#ppt_h/2"/>
                                          </p:val>
                                        </p:tav>
                                        <p:tav tm="100000">
                                          <p:val>
                                            <p:strVal val="#ppt_y"/>
                                          </p:val>
                                        </p:tav>
                                      </p:tavLst>
                                    </p:anim>
                                    <p:anim calcmode="lin" valueType="num">
                                      <p:cBhvr>
                                        <p:cTn id="21" dur="1000" fill="hold"/>
                                        <p:tgtEl>
                                          <p:spTgt spid="2873346">
                                            <p:txEl>
                                              <p:pRg st="2" end="2"/>
                                            </p:txEl>
                                          </p:spTgt>
                                        </p:tgtEl>
                                        <p:attrNameLst>
                                          <p:attrName>ppt_w</p:attrName>
                                        </p:attrNameLst>
                                      </p:cBhvr>
                                      <p:tavLst>
                                        <p:tav tm="0">
                                          <p:val>
                                            <p:strVal val="#ppt_w"/>
                                          </p:val>
                                        </p:tav>
                                        <p:tav tm="100000">
                                          <p:val>
                                            <p:strVal val="#ppt_w"/>
                                          </p:val>
                                        </p:tav>
                                      </p:tavLst>
                                    </p:anim>
                                    <p:anim calcmode="lin" valueType="num">
                                      <p:cBhvr>
                                        <p:cTn id="22" dur="1000" fill="hold"/>
                                        <p:tgtEl>
                                          <p:spTgt spid="2873346">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7" presetClass="entr" presetSubtype="1" fill="hold" nodeType="clickEffect">
                                  <p:stCondLst>
                                    <p:cond delay="0"/>
                                  </p:stCondLst>
                                  <p:childTnLst>
                                    <p:set>
                                      <p:cBhvr>
                                        <p:cTn id="26" dur="1" fill="hold">
                                          <p:stCondLst>
                                            <p:cond delay="0"/>
                                          </p:stCondLst>
                                        </p:cTn>
                                        <p:tgtEl>
                                          <p:spTgt spid="2873346">
                                            <p:txEl>
                                              <p:pRg st="3" end="3"/>
                                            </p:txEl>
                                          </p:spTgt>
                                        </p:tgtEl>
                                        <p:attrNameLst>
                                          <p:attrName>style.visibility</p:attrName>
                                        </p:attrNameLst>
                                      </p:cBhvr>
                                      <p:to>
                                        <p:strVal val="visible"/>
                                      </p:to>
                                    </p:set>
                                    <p:anim calcmode="lin" valueType="num">
                                      <p:cBhvr>
                                        <p:cTn id="27" dur="1000" fill="hold"/>
                                        <p:tgtEl>
                                          <p:spTgt spid="2873346">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2873346">
                                            <p:txEl>
                                              <p:pRg st="3" end="3"/>
                                            </p:txEl>
                                          </p:spTgt>
                                        </p:tgtEl>
                                        <p:attrNameLst>
                                          <p:attrName>ppt_y</p:attrName>
                                        </p:attrNameLst>
                                      </p:cBhvr>
                                      <p:tavLst>
                                        <p:tav tm="0">
                                          <p:val>
                                            <p:strVal val="#ppt_y-#ppt_h/2"/>
                                          </p:val>
                                        </p:tav>
                                        <p:tav tm="100000">
                                          <p:val>
                                            <p:strVal val="#ppt_y"/>
                                          </p:val>
                                        </p:tav>
                                      </p:tavLst>
                                    </p:anim>
                                    <p:anim calcmode="lin" valueType="num">
                                      <p:cBhvr>
                                        <p:cTn id="29" dur="1000" fill="hold"/>
                                        <p:tgtEl>
                                          <p:spTgt spid="2873346">
                                            <p:txEl>
                                              <p:pRg st="3" end="3"/>
                                            </p:txEl>
                                          </p:spTgt>
                                        </p:tgtEl>
                                        <p:attrNameLst>
                                          <p:attrName>ppt_w</p:attrName>
                                        </p:attrNameLst>
                                      </p:cBhvr>
                                      <p:tavLst>
                                        <p:tav tm="0">
                                          <p:val>
                                            <p:strVal val="#ppt_w"/>
                                          </p:val>
                                        </p:tav>
                                        <p:tav tm="100000">
                                          <p:val>
                                            <p:strVal val="#ppt_w"/>
                                          </p:val>
                                        </p:tav>
                                      </p:tavLst>
                                    </p:anim>
                                    <p:anim calcmode="lin" valueType="num">
                                      <p:cBhvr>
                                        <p:cTn id="30" dur="1000" fill="hold"/>
                                        <p:tgtEl>
                                          <p:spTgt spid="2873346">
                                            <p:txEl>
                                              <p:pRg st="3" end="3"/>
                                            </p:txEl>
                                          </p:spTgt>
                                        </p:tgtEl>
                                        <p:attrNameLst>
                                          <p:attrName>ppt_h</p:attrName>
                                        </p:attrNameLst>
                                      </p:cBhvr>
                                      <p:tavLst>
                                        <p:tav tm="0">
                                          <p:val>
                                            <p:fltVal val="0"/>
                                          </p:val>
                                        </p:tav>
                                        <p:tav tm="100000">
                                          <p:val>
                                            <p:strVal val="#ppt_h"/>
                                          </p:val>
                                        </p:tav>
                                      </p:tavLst>
                                    </p:anim>
                                  </p:childTnLst>
                                </p:cTn>
                              </p:par>
                              <p:par>
                                <p:cTn id="31" presetID="17" presetClass="entr" presetSubtype="1" fill="hold" nodeType="withEffect">
                                  <p:stCondLst>
                                    <p:cond delay="0"/>
                                  </p:stCondLst>
                                  <p:childTnLst>
                                    <p:set>
                                      <p:cBhvr>
                                        <p:cTn id="32" dur="1" fill="hold">
                                          <p:stCondLst>
                                            <p:cond delay="0"/>
                                          </p:stCondLst>
                                        </p:cTn>
                                        <p:tgtEl>
                                          <p:spTgt spid="2873346">
                                            <p:txEl>
                                              <p:pRg st="4" end="4"/>
                                            </p:txEl>
                                          </p:spTgt>
                                        </p:tgtEl>
                                        <p:attrNameLst>
                                          <p:attrName>style.visibility</p:attrName>
                                        </p:attrNameLst>
                                      </p:cBhvr>
                                      <p:to>
                                        <p:strVal val="visible"/>
                                      </p:to>
                                    </p:set>
                                    <p:anim calcmode="lin" valueType="num">
                                      <p:cBhvr>
                                        <p:cTn id="33" dur="1000" fill="hold"/>
                                        <p:tgtEl>
                                          <p:spTgt spid="2873346">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2873346">
                                            <p:txEl>
                                              <p:pRg st="4" end="4"/>
                                            </p:txEl>
                                          </p:spTgt>
                                        </p:tgtEl>
                                        <p:attrNameLst>
                                          <p:attrName>ppt_y</p:attrName>
                                        </p:attrNameLst>
                                      </p:cBhvr>
                                      <p:tavLst>
                                        <p:tav tm="0">
                                          <p:val>
                                            <p:strVal val="#ppt_y-#ppt_h/2"/>
                                          </p:val>
                                        </p:tav>
                                        <p:tav tm="100000">
                                          <p:val>
                                            <p:strVal val="#ppt_y"/>
                                          </p:val>
                                        </p:tav>
                                      </p:tavLst>
                                    </p:anim>
                                    <p:anim calcmode="lin" valueType="num">
                                      <p:cBhvr>
                                        <p:cTn id="35" dur="1000" fill="hold"/>
                                        <p:tgtEl>
                                          <p:spTgt spid="2873346">
                                            <p:txEl>
                                              <p:pRg st="4" end="4"/>
                                            </p:txEl>
                                          </p:spTgt>
                                        </p:tgtEl>
                                        <p:attrNameLst>
                                          <p:attrName>ppt_w</p:attrName>
                                        </p:attrNameLst>
                                      </p:cBhvr>
                                      <p:tavLst>
                                        <p:tav tm="0">
                                          <p:val>
                                            <p:strVal val="#ppt_w"/>
                                          </p:val>
                                        </p:tav>
                                        <p:tav tm="100000">
                                          <p:val>
                                            <p:strVal val="#ppt_w"/>
                                          </p:val>
                                        </p:tav>
                                      </p:tavLst>
                                    </p:anim>
                                    <p:anim calcmode="lin" valueType="num">
                                      <p:cBhvr>
                                        <p:cTn id="36" dur="1000" fill="hold"/>
                                        <p:tgtEl>
                                          <p:spTgt spid="2873346">
                                            <p:txEl>
                                              <p:pRg st="4" end="4"/>
                                            </p:txEl>
                                          </p:spTgt>
                                        </p:tgtEl>
                                        <p:attrNameLst>
                                          <p:attrName>ppt_h</p:attrName>
                                        </p:attrNameLst>
                                      </p:cBhvr>
                                      <p:tavLst>
                                        <p:tav tm="0">
                                          <p:val>
                                            <p:fltVal val="0"/>
                                          </p:val>
                                        </p:tav>
                                        <p:tav tm="100000">
                                          <p:val>
                                            <p:strVal val="#ppt_h"/>
                                          </p:val>
                                        </p:tav>
                                      </p:tavLst>
                                    </p:anim>
                                  </p:childTnLst>
                                </p:cTn>
                              </p:par>
                              <p:par>
                                <p:cTn id="37" presetID="17" presetClass="entr" presetSubtype="1" fill="hold" nodeType="withEffect">
                                  <p:stCondLst>
                                    <p:cond delay="0"/>
                                  </p:stCondLst>
                                  <p:childTnLst>
                                    <p:set>
                                      <p:cBhvr>
                                        <p:cTn id="38" dur="1" fill="hold">
                                          <p:stCondLst>
                                            <p:cond delay="0"/>
                                          </p:stCondLst>
                                        </p:cTn>
                                        <p:tgtEl>
                                          <p:spTgt spid="2873346">
                                            <p:txEl>
                                              <p:pRg st="5" end="5"/>
                                            </p:txEl>
                                          </p:spTgt>
                                        </p:tgtEl>
                                        <p:attrNameLst>
                                          <p:attrName>style.visibility</p:attrName>
                                        </p:attrNameLst>
                                      </p:cBhvr>
                                      <p:to>
                                        <p:strVal val="visible"/>
                                      </p:to>
                                    </p:set>
                                    <p:anim calcmode="lin" valueType="num">
                                      <p:cBhvr>
                                        <p:cTn id="39" dur="1000" fill="hold"/>
                                        <p:tgtEl>
                                          <p:spTgt spid="2873346">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2873346">
                                            <p:txEl>
                                              <p:pRg st="5" end="5"/>
                                            </p:txEl>
                                          </p:spTgt>
                                        </p:tgtEl>
                                        <p:attrNameLst>
                                          <p:attrName>ppt_y</p:attrName>
                                        </p:attrNameLst>
                                      </p:cBhvr>
                                      <p:tavLst>
                                        <p:tav tm="0">
                                          <p:val>
                                            <p:strVal val="#ppt_y-#ppt_h/2"/>
                                          </p:val>
                                        </p:tav>
                                        <p:tav tm="100000">
                                          <p:val>
                                            <p:strVal val="#ppt_y"/>
                                          </p:val>
                                        </p:tav>
                                      </p:tavLst>
                                    </p:anim>
                                    <p:anim calcmode="lin" valueType="num">
                                      <p:cBhvr>
                                        <p:cTn id="41" dur="1000" fill="hold"/>
                                        <p:tgtEl>
                                          <p:spTgt spid="2873346">
                                            <p:txEl>
                                              <p:pRg st="5" end="5"/>
                                            </p:txEl>
                                          </p:spTgt>
                                        </p:tgtEl>
                                        <p:attrNameLst>
                                          <p:attrName>ppt_w</p:attrName>
                                        </p:attrNameLst>
                                      </p:cBhvr>
                                      <p:tavLst>
                                        <p:tav tm="0">
                                          <p:val>
                                            <p:strVal val="#ppt_w"/>
                                          </p:val>
                                        </p:tav>
                                        <p:tav tm="100000">
                                          <p:val>
                                            <p:strVal val="#ppt_w"/>
                                          </p:val>
                                        </p:tav>
                                      </p:tavLst>
                                    </p:anim>
                                    <p:anim calcmode="lin" valueType="num">
                                      <p:cBhvr>
                                        <p:cTn id="42" dur="1000" fill="hold"/>
                                        <p:tgtEl>
                                          <p:spTgt spid="2873346">
                                            <p:txEl>
                                              <p:pRg st="5" end="5"/>
                                            </p:txEl>
                                          </p:spTgt>
                                        </p:tgtEl>
                                        <p:attrNameLst>
                                          <p:attrName>ppt_h</p:attrName>
                                        </p:attrNameLst>
                                      </p:cBhvr>
                                      <p:tavLst>
                                        <p:tav tm="0">
                                          <p:val>
                                            <p:fltVal val="0"/>
                                          </p:val>
                                        </p:tav>
                                        <p:tav tm="100000">
                                          <p:val>
                                            <p:strVal val="#ppt_h"/>
                                          </p:val>
                                        </p:tav>
                                      </p:tavLst>
                                    </p:anim>
                                  </p:childTnLst>
                                </p:cTn>
                              </p:par>
                              <p:par>
                                <p:cTn id="43" presetID="17" presetClass="entr" presetSubtype="1" fill="hold" nodeType="withEffect">
                                  <p:stCondLst>
                                    <p:cond delay="0"/>
                                  </p:stCondLst>
                                  <p:childTnLst>
                                    <p:set>
                                      <p:cBhvr>
                                        <p:cTn id="44" dur="1" fill="hold">
                                          <p:stCondLst>
                                            <p:cond delay="0"/>
                                          </p:stCondLst>
                                        </p:cTn>
                                        <p:tgtEl>
                                          <p:spTgt spid="2873346">
                                            <p:txEl>
                                              <p:pRg st="6" end="6"/>
                                            </p:txEl>
                                          </p:spTgt>
                                        </p:tgtEl>
                                        <p:attrNameLst>
                                          <p:attrName>style.visibility</p:attrName>
                                        </p:attrNameLst>
                                      </p:cBhvr>
                                      <p:to>
                                        <p:strVal val="visible"/>
                                      </p:to>
                                    </p:set>
                                    <p:anim calcmode="lin" valueType="num">
                                      <p:cBhvr>
                                        <p:cTn id="45" dur="1000" fill="hold"/>
                                        <p:tgtEl>
                                          <p:spTgt spid="2873346">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2873346">
                                            <p:txEl>
                                              <p:pRg st="6" end="6"/>
                                            </p:txEl>
                                          </p:spTgt>
                                        </p:tgtEl>
                                        <p:attrNameLst>
                                          <p:attrName>ppt_y</p:attrName>
                                        </p:attrNameLst>
                                      </p:cBhvr>
                                      <p:tavLst>
                                        <p:tav tm="0">
                                          <p:val>
                                            <p:strVal val="#ppt_y-#ppt_h/2"/>
                                          </p:val>
                                        </p:tav>
                                        <p:tav tm="100000">
                                          <p:val>
                                            <p:strVal val="#ppt_y"/>
                                          </p:val>
                                        </p:tav>
                                      </p:tavLst>
                                    </p:anim>
                                    <p:anim calcmode="lin" valueType="num">
                                      <p:cBhvr>
                                        <p:cTn id="47" dur="1000" fill="hold"/>
                                        <p:tgtEl>
                                          <p:spTgt spid="2873346">
                                            <p:txEl>
                                              <p:pRg st="6" end="6"/>
                                            </p:txEl>
                                          </p:spTgt>
                                        </p:tgtEl>
                                        <p:attrNameLst>
                                          <p:attrName>ppt_w</p:attrName>
                                        </p:attrNameLst>
                                      </p:cBhvr>
                                      <p:tavLst>
                                        <p:tav tm="0">
                                          <p:val>
                                            <p:strVal val="#ppt_w"/>
                                          </p:val>
                                        </p:tav>
                                        <p:tav tm="100000">
                                          <p:val>
                                            <p:strVal val="#ppt_w"/>
                                          </p:val>
                                        </p:tav>
                                      </p:tavLst>
                                    </p:anim>
                                    <p:anim calcmode="lin" valueType="num">
                                      <p:cBhvr>
                                        <p:cTn id="48" dur="1000" fill="hold"/>
                                        <p:tgtEl>
                                          <p:spTgt spid="2873346">
                                            <p:txEl>
                                              <p:pRg st="6" end="6"/>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ltLang="zh-CN" sz="3600" kern="1200" dirty="0">
                <a:solidFill>
                  <a:schemeClr val="accent2"/>
                </a:solidFill>
                <a:effectLst>
                  <a:outerShdw blurRad="38100" dist="38100" dir="2700000" algn="tl">
                    <a:srgbClr val="000000">
                      <a:alpha val="43137"/>
                    </a:srgbClr>
                  </a:outerShdw>
                </a:effectLst>
                <a:latin typeface="+mj-ea"/>
              </a:rPr>
              <a:t>X[k]</a:t>
            </a:r>
          </a:p>
        </p:txBody>
      </p:sp>
      <p:sp>
        <p:nvSpPr>
          <p:cNvPr id="53251" name="Rectangle 3"/>
          <p:cNvSpPr>
            <a:spLocks noGrp="1" noChangeArrowheads="1"/>
          </p:cNvSpPr>
          <p:nvPr>
            <p:ph type="body" sz="half" idx="1"/>
          </p:nvPr>
        </p:nvSpPr>
        <p:spPr>
          <a:xfrm>
            <a:off x="179388" y="1123950"/>
            <a:ext cx="8642350" cy="2881313"/>
          </a:xfrm>
        </p:spPr>
        <p:txBody>
          <a:bodyPr/>
          <a:lstStyle/>
          <a:p>
            <a:pPr>
              <a:spcBef>
                <a:spcPct val="0"/>
              </a:spcBef>
              <a:buClr>
                <a:schemeClr val="accent2">
                  <a:lumMod val="75000"/>
                </a:schemeClr>
              </a:buClr>
              <a:buFont typeface="Wingdings" pitchFamily="2" charset="2"/>
              <a:buChar char="Ø"/>
            </a:pPr>
            <a:r>
              <a:rPr lang="zh-CN" altLang="en-US" sz="2400" dirty="0">
                <a:latin typeface="黑体" pitchFamily="2" charset="-122"/>
              </a:rPr>
              <a:t>当前分组的第</a:t>
            </a:r>
            <a:r>
              <a:rPr lang="en-US" altLang="zh-CN" sz="2400" dirty="0">
                <a:latin typeface="黑体" pitchFamily="2" charset="-122"/>
              </a:rPr>
              <a:t>k</a:t>
            </a:r>
            <a:r>
              <a:rPr lang="zh-CN" altLang="en-US" sz="2400" dirty="0">
                <a:latin typeface="黑体" pitchFamily="2" charset="-122"/>
              </a:rPr>
              <a:t>个</a:t>
            </a:r>
            <a:r>
              <a:rPr lang="en-US" altLang="zh-CN" sz="2400" dirty="0">
                <a:latin typeface="黑体" pitchFamily="2" charset="-122"/>
              </a:rPr>
              <a:t>32</a:t>
            </a:r>
            <a:r>
              <a:rPr lang="zh-CN" altLang="en-US" sz="2400" dirty="0">
                <a:latin typeface="黑体" pitchFamily="2" charset="-122"/>
              </a:rPr>
              <a:t>位的字。 </a:t>
            </a:r>
          </a:p>
          <a:p>
            <a:pPr>
              <a:spcBef>
                <a:spcPct val="0"/>
              </a:spcBef>
              <a:buClr>
                <a:schemeClr val="accent2">
                  <a:lumMod val="75000"/>
                </a:schemeClr>
              </a:buClr>
              <a:buFont typeface="Wingdings" pitchFamily="2" charset="2"/>
              <a:buChar char="Ø"/>
            </a:pPr>
            <a:r>
              <a:rPr lang="zh-CN" altLang="en-US" sz="2400" dirty="0">
                <a:latin typeface="黑体" pitchFamily="2" charset="-122"/>
              </a:rPr>
              <a:t>各轮使用不同的</a:t>
            </a:r>
            <a:r>
              <a:rPr lang="en-US" altLang="zh-CN" sz="2400" dirty="0">
                <a:latin typeface="黑体" pitchFamily="2" charset="-122"/>
              </a:rPr>
              <a:t>X[</a:t>
            </a:r>
            <a:r>
              <a:rPr lang="en-US" altLang="zh-CN" sz="2400" dirty="0" err="1">
                <a:latin typeface="黑体" pitchFamily="2" charset="-122"/>
              </a:rPr>
              <a:t>P</a:t>
            </a:r>
            <a:r>
              <a:rPr lang="en-US" altLang="zh-CN" sz="2400" baseline="-25000" dirty="0" err="1">
                <a:latin typeface="黑体" pitchFamily="2" charset="-122"/>
              </a:rPr>
              <a:t>j</a:t>
            </a:r>
            <a:r>
              <a:rPr lang="en-US" altLang="zh-CN" sz="2400" dirty="0" err="1">
                <a:latin typeface="黑体" pitchFamily="2" charset="-122"/>
              </a:rPr>
              <a:t>i</a:t>
            </a:r>
            <a:r>
              <a:rPr lang="en-US" altLang="zh-CN" sz="2400" dirty="0">
                <a:latin typeface="黑体" pitchFamily="2" charset="-122"/>
              </a:rPr>
              <a:t>]</a:t>
            </a:r>
            <a:r>
              <a:rPr lang="zh-CN" altLang="en-US" sz="2400" dirty="0">
                <a:latin typeface="黑体" pitchFamily="2" charset="-122"/>
              </a:rPr>
              <a:t>，</a:t>
            </a:r>
            <a:r>
              <a:rPr lang="en-US" altLang="zh-CN" sz="2400" dirty="0" err="1">
                <a:latin typeface="黑体" pitchFamily="2" charset="-122"/>
              </a:rPr>
              <a:t>P</a:t>
            </a:r>
            <a:r>
              <a:rPr lang="en-US" altLang="zh-CN" sz="2400" baseline="-25000" dirty="0" err="1">
                <a:latin typeface="黑体" pitchFamily="2" charset="-122"/>
              </a:rPr>
              <a:t>j</a:t>
            </a:r>
            <a:r>
              <a:rPr lang="en-US" altLang="zh-CN" sz="2400" dirty="0" err="1">
                <a:latin typeface="黑体" pitchFamily="2" charset="-122"/>
              </a:rPr>
              <a:t>i</a:t>
            </a:r>
            <a:r>
              <a:rPr lang="zh-CN" altLang="en-US" sz="2400" dirty="0">
                <a:latin typeface="黑体" pitchFamily="2" charset="-122"/>
              </a:rPr>
              <a:t>表示各轮处理中使用</a:t>
            </a:r>
            <a:r>
              <a:rPr lang="en-US" altLang="zh-CN" sz="2400" dirty="0">
                <a:latin typeface="黑体" pitchFamily="2" charset="-122"/>
              </a:rPr>
              <a:t>16</a:t>
            </a:r>
            <a:r>
              <a:rPr lang="zh-CN" altLang="en-US" sz="2400" dirty="0">
                <a:latin typeface="黑体" pitchFamily="2" charset="-122"/>
              </a:rPr>
              <a:t>个</a:t>
            </a:r>
            <a:r>
              <a:rPr lang="en-US" altLang="zh-CN" sz="2400" dirty="0">
                <a:latin typeface="黑体" pitchFamily="2" charset="-122"/>
              </a:rPr>
              <a:t>32</a:t>
            </a:r>
            <a:r>
              <a:rPr lang="zh-CN" altLang="en-US" sz="2400" dirty="0">
                <a:latin typeface="黑体" pitchFamily="2" charset="-122"/>
              </a:rPr>
              <a:t>位字的不同次序。（</a:t>
            </a:r>
            <a:r>
              <a:rPr lang="en-US" altLang="zh-CN" sz="2400" dirty="0">
                <a:latin typeface="黑体" pitchFamily="2" charset="-122"/>
              </a:rPr>
              <a:t>j</a:t>
            </a:r>
            <a:r>
              <a:rPr lang="zh-CN" altLang="en-US" sz="2400" dirty="0">
                <a:latin typeface="黑体" pitchFamily="2" charset="-122"/>
              </a:rPr>
              <a:t>＝</a:t>
            </a:r>
            <a:r>
              <a:rPr lang="en-US" altLang="zh-CN" sz="2400" dirty="0">
                <a:latin typeface="黑体" pitchFamily="2" charset="-122"/>
              </a:rPr>
              <a:t>1</a:t>
            </a:r>
            <a:r>
              <a:rPr lang="zh-CN" altLang="en-US" sz="2400" dirty="0">
                <a:latin typeface="黑体" pitchFamily="2" charset="-122"/>
              </a:rPr>
              <a:t>，</a:t>
            </a:r>
            <a:r>
              <a:rPr lang="en-US" altLang="zh-CN" sz="2400" dirty="0">
                <a:latin typeface="黑体" pitchFamily="2" charset="-122"/>
              </a:rPr>
              <a:t>2</a:t>
            </a:r>
            <a:r>
              <a:rPr lang="zh-CN" altLang="en-US" sz="2400" dirty="0">
                <a:latin typeface="黑体" pitchFamily="2" charset="-122"/>
              </a:rPr>
              <a:t>，</a:t>
            </a:r>
            <a:r>
              <a:rPr lang="en-US" altLang="zh-CN" sz="2400" dirty="0">
                <a:latin typeface="黑体" pitchFamily="2" charset="-122"/>
              </a:rPr>
              <a:t>3</a:t>
            </a:r>
            <a:r>
              <a:rPr lang="zh-CN" altLang="en-US" sz="2400" dirty="0">
                <a:latin typeface="黑体" pitchFamily="2" charset="-122"/>
              </a:rPr>
              <a:t>，</a:t>
            </a:r>
            <a:r>
              <a:rPr lang="en-US" altLang="zh-CN" sz="2400" dirty="0">
                <a:latin typeface="黑体" pitchFamily="2" charset="-122"/>
              </a:rPr>
              <a:t>4</a:t>
            </a:r>
            <a:r>
              <a:rPr lang="zh-CN" altLang="en-US" sz="2400" dirty="0">
                <a:latin typeface="黑体" pitchFamily="2" charset="-122"/>
              </a:rPr>
              <a:t>）（</a:t>
            </a:r>
            <a:r>
              <a:rPr lang="en-US" altLang="zh-CN" sz="2400" dirty="0">
                <a:latin typeface="黑体" pitchFamily="2" charset="-122"/>
              </a:rPr>
              <a:t>i</a:t>
            </a:r>
            <a:r>
              <a:rPr lang="zh-CN" altLang="en-US" sz="2400" dirty="0">
                <a:latin typeface="黑体" pitchFamily="2" charset="-122"/>
              </a:rPr>
              <a:t>＝</a:t>
            </a:r>
            <a:r>
              <a:rPr lang="en-US" altLang="zh-CN" sz="2400" dirty="0">
                <a:latin typeface="黑体" pitchFamily="2" charset="-122"/>
              </a:rPr>
              <a:t>0</a:t>
            </a:r>
            <a:r>
              <a:rPr lang="zh-CN" altLang="en-US" sz="2400" dirty="0">
                <a:latin typeface="黑体" pitchFamily="2" charset="-122"/>
              </a:rPr>
              <a:t>，</a:t>
            </a:r>
            <a:r>
              <a:rPr lang="en-US" altLang="zh-CN" sz="2400" dirty="0">
                <a:latin typeface="黑体" pitchFamily="2" charset="-122"/>
              </a:rPr>
              <a:t>1</a:t>
            </a:r>
            <a:r>
              <a:rPr lang="zh-CN" altLang="en-US" sz="2400" dirty="0">
                <a:latin typeface="黑体" pitchFamily="2" charset="-122"/>
              </a:rPr>
              <a:t>，</a:t>
            </a:r>
            <a:r>
              <a:rPr lang="en-US" altLang="zh-CN" sz="2400" dirty="0">
                <a:latin typeface="黑体" pitchFamily="2" charset="-122"/>
              </a:rPr>
              <a:t>2</a:t>
            </a:r>
            <a:r>
              <a:rPr lang="zh-CN" altLang="en-US" sz="2400" dirty="0">
                <a:latin typeface="黑体" pitchFamily="2" charset="-122"/>
              </a:rPr>
              <a:t>，</a:t>
            </a:r>
            <a:r>
              <a:rPr lang="en-US" altLang="zh-CN" sz="2400" dirty="0">
                <a:latin typeface="黑体" pitchFamily="2" charset="-122"/>
              </a:rPr>
              <a:t>...</a:t>
            </a:r>
            <a:r>
              <a:rPr lang="zh-CN" altLang="en-US" sz="2400" dirty="0">
                <a:latin typeface="黑体" pitchFamily="2" charset="-122"/>
              </a:rPr>
              <a:t>，</a:t>
            </a:r>
            <a:r>
              <a:rPr lang="en-US" altLang="zh-CN" sz="2400" dirty="0">
                <a:latin typeface="黑体" pitchFamily="2" charset="-122"/>
              </a:rPr>
              <a:t>15</a:t>
            </a:r>
            <a:r>
              <a:rPr lang="zh-CN" altLang="en-US" sz="2400" dirty="0">
                <a:latin typeface="黑体" pitchFamily="2" charset="-122"/>
              </a:rPr>
              <a:t>）</a:t>
            </a:r>
          </a:p>
          <a:p>
            <a:pPr lvl="1">
              <a:spcBef>
                <a:spcPct val="0"/>
              </a:spcBef>
            </a:pPr>
            <a:r>
              <a:rPr lang="zh-CN" altLang="en-US" sz="2400" dirty="0">
                <a:latin typeface="黑体" pitchFamily="2" charset="-122"/>
              </a:rPr>
              <a:t>第</a:t>
            </a:r>
            <a:r>
              <a:rPr lang="en-US" altLang="zh-CN" sz="2400" dirty="0">
                <a:latin typeface="黑体" pitchFamily="2" charset="-122"/>
              </a:rPr>
              <a:t>1</a:t>
            </a:r>
            <a:r>
              <a:rPr lang="zh-CN" altLang="en-US" sz="2400" dirty="0">
                <a:latin typeface="黑体" pitchFamily="2" charset="-122"/>
              </a:rPr>
              <a:t>轮：</a:t>
            </a:r>
            <a:r>
              <a:rPr lang="en-US" altLang="zh-CN" sz="2400" dirty="0">
                <a:latin typeface="黑体" pitchFamily="2" charset="-122"/>
              </a:rPr>
              <a:t>k=p</a:t>
            </a:r>
            <a:r>
              <a:rPr lang="en-US" altLang="zh-CN" sz="2400" baseline="-25000" dirty="0">
                <a:latin typeface="黑体" pitchFamily="2" charset="-122"/>
              </a:rPr>
              <a:t>1</a:t>
            </a:r>
            <a:r>
              <a:rPr lang="en-US" altLang="zh-CN" sz="2400" dirty="0">
                <a:latin typeface="黑体" pitchFamily="2" charset="-122"/>
              </a:rPr>
              <a:t>i=i</a:t>
            </a:r>
          </a:p>
          <a:p>
            <a:pPr lvl="1">
              <a:spcBef>
                <a:spcPct val="0"/>
              </a:spcBef>
            </a:pPr>
            <a:r>
              <a:rPr lang="zh-CN" altLang="en-US" sz="2400" dirty="0">
                <a:latin typeface="黑体" pitchFamily="2" charset="-122"/>
              </a:rPr>
              <a:t>第</a:t>
            </a:r>
            <a:r>
              <a:rPr lang="en-US" altLang="zh-CN" sz="2400" dirty="0">
                <a:latin typeface="黑体" pitchFamily="2" charset="-122"/>
              </a:rPr>
              <a:t>2</a:t>
            </a:r>
            <a:r>
              <a:rPr lang="zh-CN" altLang="en-US" sz="2400" dirty="0">
                <a:latin typeface="黑体" pitchFamily="2" charset="-122"/>
              </a:rPr>
              <a:t>轮：</a:t>
            </a:r>
            <a:r>
              <a:rPr lang="en-US" altLang="zh-CN" sz="2400" dirty="0">
                <a:latin typeface="黑体" pitchFamily="2" charset="-122"/>
              </a:rPr>
              <a:t>k=P</a:t>
            </a:r>
            <a:r>
              <a:rPr lang="en-US" altLang="zh-CN" sz="2400" baseline="-25000" dirty="0">
                <a:latin typeface="黑体" pitchFamily="2" charset="-122"/>
              </a:rPr>
              <a:t>2</a:t>
            </a:r>
            <a:r>
              <a:rPr lang="en-US" altLang="zh-CN" sz="2400" dirty="0">
                <a:latin typeface="黑体" pitchFamily="2" charset="-122"/>
              </a:rPr>
              <a:t>i=(1</a:t>
            </a:r>
            <a:r>
              <a:rPr lang="zh-CN" altLang="en-US" sz="2400" dirty="0">
                <a:latin typeface="黑体" pitchFamily="2" charset="-122"/>
              </a:rPr>
              <a:t>十</a:t>
            </a:r>
            <a:r>
              <a:rPr lang="en-US" altLang="zh-CN" sz="2400" dirty="0">
                <a:latin typeface="黑体" pitchFamily="2" charset="-122"/>
              </a:rPr>
              <a:t>5i) mod l6</a:t>
            </a:r>
          </a:p>
          <a:p>
            <a:pPr lvl="1">
              <a:spcBef>
                <a:spcPct val="0"/>
              </a:spcBef>
            </a:pPr>
            <a:r>
              <a:rPr lang="zh-CN" altLang="en-US" sz="2400" dirty="0">
                <a:latin typeface="黑体" pitchFamily="2" charset="-122"/>
              </a:rPr>
              <a:t>第</a:t>
            </a:r>
            <a:r>
              <a:rPr lang="en-US" altLang="zh-CN" sz="2400" dirty="0">
                <a:latin typeface="黑体" pitchFamily="2" charset="-122"/>
              </a:rPr>
              <a:t>3</a:t>
            </a:r>
            <a:r>
              <a:rPr lang="zh-CN" altLang="en-US" sz="2400" dirty="0">
                <a:latin typeface="黑体" pitchFamily="2" charset="-122"/>
              </a:rPr>
              <a:t>轮：</a:t>
            </a:r>
            <a:r>
              <a:rPr lang="en-US" altLang="zh-CN" sz="2400" dirty="0">
                <a:latin typeface="黑体" pitchFamily="2" charset="-122"/>
              </a:rPr>
              <a:t>k=P</a:t>
            </a:r>
            <a:r>
              <a:rPr lang="en-US" altLang="zh-CN" sz="2400" baseline="-25000" dirty="0">
                <a:latin typeface="黑体" pitchFamily="2" charset="-122"/>
              </a:rPr>
              <a:t>3</a:t>
            </a:r>
            <a:r>
              <a:rPr lang="en-US" altLang="zh-CN" sz="2400" dirty="0">
                <a:latin typeface="黑体" pitchFamily="2" charset="-122"/>
              </a:rPr>
              <a:t>i=(5</a:t>
            </a:r>
            <a:r>
              <a:rPr lang="zh-CN" altLang="en-US" sz="2400" dirty="0">
                <a:latin typeface="黑体" pitchFamily="2" charset="-122"/>
              </a:rPr>
              <a:t>十</a:t>
            </a:r>
            <a:r>
              <a:rPr lang="en-US" altLang="zh-CN" sz="2400" dirty="0">
                <a:latin typeface="黑体" pitchFamily="2" charset="-122"/>
              </a:rPr>
              <a:t>3i) mod l6</a:t>
            </a:r>
          </a:p>
          <a:p>
            <a:pPr lvl="1">
              <a:spcBef>
                <a:spcPct val="0"/>
              </a:spcBef>
            </a:pPr>
            <a:r>
              <a:rPr lang="zh-CN" altLang="en-US" sz="2400" dirty="0">
                <a:latin typeface="黑体" pitchFamily="2" charset="-122"/>
              </a:rPr>
              <a:t>第</a:t>
            </a:r>
            <a:r>
              <a:rPr lang="en-US" altLang="zh-CN" sz="2400" dirty="0">
                <a:latin typeface="黑体" pitchFamily="2" charset="-122"/>
              </a:rPr>
              <a:t>4</a:t>
            </a:r>
            <a:r>
              <a:rPr lang="zh-CN" altLang="en-US" sz="2400" dirty="0">
                <a:latin typeface="黑体" pitchFamily="2" charset="-122"/>
              </a:rPr>
              <a:t>轮：</a:t>
            </a:r>
            <a:r>
              <a:rPr lang="en-US" altLang="zh-CN" sz="2400" dirty="0">
                <a:latin typeface="黑体" pitchFamily="2" charset="-122"/>
              </a:rPr>
              <a:t>k=P</a:t>
            </a:r>
            <a:r>
              <a:rPr lang="en-US" altLang="zh-CN" sz="2400" baseline="-25000" dirty="0">
                <a:latin typeface="黑体" pitchFamily="2" charset="-122"/>
              </a:rPr>
              <a:t>4</a:t>
            </a:r>
            <a:r>
              <a:rPr lang="en-US" altLang="zh-CN" sz="2400" dirty="0">
                <a:latin typeface="黑体" pitchFamily="2" charset="-122"/>
              </a:rPr>
              <a:t>i=7i mod l6</a:t>
            </a:r>
          </a:p>
        </p:txBody>
      </p:sp>
      <p:graphicFrame>
        <p:nvGraphicFramePr>
          <p:cNvPr id="53344" name="Group 96"/>
          <p:cNvGraphicFramePr>
            <a:graphicFrameLocks noGrp="1"/>
          </p:cNvGraphicFramePr>
          <p:nvPr>
            <p:ph sz="half" idx="2"/>
          </p:nvPr>
        </p:nvGraphicFramePr>
        <p:xfrm>
          <a:off x="71438" y="4365625"/>
          <a:ext cx="8964612" cy="2159001"/>
        </p:xfrm>
        <a:graphic>
          <a:graphicData uri="http://schemas.openxmlformats.org/drawingml/2006/table">
            <a:tbl>
              <a:tblPr/>
              <a:tblGrid>
                <a:gridCol w="673100">
                  <a:extLst>
                    <a:ext uri="{9D8B030D-6E8A-4147-A177-3AD203B41FA5}">
                      <a16:colId xmlns:a16="http://schemas.microsoft.com/office/drawing/2014/main" val="20000"/>
                    </a:ext>
                  </a:extLst>
                </a:gridCol>
                <a:gridCol w="519112">
                  <a:extLst>
                    <a:ext uri="{9D8B030D-6E8A-4147-A177-3AD203B41FA5}">
                      <a16:colId xmlns:a16="http://schemas.microsoft.com/office/drawing/2014/main" val="20001"/>
                    </a:ext>
                  </a:extLst>
                </a:gridCol>
                <a:gridCol w="517525">
                  <a:extLst>
                    <a:ext uri="{9D8B030D-6E8A-4147-A177-3AD203B41FA5}">
                      <a16:colId xmlns:a16="http://schemas.microsoft.com/office/drawing/2014/main" val="20002"/>
                    </a:ext>
                  </a:extLst>
                </a:gridCol>
                <a:gridCol w="519113">
                  <a:extLst>
                    <a:ext uri="{9D8B030D-6E8A-4147-A177-3AD203B41FA5}">
                      <a16:colId xmlns:a16="http://schemas.microsoft.com/office/drawing/2014/main" val="20003"/>
                    </a:ext>
                  </a:extLst>
                </a:gridCol>
                <a:gridCol w="517525">
                  <a:extLst>
                    <a:ext uri="{9D8B030D-6E8A-4147-A177-3AD203B41FA5}">
                      <a16:colId xmlns:a16="http://schemas.microsoft.com/office/drawing/2014/main" val="20004"/>
                    </a:ext>
                  </a:extLst>
                </a:gridCol>
                <a:gridCol w="517525">
                  <a:extLst>
                    <a:ext uri="{9D8B030D-6E8A-4147-A177-3AD203B41FA5}">
                      <a16:colId xmlns:a16="http://schemas.microsoft.com/office/drawing/2014/main" val="20005"/>
                    </a:ext>
                  </a:extLst>
                </a:gridCol>
                <a:gridCol w="517525">
                  <a:extLst>
                    <a:ext uri="{9D8B030D-6E8A-4147-A177-3AD203B41FA5}">
                      <a16:colId xmlns:a16="http://schemas.microsoft.com/office/drawing/2014/main" val="20006"/>
                    </a:ext>
                  </a:extLst>
                </a:gridCol>
                <a:gridCol w="520700">
                  <a:extLst>
                    <a:ext uri="{9D8B030D-6E8A-4147-A177-3AD203B41FA5}">
                      <a16:colId xmlns:a16="http://schemas.microsoft.com/office/drawing/2014/main" val="20007"/>
                    </a:ext>
                  </a:extLst>
                </a:gridCol>
                <a:gridCol w="517525">
                  <a:extLst>
                    <a:ext uri="{9D8B030D-6E8A-4147-A177-3AD203B41FA5}">
                      <a16:colId xmlns:a16="http://schemas.microsoft.com/office/drawing/2014/main" val="20008"/>
                    </a:ext>
                  </a:extLst>
                </a:gridCol>
                <a:gridCol w="517525">
                  <a:extLst>
                    <a:ext uri="{9D8B030D-6E8A-4147-A177-3AD203B41FA5}">
                      <a16:colId xmlns:a16="http://schemas.microsoft.com/office/drawing/2014/main" val="20009"/>
                    </a:ext>
                  </a:extLst>
                </a:gridCol>
                <a:gridCol w="517525">
                  <a:extLst>
                    <a:ext uri="{9D8B030D-6E8A-4147-A177-3AD203B41FA5}">
                      <a16:colId xmlns:a16="http://schemas.microsoft.com/office/drawing/2014/main" val="20010"/>
                    </a:ext>
                  </a:extLst>
                </a:gridCol>
                <a:gridCol w="519112">
                  <a:extLst>
                    <a:ext uri="{9D8B030D-6E8A-4147-A177-3AD203B41FA5}">
                      <a16:colId xmlns:a16="http://schemas.microsoft.com/office/drawing/2014/main" val="20011"/>
                    </a:ext>
                  </a:extLst>
                </a:gridCol>
                <a:gridCol w="503238">
                  <a:extLst>
                    <a:ext uri="{9D8B030D-6E8A-4147-A177-3AD203B41FA5}">
                      <a16:colId xmlns:a16="http://schemas.microsoft.com/office/drawing/2014/main" val="20012"/>
                    </a:ext>
                  </a:extLst>
                </a:gridCol>
                <a:gridCol w="534987">
                  <a:extLst>
                    <a:ext uri="{9D8B030D-6E8A-4147-A177-3AD203B41FA5}">
                      <a16:colId xmlns:a16="http://schemas.microsoft.com/office/drawing/2014/main" val="20013"/>
                    </a:ext>
                  </a:extLst>
                </a:gridCol>
                <a:gridCol w="515938">
                  <a:extLst>
                    <a:ext uri="{9D8B030D-6E8A-4147-A177-3AD203B41FA5}">
                      <a16:colId xmlns:a16="http://schemas.microsoft.com/office/drawing/2014/main" val="20014"/>
                    </a:ext>
                  </a:extLst>
                </a:gridCol>
                <a:gridCol w="519112">
                  <a:extLst>
                    <a:ext uri="{9D8B030D-6E8A-4147-A177-3AD203B41FA5}">
                      <a16:colId xmlns:a16="http://schemas.microsoft.com/office/drawing/2014/main" val="20015"/>
                    </a:ext>
                  </a:extLst>
                </a:gridCol>
                <a:gridCol w="517525">
                  <a:extLst>
                    <a:ext uri="{9D8B030D-6E8A-4147-A177-3AD203B41FA5}">
                      <a16:colId xmlns:a16="http://schemas.microsoft.com/office/drawing/2014/main" val="20016"/>
                    </a:ext>
                  </a:extLst>
                </a:gridCol>
              </a:tblGrid>
              <a:tr h="5000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第</a:t>
                      </a: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1</a:t>
                      </a:r>
                      <a:r>
                        <a:rPr kumimoji="0" lang="zh-CN" altLang="en-US"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轮</a:t>
                      </a:r>
                      <a:endParaRPr kumimoji="0" lang="zh-CN" altLang="en-US"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x[0]</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x[1]</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x[2]</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x[3]</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x[4]</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x[5]</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x[6]</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x[7]</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x[8]</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x[9]</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x[10]</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x[11]</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x[12]</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x[13]</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x[14]</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x[15]</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403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第</a:t>
                      </a: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2</a:t>
                      </a:r>
                      <a:r>
                        <a:rPr kumimoji="0" lang="zh-CN" altLang="en-US"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轮</a:t>
                      </a:r>
                      <a:endParaRPr kumimoji="0" lang="zh-CN" altLang="en-US"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x[1]</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x[6]</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x[11]</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x[0]</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x[5]</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x[10]</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x[15]</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x[4]</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x[9]</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x[14]</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x[3]</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x[8]</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x[13]</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x[2]</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x[7]</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x[12]</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24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第</a:t>
                      </a: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3</a:t>
                      </a:r>
                      <a:r>
                        <a:rPr kumimoji="0" lang="zh-CN" altLang="en-US"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轮</a:t>
                      </a:r>
                      <a:endParaRPr kumimoji="0" lang="zh-CN" altLang="en-US"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x[5]</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x[8]</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x[11]</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x[14]</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x[1]</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x[4]</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x[7]</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x[10]</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x[13]</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x[0]</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x[3]</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x[6]</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x[9]</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x[12]</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x[15]</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x[2]</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524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第</a:t>
                      </a: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4</a:t>
                      </a:r>
                      <a:r>
                        <a:rPr kumimoji="0" lang="zh-CN" altLang="en-US"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轮</a:t>
                      </a:r>
                      <a:endParaRPr kumimoji="0" lang="zh-CN" altLang="en-US"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x[0]</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x[7]</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x[14]</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x[5]</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x[12]</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x[3]</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x[10]</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x[1]</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x[8]</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x[15]</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x[6]</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x[13]</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x[4]</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x[11] </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x[2]</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x[9]</a:t>
                      </a:r>
                      <a:endParaRPr kumimoji="0" lang="en-US" altLang="zh-CN" sz="2000" b="1" i="0" u="none" strike="noStrike" cap="none" normalizeH="0" baseline="0">
                        <a:ln>
                          <a:noFill/>
                        </a:ln>
                        <a:solidFill>
                          <a:schemeClr val="tx1"/>
                        </a:solidFill>
                        <a:effectLst/>
                        <a:latin typeface="Times New Roman" pitchFamily="18" charset="0"/>
                        <a:ea typeface="黑体" pitchFamily="2" charset="-122"/>
                      </a:endParaRPr>
                    </a:p>
                  </a:txBody>
                  <a:tcPr marL="0" marR="0" marT="46800" marB="468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 name="灯片编号占位符 1"/>
          <p:cNvSpPr>
            <a:spLocks noGrp="1"/>
          </p:cNvSpPr>
          <p:nvPr>
            <p:ph type="sldNum" sz="quarter" idx="12"/>
          </p:nvPr>
        </p:nvSpPr>
        <p:spPr/>
        <p:txBody>
          <a:bodyPr/>
          <a:lstStyle/>
          <a:p>
            <a:fld id="{22EC0BE4-AB48-475D-B861-E844AF07A8A4}" type="slidenum">
              <a:rPr lang="zh-CN" altLang="en-US" smtClean="0"/>
              <a:pPr/>
              <a:t>110</a:t>
            </a:fld>
            <a:endParaRPr lang="en-US" altLang="zh-CN"/>
          </a:p>
        </p:txBody>
      </p:sp>
    </p:spTree>
    <p:extLst>
      <p:ext uri="{BB962C8B-B14F-4D97-AF65-F5344CB8AC3E}">
        <p14:creationId xmlns:p14="http://schemas.microsoft.com/office/powerpoint/2010/main" val="6689855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3344"/>
                                        </p:tgtEl>
                                        <p:attrNameLst>
                                          <p:attrName>style.visibility</p:attrName>
                                        </p:attrNameLst>
                                      </p:cBhvr>
                                      <p:to>
                                        <p:strVal val="visible"/>
                                      </p:to>
                                    </p:set>
                                    <p:animEffect transition="in" filter="blinds(horizontal)">
                                      <p:cBhvr>
                                        <p:cTn id="7" dur="500"/>
                                        <p:tgtEl>
                                          <p:spTgt spid="53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zh-CN" sz="3600" kern="1200" dirty="0">
                <a:solidFill>
                  <a:schemeClr val="accent2"/>
                </a:solidFill>
                <a:effectLst>
                  <a:outerShdw blurRad="38100" dist="38100" dir="2700000" algn="tl">
                    <a:srgbClr val="000000">
                      <a:alpha val="43137"/>
                    </a:srgbClr>
                  </a:outerShdw>
                </a:effectLst>
                <a:latin typeface="+mj-ea"/>
              </a:rPr>
              <a:t>T[i]</a:t>
            </a:r>
          </a:p>
        </p:txBody>
      </p:sp>
      <p:sp>
        <p:nvSpPr>
          <p:cNvPr id="54275" name="Rectangle 3"/>
          <p:cNvSpPr>
            <a:spLocks noGrp="1" noChangeArrowheads="1"/>
          </p:cNvSpPr>
          <p:nvPr>
            <p:ph type="body" sz="half" idx="1"/>
          </p:nvPr>
        </p:nvSpPr>
        <p:spPr>
          <a:xfrm>
            <a:off x="252413" y="1123950"/>
            <a:ext cx="8280400" cy="1728788"/>
          </a:xfrm>
        </p:spPr>
        <p:txBody>
          <a:bodyPr/>
          <a:lstStyle/>
          <a:p>
            <a:pPr>
              <a:spcBef>
                <a:spcPct val="5000"/>
              </a:spcBef>
              <a:buFont typeface="Wingdings" pitchFamily="2" charset="2"/>
              <a:buChar char="Ø"/>
            </a:pPr>
            <a:r>
              <a:rPr lang="en-US" altLang="zh-CN" sz="2400" dirty="0">
                <a:latin typeface="黑体" pitchFamily="2" charset="-122"/>
              </a:rPr>
              <a:t>T[1,</a:t>
            </a:r>
            <a:r>
              <a:rPr lang="en-US" altLang="zh-CN" sz="2400" dirty="0">
                <a:latin typeface="Times New Roman"/>
              </a:rPr>
              <a:t>…</a:t>
            </a:r>
            <a:r>
              <a:rPr lang="en-US" altLang="zh-CN" sz="2400" dirty="0">
                <a:latin typeface="黑体" pitchFamily="2" charset="-122"/>
              </a:rPr>
              <a:t>,64]</a:t>
            </a:r>
            <a:r>
              <a:rPr lang="zh-CN" altLang="en-US" sz="2400" dirty="0">
                <a:latin typeface="黑体" pitchFamily="2" charset="-122"/>
              </a:rPr>
              <a:t>为</a:t>
            </a:r>
            <a:r>
              <a:rPr lang="en-US" altLang="zh-CN" sz="2400" dirty="0">
                <a:latin typeface="黑体" pitchFamily="2" charset="-122"/>
              </a:rPr>
              <a:t>64</a:t>
            </a:r>
            <a:r>
              <a:rPr lang="zh-CN" altLang="en-US" sz="2400" dirty="0">
                <a:latin typeface="黑体" pitchFamily="2" charset="-122"/>
              </a:rPr>
              <a:t>个元素表，分四组参与不同轮的计算。</a:t>
            </a:r>
          </a:p>
          <a:p>
            <a:pPr>
              <a:spcBef>
                <a:spcPct val="5000"/>
              </a:spcBef>
              <a:buFont typeface="Wingdings" pitchFamily="2" charset="2"/>
              <a:buChar char="Ø"/>
            </a:pPr>
            <a:r>
              <a:rPr lang="en-US" altLang="zh-CN" sz="2400" dirty="0">
                <a:latin typeface="黑体" pitchFamily="2" charset="-122"/>
              </a:rPr>
              <a:t>T[i]</a:t>
            </a:r>
            <a:r>
              <a:rPr lang="zh-CN" altLang="en-US" sz="2400" dirty="0">
                <a:latin typeface="黑体" pitchFamily="2" charset="-122"/>
              </a:rPr>
              <a:t>＝</a:t>
            </a:r>
            <a:r>
              <a:rPr lang="en-US" altLang="zh-CN" sz="2400" dirty="0">
                <a:latin typeface="黑体" pitchFamily="2" charset="-122"/>
              </a:rPr>
              <a:t>2</a:t>
            </a:r>
            <a:r>
              <a:rPr lang="en-US" altLang="zh-CN" sz="2400" baseline="30000" dirty="0">
                <a:latin typeface="黑体" pitchFamily="2" charset="-122"/>
              </a:rPr>
              <a:t>32</a:t>
            </a:r>
            <a:r>
              <a:rPr lang="en-US" altLang="zh-CN" sz="2400" dirty="0">
                <a:latin typeface="黑体" pitchFamily="2" charset="-122"/>
              </a:rPr>
              <a:t>×abs(Sin(i))</a:t>
            </a:r>
            <a:r>
              <a:rPr lang="zh-CN" altLang="en-US" sz="2400" dirty="0">
                <a:latin typeface="黑体" pitchFamily="2" charset="-122"/>
              </a:rPr>
              <a:t>的整数部分，</a:t>
            </a:r>
            <a:r>
              <a:rPr lang="en-US" altLang="zh-CN" sz="2400" dirty="0">
                <a:latin typeface="黑体" pitchFamily="2" charset="-122"/>
              </a:rPr>
              <a:t>i</a:t>
            </a:r>
            <a:r>
              <a:rPr lang="zh-CN" altLang="en-US" sz="2400" dirty="0">
                <a:latin typeface="黑体" pitchFamily="2" charset="-122"/>
              </a:rPr>
              <a:t>是弧度。</a:t>
            </a:r>
          </a:p>
          <a:p>
            <a:pPr>
              <a:spcBef>
                <a:spcPct val="5000"/>
              </a:spcBef>
              <a:buFont typeface="Wingdings" pitchFamily="2" charset="2"/>
              <a:buChar char="Ø"/>
            </a:pPr>
            <a:r>
              <a:rPr lang="en-US" altLang="zh-CN" sz="2400" dirty="0">
                <a:latin typeface="黑体" pitchFamily="2" charset="-122"/>
              </a:rPr>
              <a:t>T[i]</a:t>
            </a:r>
            <a:r>
              <a:rPr lang="zh-CN" altLang="en-US" sz="2400" dirty="0">
                <a:latin typeface="黑体" pitchFamily="2" charset="-122"/>
              </a:rPr>
              <a:t>可用</a:t>
            </a:r>
            <a:r>
              <a:rPr lang="en-US" altLang="zh-CN" sz="2400" dirty="0">
                <a:latin typeface="黑体" pitchFamily="2" charset="-122"/>
              </a:rPr>
              <a:t>32 bit</a:t>
            </a:r>
            <a:r>
              <a:rPr lang="zh-CN" altLang="en-US" sz="2400" dirty="0">
                <a:latin typeface="黑体" pitchFamily="2" charset="-122"/>
              </a:rPr>
              <a:t>二元数表示，</a:t>
            </a:r>
            <a:r>
              <a:rPr lang="en-US" altLang="zh-CN" sz="2400" dirty="0">
                <a:latin typeface="黑体" pitchFamily="2" charset="-122"/>
              </a:rPr>
              <a:t>T</a:t>
            </a:r>
            <a:r>
              <a:rPr lang="zh-CN" altLang="en-US" sz="2400" dirty="0">
                <a:latin typeface="黑体" pitchFamily="2" charset="-122"/>
              </a:rPr>
              <a:t>是</a:t>
            </a:r>
            <a:r>
              <a:rPr lang="en-US" altLang="zh-CN" sz="2400" dirty="0">
                <a:latin typeface="黑体" pitchFamily="2" charset="-122"/>
              </a:rPr>
              <a:t>32 bit</a:t>
            </a:r>
            <a:r>
              <a:rPr lang="zh-CN" altLang="en-US" sz="2400" dirty="0">
                <a:latin typeface="黑体" pitchFamily="2" charset="-122"/>
              </a:rPr>
              <a:t>随机数源。</a:t>
            </a:r>
          </a:p>
          <a:p>
            <a:pPr>
              <a:spcBef>
                <a:spcPct val="5000"/>
              </a:spcBef>
              <a:buFont typeface="Wingdings" pitchFamily="2" charset="2"/>
              <a:buChar char="Ø"/>
            </a:pPr>
            <a:r>
              <a:rPr lang="zh-CN" altLang="en-US" sz="2400" dirty="0">
                <a:latin typeface="黑体" pitchFamily="2" charset="-122"/>
              </a:rPr>
              <a:t>例如：</a:t>
            </a:r>
          </a:p>
        </p:txBody>
      </p:sp>
      <p:graphicFrame>
        <p:nvGraphicFramePr>
          <p:cNvPr id="54337" name="Group 65"/>
          <p:cNvGraphicFramePr>
            <a:graphicFrameLocks noGrp="1"/>
          </p:cNvGraphicFramePr>
          <p:nvPr>
            <p:ph sz="half" idx="2"/>
          </p:nvPr>
        </p:nvGraphicFramePr>
        <p:xfrm>
          <a:off x="250825" y="2781300"/>
          <a:ext cx="8497888" cy="3566160"/>
        </p:xfrm>
        <a:graphic>
          <a:graphicData uri="http://schemas.openxmlformats.org/drawingml/2006/table">
            <a:tbl>
              <a:tblPr/>
              <a:tblGrid>
                <a:gridCol w="2065338">
                  <a:extLst>
                    <a:ext uri="{9D8B030D-6E8A-4147-A177-3AD203B41FA5}">
                      <a16:colId xmlns:a16="http://schemas.microsoft.com/office/drawing/2014/main" val="20000"/>
                    </a:ext>
                  </a:extLst>
                </a:gridCol>
                <a:gridCol w="2144712">
                  <a:extLst>
                    <a:ext uri="{9D8B030D-6E8A-4147-A177-3AD203B41FA5}">
                      <a16:colId xmlns:a16="http://schemas.microsoft.com/office/drawing/2014/main" val="20001"/>
                    </a:ext>
                  </a:extLst>
                </a:gridCol>
                <a:gridCol w="2146300">
                  <a:extLst>
                    <a:ext uri="{9D8B030D-6E8A-4147-A177-3AD203B41FA5}">
                      <a16:colId xmlns:a16="http://schemas.microsoft.com/office/drawing/2014/main" val="20002"/>
                    </a:ext>
                  </a:extLst>
                </a:gridCol>
                <a:gridCol w="2141538">
                  <a:extLst>
                    <a:ext uri="{9D8B030D-6E8A-4147-A177-3AD203B41FA5}">
                      <a16:colId xmlns:a16="http://schemas.microsoft.com/office/drawing/2014/main" val="20003"/>
                    </a:ext>
                  </a:extLst>
                </a:gridCol>
              </a:tblGrid>
              <a:tr h="3429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T[1]= d76aa478</a:t>
                      </a:r>
                      <a:endParaRPr kumimoji="0" lang="en-US" altLang="zh-CN" sz="2000" b="1" i="0" u="none" strike="noStrike" cap="none" normalizeH="0" baseline="0">
                        <a:ln>
                          <a:noFill/>
                        </a:ln>
                        <a:solidFill>
                          <a:schemeClr val="tx1"/>
                        </a:solidFill>
                        <a:effectLst/>
                        <a:latin typeface="Arial"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T[17]= f61e2562</a:t>
                      </a:r>
                      <a:endParaRPr kumimoji="0" lang="en-US" altLang="zh-CN" sz="2000" b="1" i="0" u="none" strike="noStrike" cap="none" normalizeH="0" baseline="0">
                        <a:ln>
                          <a:noFill/>
                        </a:ln>
                        <a:solidFill>
                          <a:schemeClr val="tx1"/>
                        </a:solidFill>
                        <a:effectLst/>
                        <a:latin typeface="Arial"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T[33]= fffa3942</a:t>
                      </a:r>
                      <a:endParaRPr kumimoji="0" lang="en-US" altLang="zh-CN" sz="2000" b="1" i="0" u="none" strike="noStrike" cap="none" normalizeH="0" baseline="0">
                        <a:ln>
                          <a:noFill/>
                        </a:ln>
                        <a:solidFill>
                          <a:schemeClr val="tx1"/>
                        </a:solidFill>
                        <a:effectLst/>
                        <a:latin typeface="Arial"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T[49]= f4292244</a:t>
                      </a:r>
                      <a:endParaRPr kumimoji="0" lang="en-US" altLang="zh-CN" sz="2000" b="1" i="0" u="none" strike="noStrike" cap="none" normalizeH="0" baseline="0">
                        <a:ln>
                          <a:noFill/>
                        </a:ln>
                        <a:solidFill>
                          <a:schemeClr val="tx1"/>
                        </a:solidFill>
                        <a:effectLst/>
                        <a:latin typeface="Arial"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29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T[2]= e8c7b756</a:t>
                      </a:r>
                      <a:endParaRPr kumimoji="0" lang="en-US" altLang="zh-CN" sz="2000" b="1" i="0" u="none" strike="noStrike" cap="none" normalizeH="0" baseline="0">
                        <a:ln>
                          <a:noFill/>
                        </a:ln>
                        <a:solidFill>
                          <a:schemeClr val="tx1"/>
                        </a:solidFill>
                        <a:effectLst/>
                        <a:latin typeface="Arial"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T[18]= c040b340</a:t>
                      </a:r>
                      <a:endParaRPr kumimoji="0" lang="en-US" altLang="zh-CN" sz="2000" b="1" i="0" u="none" strike="noStrike" cap="none" normalizeH="0" baseline="0">
                        <a:ln>
                          <a:noFill/>
                        </a:ln>
                        <a:solidFill>
                          <a:schemeClr val="tx1"/>
                        </a:solidFill>
                        <a:effectLst/>
                        <a:latin typeface="Arial"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T[34]= 8771f681</a:t>
                      </a:r>
                      <a:endParaRPr kumimoji="0" lang="en-US" altLang="zh-CN" sz="2000" b="1" i="0" u="none" strike="noStrike" cap="none" normalizeH="0" baseline="0">
                        <a:ln>
                          <a:noFill/>
                        </a:ln>
                        <a:solidFill>
                          <a:schemeClr val="tx1"/>
                        </a:solidFill>
                        <a:effectLst/>
                        <a:latin typeface="Arial"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T[50]= 432aff97</a:t>
                      </a:r>
                      <a:endParaRPr kumimoji="0" lang="en-US" altLang="zh-CN" sz="2000" b="1" i="0" u="none" strike="noStrike" cap="none" normalizeH="0" baseline="0">
                        <a:ln>
                          <a:noFill/>
                        </a:ln>
                        <a:solidFill>
                          <a:schemeClr val="tx1"/>
                        </a:solidFill>
                        <a:effectLst/>
                        <a:latin typeface="Arial"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T[3]= 242070db</a:t>
                      </a:r>
                      <a:endParaRPr kumimoji="0" lang="en-US" altLang="zh-CN" sz="2000" b="1" i="0" u="none" strike="noStrike" cap="none" normalizeH="0" baseline="0">
                        <a:ln>
                          <a:noFill/>
                        </a:ln>
                        <a:solidFill>
                          <a:schemeClr val="tx1"/>
                        </a:solidFill>
                        <a:effectLst/>
                        <a:latin typeface="Arial"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T[19]= 265e5a51</a:t>
                      </a:r>
                      <a:endParaRPr kumimoji="0" lang="en-US" altLang="zh-CN" sz="2000" b="1" i="0" u="none" strike="noStrike" cap="none" normalizeH="0" baseline="0">
                        <a:ln>
                          <a:noFill/>
                        </a:ln>
                        <a:solidFill>
                          <a:schemeClr val="tx1"/>
                        </a:solidFill>
                        <a:effectLst/>
                        <a:latin typeface="Arial"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T[35]= 6d9d6122</a:t>
                      </a:r>
                      <a:endParaRPr kumimoji="0" lang="en-US" altLang="zh-CN" sz="2000" b="1" i="0" u="none" strike="noStrike" cap="none" normalizeH="0" baseline="0">
                        <a:ln>
                          <a:noFill/>
                        </a:ln>
                        <a:solidFill>
                          <a:schemeClr val="tx1"/>
                        </a:solidFill>
                        <a:effectLst/>
                        <a:latin typeface="Arial"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T[51]= ab9423a7</a:t>
                      </a:r>
                      <a:endParaRPr kumimoji="0" lang="en-US" altLang="zh-CN" sz="2000" b="1" i="0" u="none" strike="noStrike" cap="none" normalizeH="0" baseline="0">
                        <a:ln>
                          <a:noFill/>
                        </a:ln>
                        <a:solidFill>
                          <a:schemeClr val="tx1"/>
                        </a:solidFill>
                        <a:effectLst/>
                        <a:latin typeface="Arial"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44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T[4]= c1bdceee</a:t>
                      </a:r>
                      <a:endParaRPr kumimoji="0" lang="en-US" altLang="zh-CN" sz="2000" b="1" i="0" u="none" strike="noStrike" cap="none" normalizeH="0" baseline="0">
                        <a:ln>
                          <a:noFill/>
                        </a:ln>
                        <a:solidFill>
                          <a:schemeClr val="tx1"/>
                        </a:solidFill>
                        <a:effectLst/>
                        <a:latin typeface="Arial"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T[20]= e9b6c7aa</a:t>
                      </a:r>
                      <a:endParaRPr kumimoji="0" lang="en-US" altLang="zh-CN" sz="2000" b="1" i="0" u="none" strike="noStrike" cap="none" normalizeH="0" baseline="0">
                        <a:ln>
                          <a:noFill/>
                        </a:ln>
                        <a:solidFill>
                          <a:schemeClr val="tx1"/>
                        </a:solidFill>
                        <a:effectLst/>
                        <a:latin typeface="Arial"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T[36]= fde5380c</a:t>
                      </a:r>
                      <a:endParaRPr kumimoji="0" lang="en-US" altLang="zh-CN" sz="2000" b="1" i="0" u="none" strike="noStrike" cap="none" normalizeH="0" baseline="0">
                        <a:ln>
                          <a:noFill/>
                        </a:ln>
                        <a:solidFill>
                          <a:schemeClr val="tx1"/>
                        </a:solidFill>
                        <a:effectLst/>
                        <a:latin typeface="Arial"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T[52]= fc93a039</a:t>
                      </a:r>
                      <a:endParaRPr kumimoji="0" lang="en-US" altLang="zh-CN" sz="2000" b="1" i="0" u="none" strike="noStrike" cap="none" normalizeH="0" baseline="0">
                        <a:ln>
                          <a:noFill/>
                        </a:ln>
                        <a:solidFill>
                          <a:schemeClr val="tx1"/>
                        </a:solidFill>
                        <a:effectLst/>
                        <a:latin typeface="Arial"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2900">
                <a:tc gridSpan="4">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Arial" pitchFamily="34" charset="0"/>
                          <a:ea typeface="黑体" pitchFamily="2" charset="-122"/>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4"/>
                  </a:ext>
                </a:extLst>
              </a:tr>
              <a:tr h="3429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T[13]= 6b901122</a:t>
                      </a:r>
                      <a:endParaRPr kumimoji="0" lang="en-US" altLang="zh-CN" sz="2000" b="1" i="0" u="none" strike="noStrike" cap="none" normalizeH="0" baseline="0">
                        <a:ln>
                          <a:noFill/>
                        </a:ln>
                        <a:solidFill>
                          <a:schemeClr val="tx1"/>
                        </a:solidFill>
                        <a:effectLst/>
                        <a:latin typeface="Arial"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T[29]= a9e3e905</a:t>
                      </a:r>
                      <a:endParaRPr kumimoji="0" lang="en-US" altLang="zh-CN" sz="2000" b="1" i="0" u="none" strike="noStrike" cap="none" normalizeH="0" baseline="0">
                        <a:ln>
                          <a:noFill/>
                        </a:ln>
                        <a:solidFill>
                          <a:schemeClr val="tx1"/>
                        </a:solidFill>
                        <a:effectLst/>
                        <a:latin typeface="Arial"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T[45]= d9d4d039</a:t>
                      </a:r>
                      <a:endParaRPr kumimoji="0" lang="en-US" altLang="zh-CN" sz="2000" b="1" i="0" u="none" strike="noStrike" cap="none" normalizeH="0" baseline="0">
                        <a:ln>
                          <a:noFill/>
                        </a:ln>
                        <a:solidFill>
                          <a:schemeClr val="tx1"/>
                        </a:solidFill>
                        <a:effectLst/>
                        <a:latin typeface="Arial"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T[61]= f7537e82</a:t>
                      </a:r>
                      <a:endParaRPr kumimoji="0" lang="en-US" altLang="zh-CN" sz="2000" b="1" i="0" u="none" strike="noStrike" cap="none" normalizeH="0" baseline="0">
                        <a:ln>
                          <a:noFill/>
                        </a:ln>
                        <a:solidFill>
                          <a:schemeClr val="tx1"/>
                        </a:solidFill>
                        <a:effectLst/>
                        <a:latin typeface="Arial"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29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T[14]= fd987193</a:t>
                      </a:r>
                      <a:endParaRPr kumimoji="0" lang="en-US" altLang="zh-CN" sz="2000" b="1" i="0" u="none" strike="noStrike" cap="none" normalizeH="0" baseline="0">
                        <a:ln>
                          <a:noFill/>
                        </a:ln>
                        <a:solidFill>
                          <a:schemeClr val="tx1"/>
                        </a:solidFill>
                        <a:effectLst/>
                        <a:latin typeface="Arial"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T[30]= fcefa3f8</a:t>
                      </a:r>
                      <a:endParaRPr kumimoji="0" lang="en-US" altLang="zh-CN" sz="2000" b="1" i="0" u="none" strike="noStrike" cap="none" normalizeH="0" baseline="0">
                        <a:ln>
                          <a:noFill/>
                        </a:ln>
                        <a:solidFill>
                          <a:schemeClr val="tx1"/>
                        </a:solidFill>
                        <a:effectLst/>
                        <a:latin typeface="Arial"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T[46]= e6db99e5</a:t>
                      </a:r>
                      <a:endParaRPr kumimoji="0" lang="en-US" altLang="zh-CN" sz="2000" b="1" i="0" u="none" strike="noStrike" cap="none" normalizeH="0" baseline="0">
                        <a:ln>
                          <a:noFill/>
                        </a:ln>
                        <a:solidFill>
                          <a:schemeClr val="tx1"/>
                        </a:solidFill>
                        <a:effectLst/>
                        <a:latin typeface="Arial"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T[62]= bd3af235</a:t>
                      </a:r>
                      <a:endParaRPr kumimoji="0" lang="en-US" altLang="zh-CN" sz="2000" b="1" i="0" u="none" strike="noStrike" cap="none" normalizeH="0" baseline="0">
                        <a:ln>
                          <a:noFill/>
                        </a:ln>
                        <a:solidFill>
                          <a:schemeClr val="tx1"/>
                        </a:solidFill>
                        <a:effectLst/>
                        <a:latin typeface="Arial"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429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T[15]= a679438e</a:t>
                      </a:r>
                      <a:endParaRPr kumimoji="0" lang="en-US" altLang="zh-CN" sz="2000" b="1" i="0" u="none" strike="noStrike" cap="none" normalizeH="0" baseline="0">
                        <a:ln>
                          <a:noFill/>
                        </a:ln>
                        <a:solidFill>
                          <a:schemeClr val="tx1"/>
                        </a:solidFill>
                        <a:effectLst/>
                        <a:latin typeface="Arial"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T[31]= 676f02d9</a:t>
                      </a:r>
                      <a:endParaRPr kumimoji="0" lang="en-US" altLang="zh-CN" sz="2000" b="1" i="0" u="none" strike="noStrike" cap="none" normalizeH="0" baseline="0">
                        <a:ln>
                          <a:noFill/>
                        </a:ln>
                        <a:solidFill>
                          <a:schemeClr val="tx1"/>
                        </a:solidFill>
                        <a:effectLst/>
                        <a:latin typeface="Arial"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T[47]= 1fa27cf8</a:t>
                      </a:r>
                      <a:endParaRPr kumimoji="0" lang="en-US" altLang="zh-CN" sz="2000" b="1" i="0" u="none" strike="noStrike" cap="none" normalizeH="0" baseline="0">
                        <a:ln>
                          <a:noFill/>
                        </a:ln>
                        <a:solidFill>
                          <a:schemeClr val="tx1"/>
                        </a:solidFill>
                        <a:effectLst/>
                        <a:latin typeface="Arial"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T[63]= 2ad7d2bb</a:t>
                      </a:r>
                      <a:endParaRPr kumimoji="0" lang="en-US" altLang="zh-CN" sz="2000" b="1" i="0" u="none" strike="noStrike" cap="none" normalizeH="0" baseline="0">
                        <a:ln>
                          <a:noFill/>
                        </a:ln>
                        <a:solidFill>
                          <a:schemeClr val="tx1"/>
                        </a:solidFill>
                        <a:effectLst/>
                        <a:latin typeface="Arial"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429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T[16]= 49b40821</a:t>
                      </a:r>
                      <a:endParaRPr kumimoji="0" lang="en-US" altLang="zh-CN" sz="2000" b="1" i="0" u="none" strike="noStrike" cap="none" normalizeH="0" baseline="0">
                        <a:ln>
                          <a:noFill/>
                        </a:ln>
                        <a:solidFill>
                          <a:schemeClr val="tx1"/>
                        </a:solidFill>
                        <a:effectLst/>
                        <a:latin typeface="Arial"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T[32]= 8d2a4c8a</a:t>
                      </a:r>
                      <a:endParaRPr kumimoji="0" lang="en-US" altLang="zh-CN" sz="2000" b="1" i="0" u="none" strike="noStrike" cap="none" normalizeH="0" baseline="0">
                        <a:ln>
                          <a:noFill/>
                        </a:ln>
                        <a:solidFill>
                          <a:schemeClr val="tx1"/>
                        </a:solidFill>
                        <a:effectLst/>
                        <a:latin typeface="Arial"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T[48]= c4ac5665</a:t>
                      </a:r>
                      <a:endParaRPr kumimoji="0" lang="en-US" altLang="zh-CN" sz="2000" b="1" i="0" u="none" strike="noStrike" cap="none" normalizeH="0" baseline="0">
                        <a:ln>
                          <a:noFill/>
                        </a:ln>
                        <a:solidFill>
                          <a:schemeClr val="tx1"/>
                        </a:solidFill>
                        <a:effectLst/>
                        <a:latin typeface="Arial"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T[63]= eb86d391</a:t>
                      </a:r>
                      <a:endParaRPr kumimoji="0" lang="en-US" altLang="zh-CN" sz="2000" b="1" i="0" u="none" strike="noStrike" cap="none" normalizeH="0" baseline="0">
                        <a:ln>
                          <a:noFill/>
                        </a:ln>
                        <a:solidFill>
                          <a:schemeClr val="tx1"/>
                        </a:solidFill>
                        <a:effectLst/>
                        <a:latin typeface="Arial"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2" name="灯片编号占位符 1"/>
          <p:cNvSpPr>
            <a:spLocks noGrp="1"/>
          </p:cNvSpPr>
          <p:nvPr>
            <p:ph type="sldNum" sz="quarter" idx="12"/>
          </p:nvPr>
        </p:nvSpPr>
        <p:spPr/>
        <p:txBody>
          <a:bodyPr/>
          <a:lstStyle/>
          <a:p>
            <a:fld id="{22EC0BE4-AB48-475D-B861-E844AF07A8A4}" type="slidenum">
              <a:rPr lang="zh-CN" altLang="en-US" smtClean="0"/>
              <a:pPr/>
              <a:t>111</a:t>
            </a:fld>
            <a:endParaRPr lang="en-US" altLang="zh-CN"/>
          </a:p>
        </p:txBody>
      </p:sp>
    </p:spTree>
    <p:extLst>
      <p:ext uri="{BB962C8B-B14F-4D97-AF65-F5344CB8AC3E}">
        <p14:creationId xmlns:p14="http://schemas.microsoft.com/office/powerpoint/2010/main" val="8521620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8" fill="hold" nodeType="clickEffect">
                                  <p:stCondLst>
                                    <p:cond delay="0"/>
                                  </p:stCondLst>
                                  <p:childTnLst>
                                    <p:set>
                                      <p:cBhvr>
                                        <p:cTn id="6" dur="1" fill="hold">
                                          <p:stCondLst>
                                            <p:cond delay="0"/>
                                          </p:stCondLst>
                                        </p:cTn>
                                        <p:tgtEl>
                                          <p:spTgt spid="54337"/>
                                        </p:tgtEl>
                                        <p:attrNameLst>
                                          <p:attrName>style.visibility</p:attrName>
                                        </p:attrNameLst>
                                      </p:cBhvr>
                                      <p:to>
                                        <p:strVal val="visible"/>
                                      </p:to>
                                    </p:set>
                                    <p:animEffect transition="in" filter="wheel(8)">
                                      <p:cBhvr>
                                        <p:cTn id="7" dur="1000"/>
                                        <p:tgtEl>
                                          <p:spTgt spid="54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95300" y="188913"/>
            <a:ext cx="8540750" cy="1008062"/>
          </a:xfrm>
        </p:spPr>
        <p:txBody>
          <a:bodyPr/>
          <a:lstStyle/>
          <a:p>
            <a:r>
              <a:rPr lang="en-US" altLang="zh-CN" sz="3600" kern="1200" dirty="0">
                <a:solidFill>
                  <a:schemeClr val="accent2"/>
                </a:solidFill>
                <a:effectLst>
                  <a:outerShdw blurRad="38100" dist="38100" dir="2700000" algn="tl">
                    <a:srgbClr val="000000">
                      <a:alpha val="43137"/>
                    </a:srgbClr>
                  </a:outerShdw>
                </a:effectLst>
                <a:latin typeface="+mj-ea"/>
              </a:rPr>
              <a:t>CLSs </a:t>
            </a:r>
            <a:r>
              <a:rPr lang="zh-CN" altLang="en-US" sz="3600" kern="1200" dirty="0">
                <a:solidFill>
                  <a:schemeClr val="accent2"/>
                </a:solidFill>
                <a:effectLst>
                  <a:outerShdw blurRad="38100" dist="38100" dir="2700000" algn="tl">
                    <a:srgbClr val="000000">
                      <a:alpha val="43137"/>
                    </a:srgbClr>
                  </a:outerShdw>
                </a:effectLst>
                <a:latin typeface="+mj-ea"/>
              </a:rPr>
              <a:t>：循环左移</a:t>
            </a:r>
            <a:r>
              <a:rPr lang="en-US" altLang="zh-CN" sz="3600" kern="1200" dirty="0">
                <a:solidFill>
                  <a:schemeClr val="accent2"/>
                </a:solidFill>
                <a:effectLst>
                  <a:outerShdw blurRad="38100" dist="38100" dir="2700000" algn="tl">
                    <a:srgbClr val="000000">
                      <a:alpha val="43137"/>
                    </a:srgbClr>
                  </a:outerShdw>
                </a:effectLst>
                <a:latin typeface="+mj-ea"/>
              </a:rPr>
              <a:t>s</a:t>
            </a:r>
            <a:r>
              <a:rPr lang="zh-CN" altLang="en-US" sz="3600" kern="1200" dirty="0">
                <a:solidFill>
                  <a:schemeClr val="accent2"/>
                </a:solidFill>
                <a:effectLst>
                  <a:outerShdw blurRad="38100" dist="38100" dir="2700000" algn="tl">
                    <a:srgbClr val="000000">
                      <a:alpha val="43137"/>
                    </a:srgbClr>
                  </a:outerShdw>
                </a:effectLst>
                <a:latin typeface="+mj-ea"/>
              </a:rPr>
              <a:t>位</a:t>
            </a:r>
          </a:p>
        </p:txBody>
      </p:sp>
      <p:sp>
        <p:nvSpPr>
          <p:cNvPr id="56323" name="Rectangle 3"/>
          <p:cNvSpPr>
            <a:spLocks noGrp="1" noChangeArrowheads="1"/>
          </p:cNvSpPr>
          <p:nvPr>
            <p:ph type="body" idx="1"/>
          </p:nvPr>
        </p:nvSpPr>
        <p:spPr>
          <a:xfrm>
            <a:off x="2336800" y="1925638"/>
            <a:ext cx="6084888" cy="3671887"/>
          </a:xfrm>
        </p:spPr>
        <p:txBody>
          <a:bodyPr/>
          <a:lstStyle/>
          <a:p>
            <a:pPr>
              <a:lnSpc>
                <a:spcPct val="150000"/>
              </a:lnSpc>
              <a:buFont typeface="Wingdings" pitchFamily="2" charset="2"/>
              <a:buChar char="Ø"/>
            </a:pPr>
            <a:r>
              <a:rPr lang="zh-CN" altLang="en-US" dirty="0"/>
              <a:t>第一轮：</a:t>
            </a:r>
            <a:r>
              <a:rPr lang="en-US" altLang="zh-CN" dirty="0"/>
              <a:t>7</a:t>
            </a:r>
            <a:r>
              <a:rPr lang="zh-CN" altLang="en-US" dirty="0"/>
              <a:t>、</a:t>
            </a:r>
            <a:r>
              <a:rPr lang="en-US" altLang="zh-CN" dirty="0"/>
              <a:t>12</a:t>
            </a:r>
            <a:r>
              <a:rPr lang="zh-CN" altLang="en-US" dirty="0"/>
              <a:t>、</a:t>
            </a:r>
            <a:r>
              <a:rPr lang="en-US" altLang="zh-CN" dirty="0"/>
              <a:t>17</a:t>
            </a:r>
            <a:r>
              <a:rPr lang="zh-CN" altLang="en-US" dirty="0"/>
              <a:t>、</a:t>
            </a:r>
            <a:r>
              <a:rPr lang="en-US" altLang="zh-CN" dirty="0"/>
              <a:t>22</a:t>
            </a:r>
          </a:p>
          <a:p>
            <a:pPr>
              <a:lnSpc>
                <a:spcPct val="150000"/>
              </a:lnSpc>
              <a:buFont typeface="Wingdings" pitchFamily="2" charset="2"/>
              <a:buChar char="Ø"/>
            </a:pPr>
            <a:r>
              <a:rPr lang="zh-CN" altLang="en-US" dirty="0"/>
              <a:t>第二轮：</a:t>
            </a:r>
            <a:r>
              <a:rPr lang="en-US" altLang="zh-CN" dirty="0"/>
              <a:t>5</a:t>
            </a:r>
            <a:r>
              <a:rPr lang="zh-CN" altLang="en-US" dirty="0"/>
              <a:t>、</a:t>
            </a:r>
            <a:r>
              <a:rPr lang="en-US" altLang="zh-CN" dirty="0"/>
              <a:t>9</a:t>
            </a:r>
            <a:r>
              <a:rPr lang="zh-CN" altLang="en-US" dirty="0"/>
              <a:t>、</a:t>
            </a:r>
            <a:r>
              <a:rPr lang="en-US" altLang="zh-CN" dirty="0"/>
              <a:t>14</a:t>
            </a:r>
            <a:r>
              <a:rPr lang="zh-CN" altLang="en-US" dirty="0"/>
              <a:t>、</a:t>
            </a:r>
            <a:r>
              <a:rPr lang="en-US" altLang="zh-CN" dirty="0"/>
              <a:t>20</a:t>
            </a:r>
          </a:p>
          <a:p>
            <a:pPr>
              <a:lnSpc>
                <a:spcPct val="150000"/>
              </a:lnSpc>
              <a:buFont typeface="Wingdings" pitchFamily="2" charset="2"/>
              <a:buChar char="Ø"/>
            </a:pPr>
            <a:r>
              <a:rPr lang="zh-CN" altLang="en-US" dirty="0"/>
              <a:t>第三轮：</a:t>
            </a:r>
            <a:r>
              <a:rPr lang="en-US" altLang="zh-CN" dirty="0"/>
              <a:t>4</a:t>
            </a:r>
            <a:r>
              <a:rPr lang="zh-CN" altLang="en-US" dirty="0"/>
              <a:t>、</a:t>
            </a:r>
            <a:r>
              <a:rPr lang="en-US" altLang="zh-CN" dirty="0"/>
              <a:t>11</a:t>
            </a:r>
            <a:r>
              <a:rPr lang="zh-CN" altLang="en-US" dirty="0"/>
              <a:t>、</a:t>
            </a:r>
            <a:r>
              <a:rPr lang="en-US" altLang="zh-CN" dirty="0"/>
              <a:t>16</a:t>
            </a:r>
            <a:r>
              <a:rPr lang="zh-CN" altLang="en-US" dirty="0"/>
              <a:t>、</a:t>
            </a:r>
            <a:r>
              <a:rPr lang="en-US" altLang="zh-CN" dirty="0"/>
              <a:t>23</a:t>
            </a:r>
          </a:p>
          <a:p>
            <a:pPr>
              <a:lnSpc>
                <a:spcPct val="150000"/>
              </a:lnSpc>
              <a:buFont typeface="Wingdings" pitchFamily="2" charset="2"/>
              <a:buChar char="Ø"/>
            </a:pPr>
            <a:r>
              <a:rPr lang="zh-CN" altLang="en-US" dirty="0"/>
              <a:t>第四轮：</a:t>
            </a:r>
            <a:r>
              <a:rPr lang="en-US" altLang="zh-CN" dirty="0"/>
              <a:t>6</a:t>
            </a:r>
            <a:r>
              <a:rPr lang="zh-CN" altLang="en-US" dirty="0"/>
              <a:t>、</a:t>
            </a:r>
            <a:r>
              <a:rPr lang="en-US" altLang="zh-CN" dirty="0"/>
              <a:t>10</a:t>
            </a:r>
            <a:r>
              <a:rPr lang="zh-CN" altLang="en-US" dirty="0"/>
              <a:t>、</a:t>
            </a:r>
            <a:r>
              <a:rPr lang="en-US" altLang="zh-CN" dirty="0"/>
              <a:t>15</a:t>
            </a:r>
            <a:r>
              <a:rPr lang="zh-CN" altLang="en-US" dirty="0"/>
              <a:t>、</a:t>
            </a:r>
            <a:r>
              <a:rPr lang="en-US" altLang="zh-CN" dirty="0"/>
              <a:t>21</a:t>
            </a:r>
          </a:p>
          <a:p>
            <a:endParaRPr lang="en-US" altLang="zh-CN" dirty="0"/>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112</a:t>
            </a:fld>
            <a:endParaRPr lang="en-US" altLang="zh-CN"/>
          </a:p>
        </p:txBody>
      </p:sp>
    </p:spTree>
    <p:extLst>
      <p:ext uri="{BB962C8B-B14F-4D97-AF65-F5344CB8AC3E}">
        <p14:creationId xmlns:p14="http://schemas.microsoft.com/office/powerpoint/2010/main" val="18901732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Text Box 2"/>
          <p:cNvSpPr txBox="1">
            <a:spLocks noChangeArrowheads="1"/>
          </p:cNvSpPr>
          <p:nvPr/>
        </p:nvSpPr>
        <p:spPr bwMode="auto">
          <a:xfrm>
            <a:off x="323850" y="2384425"/>
            <a:ext cx="8569325" cy="356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99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spcBef>
                <a:spcPct val="10000"/>
              </a:spcBef>
            </a:pPr>
            <a:r>
              <a:rPr kumimoji="1" lang="en-US" altLang="zh-CN" sz="2400" dirty="0"/>
              <a:t>CV</a:t>
            </a:r>
            <a:r>
              <a:rPr kumimoji="1" lang="en-US" altLang="zh-CN" sz="2400" baseline="-25000" dirty="0"/>
              <a:t>0</a:t>
            </a:r>
            <a:r>
              <a:rPr kumimoji="1" lang="en-US" altLang="zh-CN" sz="2400" dirty="0"/>
              <a:t>= IV</a:t>
            </a:r>
          </a:p>
          <a:p>
            <a:pPr>
              <a:lnSpc>
                <a:spcPct val="110000"/>
              </a:lnSpc>
              <a:spcBef>
                <a:spcPct val="10000"/>
              </a:spcBef>
            </a:pPr>
            <a:r>
              <a:rPr kumimoji="1" lang="en-US" altLang="zh-CN" sz="2400" dirty="0"/>
              <a:t>CV</a:t>
            </a:r>
            <a:r>
              <a:rPr kumimoji="1" lang="en-US" altLang="zh-CN" sz="2400" baseline="-25000" dirty="0"/>
              <a:t>q+1</a:t>
            </a:r>
            <a:r>
              <a:rPr kumimoji="1" lang="en-US" altLang="zh-CN" sz="2400" dirty="0"/>
              <a:t>=  </a:t>
            </a:r>
            <a:r>
              <a:rPr kumimoji="1" lang="en-US" altLang="zh-CN" sz="2400" dirty="0" err="1"/>
              <a:t>CVq</a:t>
            </a:r>
            <a:r>
              <a:rPr kumimoji="1" lang="zh-CN" altLang="en-US" sz="2400" dirty="0"/>
              <a:t>＋ </a:t>
            </a:r>
            <a:r>
              <a:rPr kumimoji="1" lang="en-US" altLang="zh-CN" sz="2400" dirty="0"/>
              <a:t>RF</a:t>
            </a:r>
            <a:r>
              <a:rPr kumimoji="1" lang="en-US" altLang="zh-CN" sz="2400" baseline="-25000" dirty="0">
                <a:solidFill>
                  <a:srgbClr val="0033CC"/>
                </a:solidFill>
              </a:rPr>
              <a:t>I</a:t>
            </a:r>
            <a:r>
              <a:rPr kumimoji="1" lang="en-US" altLang="zh-CN" sz="2400" dirty="0"/>
              <a:t>[</a:t>
            </a:r>
            <a:r>
              <a:rPr kumimoji="1" lang="en-US" altLang="zh-CN" sz="2400" dirty="0" err="1"/>
              <a:t>Yq</a:t>
            </a:r>
            <a:r>
              <a:rPr kumimoji="1" lang="en-US" altLang="zh-CN" sz="2400" dirty="0"/>
              <a:t> ,RF</a:t>
            </a:r>
            <a:r>
              <a:rPr kumimoji="1" lang="en-US" altLang="zh-CN" sz="2400" baseline="-25000" dirty="0">
                <a:solidFill>
                  <a:srgbClr val="0033CC"/>
                </a:solidFill>
              </a:rPr>
              <a:t>H</a:t>
            </a:r>
            <a:r>
              <a:rPr kumimoji="1" lang="en-US" altLang="zh-CN" sz="2400" dirty="0"/>
              <a:t>[</a:t>
            </a:r>
            <a:r>
              <a:rPr kumimoji="1" lang="en-US" altLang="zh-CN" sz="2400" dirty="0" err="1"/>
              <a:t>Yq</a:t>
            </a:r>
            <a:r>
              <a:rPr kumimoji="1" lang="en-US" altLang="zh-CN" sz="2400" dirty="0"/>
              <a:t> , RF</a:t>
            </a:r>
            <a:r>
              <a:rPr kumimoji="1" lang="en-US" altLang="zh-CN" sz="2400" baseline="-25000" dirty="0">
                <a:solidFill>
                  <a:srgbClr val="0033CC"/>
                </a:solidFill>
              </a:rPr>
              <a:t>G</a:t>
            </a:r>
            <a:r>
              <a:rPr kumimoji="1" lang="en-US" altLang="zh-CN" sz="2400" dirty="0"/>
              <a:t> [</a:t>
            </a:r>
            <a:r>
              <a:rPr kumimoji="1" lang="en-US" altLang="zh-CN" sz="2400" dirty="0" err="1"/>
              <a:t>Yq</a:t>
            </a:r>
            <a:r>
              <a:rPr kumimoji="1" lang="en-US" altLang="zh-CN" sz="2400" dirty="0"/>
              <a:t> ,RF</a:t>
            </a:r>
            <a:r>
              <a:rPr kumimoji="1" lang="en-US" altLang="zh-CN" sz="2400" baseline="-25000" dirty="0">
                <a:solidFill>
                  <a:srgbClr val="0033CC"/>
                </a:solidFill>
              </a:rPr>
              <a:t>F</a:t>
            </a:r>
            <a:r>
              <a:rPr kumimoji="1" lang="en-US" altLang="zh-CN" sz="2400" dirty="0"/>
              <a:t>[</a:t>
            </a:r>
            <a:r>
              <a:rPr kumimoji="1" lang="en-US" altLang="zh-CN" sz="2400" dirty="0" err="1"/>
              <a:t>Yq</a:t>
            </a:r>
            <a:r>
              <a:rPr kumimoji="1" lang="en-US" altLang="zh-CN" sz="2400" dirty="0"/>
              <a:t> ,</a:t>
            </a:r>
            <a:r>
              <a:rPr kumimoji="1" lang="en-US" altLang="zh-CN" sz="2400" dirty="0" err="1"/>
              <a:t>CVq</a:t>
            </a:r>
            <a:r>
              <a:rPr kumimoji="1" lang="en-US" altLang="zh-CN" sz="2400" dirty="0"/>
              <a:t>]]]]</a:t>
            </a:r>
          </a:p>
          <a:p>
            <a:pPr>
              <a:lnSpc>
                <a:spcPct val="110000"/>
              </a:lnSpc>
              <a:spcBef>
                <a:spcPct val="10000"/>
              </a:spcBef>
            </a:pPr>
            <a:r>
              <a:rPr kumimoji="1" lang="en-US" altLang="zh-CN" sz="2400" dirty="0"/>
              <a:t>              q=1,2,…,(L-1) </a:t>
            </a:r>
          </a:p>
          <a:p>
            <a:pPr>
              <a:lnSpc>
                <a:spcPct val="110000"/>
              </a:lnSpc>
              <a:spcBef>
                <a:spcPct val="10000"/>
              </a:spcBef>
            </a:pPr>
            <a:r>
              <a:rPr kumimoji="1" lang="en-US" altLang="zh-CN" sz="2400" dirty="0">
                <a:solidFill>
                  <a:srgbClr val="FF0000"/>
                </a:solidFill>
              </a:rPr>
              <a:t>MD=CV</a:t>
            </a:r>
            <a:r>
              <a:rPr kumimoji="1" lang="en-US" altLang="zh-CN" sz="2400" baseline="-25000" dirty="0">
                <a:solidFill>
                  <a:srgbClr val="FF0000"/>
                </a:solidFill>
              </a:rPr>
              <a:t>L</a:t>
            </a:r>
          </a:p>
          <a:p>
            <a:pPr>
              <a:lnSpc>
                <a:spcPct val="110000"/>
              </a:lnSpc>
              <a:spcBef>
                <a:spcPct val="10000"/>
              </a:spcBef>
            </a:pPr>
            <a:r>
              <a:rPr kumimoji="1" lang="zh-CN" altLang="en-US" sz="2400" dirty="0"/>
              <a:t>其中：</a:t>
            </a:r>
          </a:p>
          <a:p>
            <a:pPr>
              <a:lnSpc>
                <a:spcPct val="110000"/>
              </a:lnSpc>
              <a:spcBef>
                <a:spcPct val="10000"/>
              </a:spcBef>
              <a:buClr>
                <a:srgbClr val="CC0099"/>
              </a:buClr>
              <a:buFontTx/>
              <a:buChar char="•"/>
            </a:pPr>
            <a:r>
              <a:rPr kumimoji="1" lang="en-US" altLang="zh-CN" sz="2400" dirty="0" err="1"/>
              <a:t>RF</a:t>
            </a:r>
            <a:r>
              <a:rPr kumimoji="1" lang="en-US" altLang="zh-CN" sz="2400" baseline="-25000" dirty="0" err="1"/>
              <a:t>x</a:t>
            </a:r>
            <a:r>
              <a:rPr kumimoji="1" lang="en-US" altLang="zh-CN" sz="2400" dirty="0"/>
              <a:t>( )</a:t>
            </a:r>
            <a:r>
              <a:rPr kumimoji="1" lang="zh-CN" altLang="en-US" sz="2400" dirty="0"/>
              <a:t>为与位逻辑函数</a:t>
            </a:r>
            <a:r>
              <a:rPr kumimoji="1" lang="en-US" altLang="zh-CN" sz="2400" dirty="0"/>
              <a:t>X</a:t>
            </a:r>
            <a:r>
              <a:rPr kumimoji="1" lang="zh-CN" altLang="en-US" sz="2400" dirty="0"/>
              <a:t>结合的轮处理过程</a:t>
            </a:r>
            <a:r>
              <a:rPr kumimoji="1" lang="en-US" altLang="zh-CN" sz="2400" dirty="0"/>
              <a:t>(X</a:t>
            </a:r>
            <a:r>
              <a:rPr kumimoji="1" lang="zh-CN" altLang="en-US" sz="2400" dirty="0"/>
              <a:t>＝</a:t>
            </a:r>
            <a:r>
              <a:rPr kumimoji="1" lang="en-US" altLang="zh-CN" sz="2400" dirty="0"/>
              <a:t>F </a:t>
            </a:r>
            <a:r>
              <a:rPr kumimoji="1" lang="zh-CN" altLang="en-US" sz="2400" dirty="0"/>
              <a:t>、 </a:t>
            </a:r>
            <a:r>
              <a:rPr kumimoji="1" lang="en-US" altLang="zh-CN" sz="2400" dirty="0"/>
              <a:t>G</a:t>
            </a:r>
            <a:r>
              <a:rPr kumimoji="1" lang="zh-CN" altLang="en-US" sz="2400" dirty="0"/>
              <a:t>、</a:t>
            </a:r>
            <a:r>
              <a:rPr kumimoji="1" lang="en-US" altLang="zh-CN" sz="2400" dirty="0"/>
              <a:t>H</a:t>
            </a:r>
            <a:r>
              <a:rPr kumimoji="1" lang="zh-CN" altLang="en-US" sz="2400" dirty="0"/>
              <a:t>、</a:t>
            </a:r>
            <a:r>
              <a:rPr kumimoji="1" lang="en-US" altLang="zh-CN" sz="2400" dirty="0"/>
              <a:t>I)</a:t>
            </a:r>
          </a:p>
          <a:p>
            <a:pPr>
              <a:lnSpc>
                <a:spcPct val="110000"/>
              </a:lnSpc>
              <a:spcBef>
                <a:spcPct val="10000"/>
              </a:spcBef>
              <a:buClr>
                <a:srgbClr val="CC0099"/>
              </a:buClr>
              <a:buFontTx/>
              <a:buChar char="•"/>
            </a:pPr>
            <a:r>
              <a:rPr kumimoji="1" lang="en-US" altLang="zh-CN" sz="2400" dirty="0"/>
              <a:t>+</a:t>
            </a:r>
            <a:r>
              <a:rPr kumimoji="1" lang="zh-CN" altLang="en-US" sz="2400" dirty="0"/>
              <a:t>为对应</a:t>
            </a:r>
            <a:r>
              <a:rPr kumimoji="1" lang="en-US" altLang="zh-CN" sz="2400" dirty="0"/>
              <a:t>32</a:t>
            </a:r>
            <a:r>
              <a:rPr kumimoji="1" lang="zh-CN" altLang="en-US" sz="2400" dirty="0"/>
              <a:t>位字模</a:t>
            </a:r>
            <a:r>
              <a:rPr kumimoji="1" lang="en-US" altLang="zh-CN" sz="2400" dirty="0"/>
              <a:t>2</a:t>
            </a:r>
            <a:r>
              <a:rPr kumimoji="1" lang="en-US" altLang="zh-CN" sz="2400" baseline="30000" dirty="0"/>
              <a:t>32</a:t>
            </a:r>
            <a:r>
              <a:rPr kumimoji="1" lang="zh-CN" altLang="en-US" sz="2400" dirty="0"/>
              <a:t>加法</a:t>
            </a:r>
          </a:p>
          <a:p>
            <a:pPr>
              <a:lnSpc>
                <a:spcPct val="110000"/>
              </a:lnSpc>
              <a:spcBef>
                <a:spcPct val="10000"/>
              </a:spcBef>
              <a:buClr>
                <a:srgbClr val="CC0099"/>
              </a:buClr>
              <a:buFontTx/>
              <a:buChar char="•"/>
            </a:pPr>
            <a:r>
              <a:rPr kumimoji="1" lang="en-US" altLang="zh-CN" sz="2400" dirty="0"/>
              <a:t>IV</a:t>
            </a:r>
            <a:r>
              <a:rPr kumimoji="1" lang="zh-CN" altLang="en-US" sz="2400" dirty="0"/>
              <a:t>取缓冲区</a:t>
            </a:r>
            <a:r>
              <a:rPr kumimoji="1" lang="en-US" altLang="zh-CN" sz="2400" dirty="0"/>
              <a:t>(A</a:t>
            </a:r>
            <a:r>
              <a:rPr kumimoji="1" lang="zh-CN" altLang="en-US" sz="2400" dirty="0"/>
              <a:t>、</a:t>
            </a:r>
            <a:r>
              <a:rPr kumimoji="1" lang="en-US" altLang="zh-CN" sz="2400" dirty="0"/>
              <a:t>B</a:t>
            </a:r>
            <a:r>
              <a:rPr kumimoji="1" lang="zh-CN" altLang="en-US" sz="2400" dirty="0"/>
              <a:t>、</a:t>
            </a:r>
            <a:r>
              <a:rPr kumimoji="1" lang="en-US" altLang="zh-CN" sz="2400" dirty="0"/>
              <a:t>C</a:t>
            </a:r>
            <a:r>
              <a:rPr kumimoji="1" lang="zh-CN" altLang="en-US" sz="2400" dirty="0"/>
              <a:t>、</a:t>
            </a:r>
            <a:r>
              <a:rPr kumimoji="1" lang="en-US" altLang="zh-CN" sz="2400" dirty="0"/>
              <a:t>D)</a:t>
            </a:r>
            <a:r>
              <a:rPr kumimoji="1" lang="zh-CN" altLang="en-US" sz="2400" dirty="0"/>
              <a:t>的初值</a:t>
            </a:r>
          </a:p>
        </p:txBody>
      </p:sp>
      <p:sp>
        <p:nvSpPr>
          <p:cNvPr id="96259" name="Text Box 3"/>
          <p:cNvSpPr txBox="1">
            <a:spLocks noChangeArrowheads="1"/>
          </p:cNvSpPr>
          <p:nvPr/>
        </p:nvSpPr>
        <p:spPr bwMode="auto">
          <a:xfrm>
            <a:off x="188913" y="1121148"/>
            <a:ext cx="849788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7663" indent="-347663">
              <a:defRPr>
                <a:solidFill>
                  <a:schemeClr val="tx1"/>
                </a:solidFill>
                <a:latin typeface="Arial" pitchFamily="34" charset="0"/>
                <a:ea typeface="宋体" pitchFamily="2" charset="-122"/>
              </a:defRPr>
            </a:lvl1pPr>
            <a:lvl2pPr marL="461963">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defRPr>
                <a:solidFill>
                  <a:schemeClr val="tx1"/>
                </a:solidFill>
                <a:latin typeface="Arial" pitchFamily="34" charset="0"/>
                <a:ea typeface="宋体" pitchFamily="2" charset="-122"/>
              </a:defRPr>
            </a:lvl6pPr>
            <a:lvl7pPr fontAlgn="base">
              <a:spcBef>
                <a:spcPct val="0"/>
              </a:spcBef>
              <a:spcAft>
                <a:spcPct val="0"/>
              </a:spcAft>
              <a:defRPr>
                <a:solidFill>
                  <a:schemeClr val="tx1"/>
                </a:solidFill>
                <a:latin typeface="Arial" pitchFamily="34" charset="0"/>
                <a:ea typeface="宋体" pitchFamily="2" charset="-122"/>
              </a:defRPr>
            </a:lvl7pPr>
            <a:lvl8pPr fontAlgn="base">
              <a:spcBef>
                <a:spcPct val="0"/>
              </a:spcBef>
              <a:spcAft>
                <a:spcPct val="0"/>
              </a:spcAft>
              <a:defRPr>
                <a:solidFill>
                  <a:schemeClr val="tx1"/>
                </a:solidFill>
                <a:latin typeface="Arial" pitchFamily="34" charset="0"/>
                <a:ea typeface="宋体" pitchFamily="2" charset="-122"/>
              </a:defRPr>
            </a:lvl8pPr>
            <a:lvl9pPr fontAlgn="base">
              <a:spcBef>
                <a:spcPct val="0"/>
              </a:spcBef>
              <a:spcAft>
                <a:spcPct val="0"/>
              </a:spcAft>
              <a:defRPr>
                <a:solidFill>
                  <a:schemeClr val="tx1"/>
                </a:solidFill>
                <a:latin typeface="Arial" pitchFamily="34" charset="0"/>
                <a:ea typeface="宋体" pitchFamily="2" charset="-122"/>
              </a:defRPr>
            </a:lvl9pPr>
          </a:lstStyle>
          <a:p>
            <a:pPr>
              <a:buClr>
                <a:schemeClr val="accent2">
                  <a:lumMod val="75000"/>
                </a:schemeClr>
              </a:buClr>
              <a:buFont typeface="Wingdings" pitchFamily="2" charset="2"/>
              <a:buChar char="Ø"/>
            </a:pPr>
            <a:r>
              <a:rPr kumimoji="1" lang="zh-CN" altLang="en-US" sz="2000" dirty="0">
                <a:latin typeface="微软雅黑" pitchFamily="34" charset="-122"/>
                <a:ea typeface="微软雅黑" pitchFamily="34" charset="-122"/>
              </a:rPr>
              <a:t>将消息</a:t>
            </a:r>
            <a:r>
              <a:rPr kumimoji="1" lang="en-US" altLang="zh-CN" sz="2000" dirty="0">
                <a:latin typeface="微软雅黑" pitchFamily="34" charset="-122"/>
                <a:ea typeface="微软雅黑" pitchFamily="34" charset="-122"/>
              </a:rPr>
              <a:t>M</a:t>
            </a:r>
            <a:r>
              <a:rPr kumimoji="1" lang="zh-CN" altLang="en-US" sz="2000" dirty="0">
                <a:latin typeface="微软雅黑" pitchFamily="34" charset="-122"/>
                <a:ea typeface="微软雅黑" pitchFamily="34" charset="-122"/>
              </a:rPr>
              <a:t>的</a:t>
            </a:r>
            <a:r>
              <a:rPr kumimoji="1" lang="en-US" altLang="zh-CN" sz="2000" dirty="0">
                <a:latin typeface="微软雅黑" pitchFamily="34" charset="-122"/>
                <a:ea typeface="微软雅黑" pitchFamily="34" charset="-122"/>
              </a:rPr>
              <a:t>L</a:t>
            </a:r>
            <a:r>
              <a:rPr kumimoji="1" lang="zh-CN" altLang="en-US" sz="2000" dirty="0">
                <a:latin typeface="微软雅黑" pitchFamily="34" charset="-122"/>
                <a:ea typeface="微软雅黑" pitchFamily="34" charset="-122"/>
              </a:rPr>
              <a:t>个分组处理完毕，最后一个分组处理的输出即为消息</a:t>
            </a:r>
            <a:r>
              <a:rPr kumimoji="1" lang="en-US" altLang="zh-CN" sz="2000" dirty="0">
                <a:latin typeface="微软雅黑" pitchFamily="34" charset="-122"/>
                <a:ea typeface="微软雅黑" pitchFamily="34" charset="-122"/>
              </a:rPr>
              <a:t>M</a:t>
            </a:r>
            <a:r>
              <a:rPr kumimoji="1" lang="zh-CN" altLang="en-US" sz="2000" dirty="0">
                <a:latin typeface="微软雅黑" pitchFamily="34" charset="-122"/>
                <a:ea typeface="微软雅黑" pitchFamily="34" charset="-122"/>
              </a:rPr>
              <a:t>的摘要。</a:t>
            </a:r>
          </a:p>
          <a:p>
            <a:pPr>
              <a:buClr>
                <a:schemeClr val="accent2">
                  <a:lumMod val="75000"/>
                </a:schemeClr>
              </a:buClr>
              <a:buFont typeface="Wingdings" pitchFamily="2" charset="2"/>
              <a:buChar char="Ø"/>
            </a:pPr>
            <a:r>
              <a:rPr kumimoji="1" lang="zh-CN" altLang="en-US" sz="2000" dirty="0">
                <a:latin typeface="微软雅黑" pitchFamily="34" charset="-122"/>
                <a:ea typeface="微软雅黑" pitchFamily="34" charset="-122"/>
              </a:rPr>
              <a:t>第</a:t>
            </a:r>
            <a:r>
              <a:rPr kumimoji="1" lang="en-US" altLang="zh-CN" sz="2000" dirty="0">
                <a:latin typeface="微软雅黑" pitchFamily="34" charset="-122"/>
                <a:ea typeface="微软雅黑" pitchFamily="34" charset="-122"/>
              </a:rPr>
              <a:t>3</a:t>
            </a:r>
            <a:r>
              <a:rPr kumimoji="1" lang="zh-CN" altLang="en-US" sz="2000" dirty="0">
                <a:latin typeface="微软雅黑" pitchFamily="34" charset="-122"/>
                <a:ea typeface="微软雅黑" pitchFamily="34" charset="-122"/>
              </a:rPr>
              <a:t>步可以总结为：</a:t>
            </a:r>
          </a:p>
        </p:txBody>
      </p:sp>
      <p:sp>
        <p:nvSpPr>
          <p:cNvPr id="96260" name="Text Box 4"/>
          <p:cNvSpPr txBox="1">
            <a:spLocks noChangeArrowheads="1"/>
          </p:cNvSpPr>
          <p:nvPr/>
        </p:nvSpPr>
        <p:spPr bwMode="auto">
          <a:xfrm>
            <a:off x="2339975" y="260350"/>
            <a:ext cx="439261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3600" dirty="0">
                <a:solidFill>
                  <a:schemeClr val="accent2"/>
                </a:solidFill>
                <a:effectLst>
                  <a:outerShdw blurRad="38100" dist="38100" dir="2700000" algn="tl">
                    <a:srgbClr val="000000">
                      <a:alpha val="43137"/>
                    </a:srgbClr>
                  </a:outerShdw>
                </a:effectLst>
                <a:latin typeface="+mj-ea"/>
                <a:ea typeface="+mj-ea"/>
                <a:cs typeface="+mj-cs"/>
              </a:rPr>
              <a:t>第</a:t>
            </a:r>
            <a:r>
              <a:rPr lang="en-US" altLang="zh-CN" sz="3600" dirty="0">
                <a:solidFill>
                  <a:schemeClr val="accent2"/>
                </a:solidFill>
                <a:effectLst>
                  <a:outerShdw blurRad="38100" dist="38100" dir="2700000" algn="tl">
                    <a:srgbClr val="000000">
                      <a:alpha val="43137"/>
                    </a:srgbClr>
                  </a:outerShdw>
                </a:effectLst>
                <a:latin typeface="+mj-ea"/>
                <a:ea typeface="+mj-ea"/>
                <a:cs typeface="+mj-cs"/>
              </a:rPr>
              <a:t>3</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步的汇总</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113</a:t>
            </a:fld>
            <a:endParaRPr lang="en-US" altLang="zh-CN"/>
          </a:p>
        </p:txBody>
      </p:sp>
    </p:spTree>
    <p:extLst>
      <p:ext uri="{BB962C8B-B14F-4D97-AF65-F5344CB8AC3E}">
        <p14:creationId xmlns:p14="http://schemas.microsoft.com/office/powerpoint/2010/main" val="32747837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96258"/>
                                        </p:tgtEl>
                                        <p:attrNameLst>
                                          <p:attrName>style.visibility</p:attrName>
                                        </p:attrNameLst>
                                      </p:cBhvr>
                                      <p:to>
                                        <p:strVal val="visible"/>
                                      </p:to>
                                    </p:set>
                                    <p:animEffect transition="in" filter="diamond(in)">
                                      <p:cBhvr>
                                        <p:cTn id="7" dur="2000"/>
                                        <p:tgtEl>
                                          <p:spTgt spid="96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8" grpId="0"/>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07" name="Text Box 3"/>
          <p:cNvSpPr txBox="1">
            <a:spLocks noChangeArrowheads="1"/>
          </p:cNvSpPr>
          <p:nvPr/>
        </p:nvSpPr>
        <p:spPr bwMode="auto">
          <a:xfrm>
            <a:off x="2195513" y="260350"/>
            <a:ext cx="44640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3600" dirty="0">
                <a:solidFill>
                  <a:schemeClr val="accent2"/>
                </a:solidFill>
                <a:effectLst>
                  <a:outerShdw blurRad="38100" dist="38100" dir="2700000" algn="tl">
                    <a:srgbClr val="000000">
                      <a:alpha val="43137"/>
                    </a:srgbClr>
                  </a:outerShdw>
                </a:effectLst>
                <a:latin typeface="+mj-ea"/>
                <a:ea typeface="+mj-ea"/>
                <a:cs typeface="+mj-cs"/>
              </a:rPr>
              <a:t>算法主循环描述</a:t>
            </a:r>
          </a:p>
        </p:txBody>
      </p:sp>
      <p:sp>
        <p:nvSpPr>
          <p:cNvPr id="98309" name="Rectangle 5"/>
          <p:cNvSpPr>
            <a:spLocks noGrp="1" noChangeArrowheads="1"/>
          </p:cNvSpPr>
          <p:nvPr>
            <p:ph type="body" idx="1"/>
          </p:nvPr>
        </p:nvSpPr>
        <p:spPr>
          <a:xfrm>
            <a:off x="179388" y="1266825"/>
            <a:ext cx="8713787" cy="5257800"/>
          </a:xfrm>
          <a:noFill/>
          <a:ln/>
        </p:spPr>
        <p:txBody>
          <a:bodyPr/>
          <a:lstStyle/>
          <a:p>
            <a:pPr>
              <a:spcBef>
                <a:spcPct val="10000"/>
              </a:spcBef>
              <a:buFont typeface="Wingdings" pitchFamily="2" charset="2"/>
              <a:buNone/>
            </a:pPr>
            <a:r>
              <a:rPr lang="en-US" altLang="zh-CN" sz="2000" dirty="0">
                <a:solidFill>
                  <a:srgbClr val="0033CC"/>
                </a:solidFill>
                <a:latin typeface="Times New Roman" pitchFamily="18" charset="0"/>
              </a:rPr>
              <a:t> /* </a:t>
            </a:r>
            <a:r>
              <a:rPr lang="zh-CN" altLang="en-US" sz="2000" dirty="0">
                <a:solidFill>
                  <a:srgbClr val="0033CC"/>
                </a:solidFill>
                <a:latin typeface="Times New Roman" pitchFamily="18" charset="0"/>
              </a:rPr>
              <a:t>第一轮 </a:t>
            </a:r>
            <a:r>
              <a:rPr lang="en-US" altLang="zh-CN" sz="2000" dirty="0">
                <a:solidFill>
                  <a:srgbClr val="0033CC"/>
                </a:solidFill>
                <a:latin typeface="Times New Roman" pitchFamily="18" charset="0"/>
              </a:rPr>
              <a:t>i=1~16*/</a:t>
            </a:r>
          </a:p>
          <a:p>
            <a:pPr>
              <a:spcBef>
                <a:spcPct val="10000"/>
              </a:spcBef>
              <a:buFont typeface="Wingdings" pitchFamily="2" charset="2"/>
              <a:buNone/>
            </a:pPr>
            <a:r>
              <a:rPr lang="en-US" altLang="zh-CN" sz="2000" dirty="0">
                <a:latin typeface="Times New Roman" pitchFamily="18" charset="0"/>
              </a:rPr>
              <a:t>/* </a:t>
            </a:r>
            <a:r>
              <a:rPr lang="zh-CN" altLang="en-US" sz="2000" dirty="0">
                <a:latin typeface="Times New Roman" pitchFamily="18" charset="0"/>
              </a:rPr>
              <a:t>令</a:t>
            </a:r>
            <a:r>
              <a:rPr lang="en-US" altLang="zh-CN" sz="2000" dirty="0">
                <a:latin typeface="Times New Roman" pitchFamily="18" charset="0"/>
              </a:rPr>
              <a:t>[</a:t>
            </a:r>
            <a:r>
              <a:rPr lang="en-US" altLang="zh-CN" sz="2000" dirty="0" err="1">
                <a:latin typeface="Times New Roman" pitchFamily="18" charset="0"/>
              </a:rPr>
              <a:t>abcd</a:t>
            </a:r>
            <a:r>
              <a:rPr lang="en-US" altLang="zh-CN" sz="2000" dirty="0">
                <a:latin typeface="Times New Roman" pitchFamily="18" charset="0"/>
              </a:rPr>
              <a:t> k s i]</a:t>
            </a:r>
            <a:r>
              <a:rPr lang="zh-CN" altLang="en-US" sz="2000" dirty="0">
                <a:latin typeface="Times New Roman" pitchFamily="18" charset="0"/>
              </a:rPr>
              <a:t>表示操作：</a:t>
            </a:r>
            <a:r>
              <a:rPr lang="en-US" altLang="zh-CN" sz="2000" dirty="0">
                <a:latin typeface="Times New Roman" pitchFamily="18" charset="0"/>
              </a:rPr>
              <a:t>a = b + ((a + </a:t>
            </a:r>
            <a:r>
              <a:rPr lang="en-US" altLang="zh-CN" sz="2000" dirty="0">
                <a:solidFill>
                  <a:srgbClr val="FF0000"/>
                </a:solidFill>
                <a:latin typeface="Times New Roman" pitchFamily="18" charset="0"/>
              </a:rPr>
              <a:t>F(</a:t>
            </a:r>
            <a:r>
              <a:rPr lang="en-US" altLang="zh-CN" sz="2000" dirty="0" err="1">
                <a:solidFill>
                  <a:srgbClr val="FF0000"/>
                </a:solidFill>
                <a:latin typeface="Times New Roman" pitchFamily="18" charset="0"/>
              </a:rPr>
              <a:t>b,c,d</a:t>
            </a:r>
            <a:r>
              <a:rPr lang="en-US" altLang="zh-CN" sz="2000" dirty="0">
                <a:solidFill>
                  <a:srgbClr val="FF0000"/>
                </a:solidFill>
                <a:latin typeface="Times New Roman" pitchFamily="18" charset="0"/>
              </a:rPr>
              <a:t>)</a:t>
            </a:r>
            <a:r>
              <a:rPr lang="en-US" altLang="zh-CN" sz="2000" dirty="0">
                <a:latin typeface="Times New Roman" pitchFamily="18" charset="0"/>
              </a:rPr>
              <a:t> + X[k] + T[i]) &lt;&lt;&lt; s)</a:t>
            </a:r>
          </a:p>
          <a:p>
            <a:pPr>
              <a:spcBef>
                <a:spcPct val="10000"/>
              </a:spcBef>
              <a:buFont typeface="Wingdings" pitchFamily="2" charset="2"/>
              <a:buNone/>
            </a:pPr>
            <a:r>
              <a:rPr lang="zh-CN" altLang="en-US" sz="2000" dirty="0">
                <a:latin typeface="Times New Roman" pitchFamily="18" charset="0"/>
              </a:rPr>
              <a:t>其中，</a:t>
            </a:r>
            <a:r>
              <a:rPr lang="en-US" altLang="zh-CN" sz="2000" dirty="0">
                <a:latin typeface="Times New Roman" pitchFamily="18" charset="0"/>
              </a:rPr>
              <a:t>Y&lt;&lt;&lt;s</a:t>
            </a:r>
            <a:r>
              <a:rPr lang="zh-CN" altLang="en-US" sz="2000" dirty="0">
                <a:latin typeface="Times New Roman" pitchFamily="18" charset="0"/>
              </a:rPr>
              <a:t>表示</a:t>
            </a:r>
            <a:r>
              <a:rPr lang="en-US" altLang="zh-CN" sz="2000" dirty="0">
                <a:latin typeface="Times New Roman" pitchFamily="18" charset="0"/>
              </a:rPr>
              <a:t>Y</a:t>
            </a:r>
            <a:r>
              <a:rPr lang="zh-CN" altLang="en-US" sz="2000" dirty="0">
                <a:latin typeface="Times New Roman" pitchFamily="18" charset="0"/>
              </a:rPr>
              <a:t>循环左移</a:t>
            </a:r>
            <a:r>
              <a:rPr lang="en-US" altLang="zh-CN" sz="2000" dirty="0">
                <a:latin typeface="Times New Roman" pitchFamily="18" charset="0"/>
              </a:rPr>
              <a:t>s</a:t>
            </a:r>
            <a:r>
              <a:rPr lang="zh-CN" altLang="en-US" sz="2000" dirty="0">
                <a:latin typeface="Times New Roman" pitchFamily="18" charset="0"/>
              </a:rPr>
              <a:t>位*</a:t>
            </a:r>
            <a:r>
              <a:rPr lang="en-US" altLang="zh-CN" sz="2000" dirty="0">
                <a:latin typeface="Times New Roman" pitchFamily="18" charset="0"/>
              </a:rPr>
              <a:t>/</a:t>
            </a:r>
          </a:p>
          <a:p>
            <a:pPr>
              <a:spcBef>
                <a:spcPct val="10000"/>
              </a:spcBef>
              <a:buFont typeface="Wingdings" pitchFamily="2" charset="2"/>
              <a:buNone/>
            </a:pPr>
            <a:r>
              <a:rPr lang="en-US" altLang="zh-CN" sz="2000" dirty="0">
                <a:latin typeface="Times New Roman" pitchFamily="18" charset="0"/>
              </a:rPr>
              <a:t>/* </a:t>
            </a:r>
            <a:r>
              <a:rPr lang="zh-CN" altLang="en-US" sz="2000" dirty="0">
                <a:latin typeface="Times New Roman" pitchFamily="18" charset="0"/>
              </a:rPr>
              <a:t>完成下列</a:t>
            </a:r>
            <a:r>
              <a:rPr lang="en-US" altLang="zh-CN" sz="2000" dirty="0">
                <a:latin typeface="Times New Roman" pitchFamily="18" charset="0"/>
              </a:rPr>
              <a:t>16</a:t>
            </a:r>
            <a:r>
              <a:rPr lang="zh-CN" altLang="en-US" sz="2000" dirty="0">
                <a:latin typeface="Times New Roman" pitchFamily="18" charset="0"/>
              </a:rPr>
              <a:t>个操作*</a:t>
            </a:r>
            <a:r>
              <a:rPr lang="en-US" altLang="zh-CN" sz="2000" dirty="0">
                <a:latin typeface="Times New Roman" pitchFamily="18" charset="0"/>
              </a:rPr>
              <a:t>/</a:t>
            </a:r>
          </a:p>
          <a:p>
            <a:pPr>
              <a:spcBef>
                <a:spcPct val="10000"/>
              </a:spcBef>
              <a:buFont typeface="Wingdings" pitchFamily="2" charset="2"/>
              <a:buNone/>
            </a:pPr>
            <a:r>
              <a:rPr lang="en-US" altLang="zh-CN" sz="2000" dirty="0">
                <a:latin typeface="Times New Roman" pitchFamily="18" charset="0"/>
              </a:rPr>
              <a:t>[ABCD  0   7  1  ] [DABC  1   12  2  ] [CDAB  2   17  3  ] [BCDA  3   22  4  ]</a:t>
            </a:r>
          </a:p>
          <a:p>
            <a:pPr>
              <a:spcBef>
                <a:spcPct val="10000"/>
              </a:spcBef>
              <a:buFont typeface="Wingdings" pitchFamily="2" charset="2"/>
              <a:buNone/>
            </a:pPr>
            <a:r>
              <a:rPr lang="en-US" altLang="zh-CN" sz="2000" dirty="0">
                <a:latin typeface="Times New Roman" pitchFamily="18" charset="0"/>
              </a:rPr>
              <a:t>[ABCD  4   7  5  ] [DABC  5   12  6  ] [CDAB  6   17  7  ] [BCDA  7   22  8  ]</a:t>
            </a:r>
          </a:p>
          <a:p>
            <a:pPr>
              <a:spcBef>
                <a:spcPct val="10000"/>
              </a:spcBef>
              <a:buFont typeface="Wingdings" pitchFamily="2" charset="2"/>
              <a:buNone/>
            </a:pPr>
            <a:r>
              <a:rPr lang="en-US" altLang="zh-CN" sz="2000" dirty="0">
                <a:latin typeface="Times New Roman" pitchFamily="18" charset="0"/>
              </a:rPr>
              <a:t>[ABCD  8   7  9  ] [DABC  9   12  10] [CDAB  10  17  11] [BCDA  11  22  12]</a:t>
            </a:r>
          </a:p>
          <a:p>
            <a:pPr>
              <a:spcBef>
                <a:spcPct val="10000"/>
              </a:spcBef>
              <a:buFont typeface="Wingdings" pitchFamily="2" charset="2"/>
              <a:buNone/>
            </a:pPr>
            <a:r>
              <a:rPr lang="en-US" altLang="zh-CN" sz="2000" dirty="0">
                <a:latin typeface="Times New Roman" pitchFamily="18" charset="0"/>
              </a:rPr>
              <a:t>[ABCD  12  7  13] [DABC  13  12  14] [CDAB  14  17  15] [BCDA  15  22  16]</a:t>
            </a:r>
          </a:p>
          <a:p>
            <a:pPr>
              <a:spcBef>
                <a:spcPct val="10000"/>
              </a:spcBef>
              <a:buFont typeface="Wingdings" pitchFamily="2" charset="2"/>
              <a:buNone/>
            </a:pPr>
            <a:r>
              <a:rPr lang="en-US" altLang="zh-CN" sz="2000" dirty="0">
                <a:solidFill>
                  <a:srgbClr val="0033CC"/>
                </a:solidFill>
                <a:latin typeface="Times New Roman" pitchFamily="18" charset="0"/>
              </a:rPr>
              <a:t>/* </a:t>
            </a:r>
            <a:r>
              <a:rPr lang="zh-CN" altLang="en-US" sz="2000" dirty="0">
                <a:solidFill>
                  <a:srgbClr val="0033CC"/>
                </a:solidFill>
                <a:latin typeface="Times New Roman" pitchFamily="18" charset="0"/>
              </a:rPr>
              <a:t>第二轮  </a:t>
            </a:r>
            <a:r>
              <a:rPr lang="en-US" altLang="zh-CN" sz="2000" dirty="0">
                <a:solidFill>
                  <a:srgbClr val="0033CC"/>
                </a:solidFill>
                <a:latin typeface="Times New Roman" pitchFamily="18" charset="0"/>
              </a:rPr>
              <a:t>i=17~32*/</a:t>
            </a:r>
          </a:p>
          <a:p>
            <a:pPr>
              <a:spcBef>
                <a:spcPct val="10000"/>
              </a:spcBef>
              <a:buFont typeface="Wingdings" pitchFamily="2" charset="2"/>
              <a:buNone/>
            </a:pPr>
            <a:r>
              <a:rPr lang="en-US" altLang="zh-CN" sz="2000" dirty="0">
                <a:latin typeface="Times New Roman" pitchFamily="18" charset="0"/>
              </a:rPr>
              <a:t>/*</a:t>
            </a:r>
            <a:r>
              <a:rPr lang="zh-CN" altLang="en-US" sz="2000" dirty="0">
                <a:latin typeface="Times New Roman" pitchFamily="18" charset="0"/>
              </a:rPr>
              <a:t>令</a:t>
            </a:r>
            <a:r>
              <a:rPr lang="en-US" altLang="zh-CN" sz="2000" dirty="0">
                <a:latin typeface="Times New Roman" pitchFamily="18" charset="0"/>
              </a:rPr>
              <a:t>[</a:t>
            </a:r>
            <a:r>
              <a:rPr lang="en-US" altLang="zh-CN" sz="2000" dirty="0" err="1">
                <a:latin typeface="Times New Roman" pitchFamily="18" charset="0"/>
              </a:rPr>
              <a:t>abcd</a:t>
            </a:r>
            <a:r>
              <a:rPr lang="en-US" altLang="zh-CN" sz="2000" dirty="0">
                <a:latin typeface="Times New Roman" pitchFamily="18" charset="0"/>
              </a:rPr>
              <a:t> k s i]</a:t>
            </a:r>
            <a:r>
              <a:rPr lang="zh-CN" altLang="en-US" sz="2000" dirty="0">
                <a:latin typeface="Times New Roman" pitchFamily="18" charset="0"/>
              </a:rPr>
              <a:t>表示操作：</a:t>
            </a:r>
            <a:r>
              <a:rPr lang="en-US" altLang="zh-CN" sz="2000" dirty="0">
                <a:latin typeface="Times New Roman" pitchFamily="18" charset="0"/>
              </a:rPr>
              <a:t>a = b + ((a + </a:t>
            </a:r>
            <a:r>
              <a:rPr lang="en-US" altLang="zh-CN" sz="2000" dirty="0">
                <a:solidFill>
                  <a:srgbClr val="FF0000"/>
                </a:solidFill>
                <a:latin typeface="Times New Roman" pitchFamily="18" charset="0"/>
              </a:rPr>
              <a:t>G(</a:t>
            </a:r>
            <a:r>
              <a:rPr lang="en-US" altLang="zh-CN" sz="2000" dirty="0" err="1">
                <a:solidFill>
                  <a:srgbClr val="FF0000"/>
                </a:solidFill>
                <a:latin typeface="Times New Roman" pitchFamily="18" charset="0"/>
              </a:rPr>
              <a:t>b,c,d</a:t>
            </a:r>
            <a:r>
              <a:rPr lang="en-US" altLang="zh-CN" sz="2000" dirty="0">
                <a:solidFill>
                  <a:srgbClr val="FF0000"/>
                </a:solidFill>
                <a:latin typeface="Times New Roman" pitchFamily="18" charset="0"/>
              </a:rPr>
              <a:t>)</a:t>
            </a:r>
            <a:r>
              <a:rPr lang="en-US" altLang="zh-CN" sz="2000" dirty="0">
                <a:latin typeface="Times New Roman" pitchFamily="18" charset="0"/>
              </a:rPr>
              <a:t> + X[k] + T[i]) &lt;&lt;&lt; s)*/</a:t>
            </a:r>
          </a:p>
          <a:p>
            <a:pPr>
              <a:spcBef>
                <a:spcPct val="10000"/>
              </a:spcBef>
              <a:buFont typeface="Wingdings" pitchFamily="2" charset="2"/>
              <a:buNone/>
            </a:pPr>
            <a:r>
              <a:rPr lang="en-US" altLang="zh-CN" sz="2000" dirty="0">
                <a:latin typeface="Times New Roman" pitchFamily="18" charset="0"/>
              </a:rPr>
              <a:t>/*</a:t>
            </a:r>
            <a:r>
              <a:rPr lang="zh-CN" altLang="en-US" sz="2000" dirty="0">
                <a:latin typeface="Times New Roman" pitchFamily="18" charset="0"/>
              </a:rPr>
              <a:t>完成下列</a:t>
            </a:r>
            <a:r>
              <a:rPr lang="en-US" altLang="zh-CN" sz="2000" dirty="0">
                <a:latin typeface="Times New Roman" pitchFamily="18" charset="0"/>
              </a:rPr>
              <a:t>16</a:t>
            </a:r>
            <a:r>
              <a:rPr lang="zh-CN" altLang="en-US" sz="2000" dirty="0">
                <a:latin typeface="Times New Roman" pitchFamily="18" charset="0"/>
              </a:rPr>
              <a:t>个操作*</a:t>
            </a:r>
            <a:r>
              <a:rPr lang="en-US" altLang="zh-CN" sz="2000" dirty="0">
                <a:latin typeface="Times New Roman" pitchFamily="18" charset="0"/>
              </a:rPr>
              <a:t>/</a:t>
            </a:r>
          </a:p>
          <a:p>
            <a:pPr>
              <a:spcBef>
                <a:spcPct val="10000"/>
              </a:spcBef>
              <a:buFont typeface="Wingdings" pitchFamily="2" charset="2"/>
              <a:buNone/>
            </a:pPr>
            <a:r>
              <a:rPr lang="en-US" altLang="zh-CN" sz="2000" dirty="0">
                <a:latin typeface="Times New Roman" pitchFamily="18" charset="0"/>
              </a:rPr>
              <a:t>[ABCD  1   5  17] [DABC  6   9  18] [CDAB  11  14  19] [BCDA  0   20  20]</a:t>
            </a:r>
          </a:p>
          <a:p>
            <a:pPr>
              <a:spcBef>
                <a:spcPct val="10000"/>
              </a:spcBef>
              <a:buFont typeface="Wingdings" pitchFamily="2" charset="2"/>
              <a:buNone/>
            </a:pPr>
            <a:r>
              <a:rPr lang="en-US" altLang="zh-CN" sz="2000" dirty="0">
                <a:latin typeface="Times New Roman" pitchFamily="18" charset="0"/>
              </a:rPr>
              <a:t>[ABCD  5   5  21] [DABC  10  9  22] [CDAB  15  14  23] [BCDA  4   20  24]</a:t>
            </a:r>
          </a:p>
          <a:p>
            <a:pPr>
              <a:spcBef>
                <a:spcPct val="10000"/>
              </a:spcBef>
              <a:buFont typeface="Wingdings" pitchFamily="2" charset="2"/>
              <a:buNone/>
            </a:pPr>
            <a:r>
              <a:rPr lang="en-US" altLang="zh-CN" sz="2000" dirty="0">
                <a:latin typeface="Times New Roman" pitchFamily="18" charset="0"/>
              </a:rPr>
              <a:t>[ABCD  9   5  25] [DABC  14  9  26] [CDAB  3   14  27] [BCDA  8   20  28]</a:t>
            </a:r>
          </a:p>
          <a:p>
            <a:pPr>
              <a:spcBef>
                <a:spcPct val="10000"/>
              </a:spcBef>
              <a:buFont typeface="Wingdings" pitchFamily="2" charset="2"/>
              <a:buNone/>
            </a:pPr>
            <a:r>
              <a:rPr lang="en-US" altLang="zh-CN" sz="2000" dirty="0">
                <a:latin typeface="Times New Roman" pitchFamily="18" charset="0"/>
              </a:rPr>
              <a:t>[ABCD  13  5  29] [DABC  2   9  30] [CDAB  7   14  31] [BCDA  12  20  32]</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114</a:t>
            </a:fld>
            <a:endParaRPr lang="en-US" altLang="zh-CN"/>
          </a:p>
        </p:txBody>
      </p:sp>
    </p:spTree>
    <p:extLst>
      <p:ext uri="{BB962C8B-B14F-4D97-AF65-F5344CB8AC3E}">
        <p14:creationId xmlns:p14="http://schemas.microsoft.com/office/powerpoint/2010/main" val="3625613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98309">
                                            <p:txEl>
                                              <p:pRg st="8" end="8"/>
                                            </p:txEl>
                                          </p:spTgt>
                                        </p:tgtEl>
                                        <p:attrNameLst>
                                          <p:attrName>style.visibility</p:attrName>
                                        </p:attrNameLst>
                                      </p:cBhvr>
                                      <p:to>
                                        <p:strVal val="visible"/>
                                      </p:to>
                                    </p:set>
                                    <p:animEffect transition="in" filter="box(in)">
                                      <p:cBhvr>
                                        <p:cTn id="7" dur="500"/>
                                        <p:tgtEl>
                                          <p:spTgt spid="98309">
                                            <p:txEl>
                                              <p:pRg st="8" end="8"/>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98309">
                                            <p:txEl>
                                              <p:pRg st="9" end="9"/>
                                            </p:txEl>
                                          </p:spTgt>
                                        </p:tgtEl>
                                        <p:attrNameLst>
                                          <p:attrName>style.visibility</p:attrName>
                                        </p:attrNameLst>
                                      </p:cBhvr>
                                      <p:to>
                                        <p:strVal val="visible"/>
                                      </p:to>
                                    </p:set>
                                    <p:animEffect transition="in" filter="box(in)">
                                      <p:cBhvr>
                                        <p:cTn id="10" dur="500"/>
                                        <p:tgtEl>
                                          <p:spTgt spid="98309">
                                            <p:txEl>
                                              <p:pRg st="9" end="9"/>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98309">
                                            <p:txEl>
                                              <p:pRg st="10" end="10"/>
                                            </p:txEl>
                                          </p:spTgt>
                                        </p:tgtEl>
                                        <p:attrNameLst>
                                          <p:attrName>style.visibility</p:attrName>
                                        </p:attrNameLst>
                                      </p:cBhvr>
                                      <p:to>
                                        <p:strVal val="visible"/>
                                      </p:to>
                                    </p:set>
                                    <p:animEffect transition="in" filter="box(in)">
                                      <p:cBhvr>
                                        <p:cTn id="13" dur="500"/>
                                        <p:tgtEl>
                                          <p:spTgt spid="98309">
                                            <p:txEl>
                                              <p:pRg st="10" end="10"/>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98309">
                                            <p:txEl>
                                              <p:pRg st="11" end="11"/>
                                            </p:txEl>
                                          </p:spTgt>
                                        </p:tgtEl>
                                        <p:attrNameLst>
                                          <p:attrName>style.visibility</p:attrName>
                                        </p:attrNameLst>
                                      </p:cBhvr>
                                      <p:to>
                                        <p:strVal val="visible"/>
                                      </p:to>
                                    </p:set>
                                    <p:animEffect transition="in" filter="box(in)">
                                      <p:cBhvr>
                                        <p:cTn id="16" dur="500"/>
                                        <p:tgtEl>
                                          <p:spTgt spid="98309">
                                            <p:txEl>
                                              <p:pRg st="11" end="11"/>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98309">
                                            <p:txEl>
                                              <p:pRg st="12" end="12"/>
                                            </p:txEl>
                                          </p:spTgt>
                                        </p:tgtEl>
                                        <p:attrNameLst>
                                          <p:attrName>style.visibility</p:attrName>
                                        </p:attrNameLst>
                                      </p:cBhvr>
                                      <p:to>
                                        <p:strVal val="visible"/>
                                      </p:to>
                                    </p:set>
                                    <p:animEffect transition="in" filter="box(in)">
                                      <p:cBhvr>
                                        <p:cTn id="19" dur="500"/>
                                        <p:tgtEl>
                                          <p:spTgt spid="98309">
                                            <p:txEl>
                                              <p:pRg st="12" end="12"/>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98309">
                                            <p:txEl>
                                              <p:pRg st="13" end="13"/>
                                            </p:txEl>
                                          </p:spTgt>
                                        </p:tgtEl>
                                        <p:attrNameLst>
                                          <p:attrName>style.visibility</p:attrName>
                                        </p:attrNameLst>
                                      </p:cBhvr>
                                      <p:to>
                                        <p:strVal val="visible"/>
                                      </p:to>
                                    </p:set>
                                    <p:animEffect transition="in" filter="box(in)">
                                      <p:cBhvr>
                                        <p:cTn id="22" dur="500"/>
                                        <p:tgtEl>
                                          <p:spTgt spid="98309">
                                            <p:txEl>
                                              <p:pRg st="13" end="13"/>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98309">
                                            <p:txEl>
                                              <p:pRg st="14" end="14"/>
                                            </p:txEl>
                                          </p:spTgt>
                                        </p:tgtEl>
                                        <p:attrNameLst>
                                          <p:attrName>style.visibility</p:attrName>
                                        </p:attrNameLst>
                                      </p:cBhvr>
                                      <p:to>
                                        <p:strVal val="visible"/>
                                      </p:to>
                                    </p:set>
                                    <p:animEffect transition="in" filter="box(in)">
                                      <p:cBhvr>
                                        <p:cTn id="25" dur="500"/>
                                        <p:tgtEl>
                                          <p:spTgt spid="98309">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331" name="Text Box 3"/>
          <p:cNvSpPr txBox="1">
            <a:spLocks noChangeArrowheads="1"/>
          </p:cNvSpPr>
          <p:nvPr/>
        </p:nvSpPr>
        <p:spPr bwMode="auto">
          <a:xfrm>
            <a:off x="1835150" y="260350"/>
            <a:ext cx="5689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3600" dirty="0">
                <a:solidFill>
                  <a:schemeClr val="accent2"/>
                </a:solidFill>
                <a:effectLst>
                  <a:outerShdw blurRad="38100" dist="38100" dir="2700000" algn="tl">
                    <a:srgbClr val="000000">
                      <a:alpha val="43137"/>
                    </a:srgbClr>
                  </a:outerShdw>
                </a:effectLst>
                <a:latin typeface="+mj-ea"/>
                <a:ea typeface="+mj-ea"/>
                <a:cs typeface="+mj-cs"/>
              </a:rPr>
              <a:t>算法主循环描述（续）</a:t>
            </a:r>
          </a:p>
        </p:txBody>
      </p:sp>
      <p:sp>
        <p:nvSpPr>
          <p:cNvPr id="99333" name="Rectangle 5"/>
          <p:cNvSpPr>
            <a:spLocks noGrp="1" noChangeArrowheads="1"/>
          </p:cNvSpPr>
          <p:nvPr>
            <p:ph type="body" idx="1"/>
          </p:nvPr>
        </p:nvSpPr>
        <p:spPr>
          <a:xfrm>
            <a:off x="179388" y="1123950"/>
            <a:ext cx="8785225" cy="2592388"/>
          </a:xfrm>
          <a:noFill/>
          <a:ln/>
        </p:spPr>
        <p:txBody>
          <a:bodyPr/>
          <a:lstStyle/>
          <a:p>
            <a:pPr>
              <a:spcBef>
                <a:spcPct val="10000"/>
              </a:spcBef>
              <a:buFont typeface="Wingdings" pitchFamily="2" charset="2"/>
              <a:buNone/>
            </a:pPr>
            <a:r>
              <a:rPr lang="en-US" altLang="zh-CN" sz="2000">
                <a:solidFill>
                  <a:srgbClr val="0033CC"/>
                </a:solidFill>
                <a:latin typeface="Times New Roman" pitchFamily="18" charset="0"/>
              </a:rPr>
              <a:t>/*</a:t>
            </a:r>
            <a:r>
              <a:rPr lang="zh-CN" altLang="en-US" sz="2000">
                <a:solidFill>
                  <a:srgbClr val="0033CC"/>
                </a:solidFill>
                <a:latin typeface="Times New Roman" pitchFamily="18" charset="0"/>
              </a:rPr>
              <a:t>第三轮 </a:t>
            </a:r>
            <a:r>
              <a:rPr lang="en-US" altLang="zh-CN" sz="2000">
                <a:solidFill>
                  <a:srgbClr val="0033CC"/>
                </a:solidFill>
                <a:latin typeface="Times New Roman" pitchFamily="18" charset="0"/>
              </a:rPr>
              <a:t>i=33~48*/</a:t>
            </a:r>
          </a:p>
          <a:p>
            <a:pPr>
              <a:spcBef>
                <a:spcPct val="10000"/>
              </a:spcBef>
              <a:buFont typeface="Wingdings" pitchFamily="2" charset="2"/>
              <a:buNone/>
            </a:pPr>
            <a:r>
              <a:rPr lang="en-US" altLang="zh-CN" sz="2000">
                <a:latin typeface="Times New Roman" pitchFamily="18" charset="0"/>
              </a:rPr>
              <a:t>/*</a:t>
            </a:r>
            <a:r>
              <a:rPr lang="zh-CN" altLang="en-US" sz="2000">
                <a:latin typeface="Times New Roman" pitchFamily="18" charset="0"/>
              </a:rPr>
              <a:t>令</a:t>
            </a:r>
            <a:r>
              <a:rPr lang="en-US" altLang="zh-CN" sz="2000">
                <a:latin typeface="Times New Roman" pitchFamily="18" charset="0"/>
              </a:rPr>
              <a:t>[abcd k s t]</a:t>
            </a:r>
            <a:r>
              <a:rPr lang="zh-CN" altLang="en-US" sz="2000">
                <a:latin typeface="Times New Roman" pitchFamily="18" charset="0"/>
              </a:rPr>
              <a:t>表示操作：</a:t>
            </a:r>
            <a:r>
              <a:rPr lang="en-US" altLang="zh-CN" sz="2000">
                <a:latin typeface="Times New Roman" pitchFamily="18" charset="0"/>
              </a:rPr>
              <a:t>a = b + ((a + </a:t>
            </a:r>
            <a:r>
              <a:rPr lang="en-US" altLang="zh-CN" sz="2000">
                <a:solidFill>
                  <a:srgbClr val="FF0000"/>
                </a:solidFill>
                <a:latin typeface="Times New Roman" pitchFamily="18" charset="0"/>
              </a:rPr>
              <a:t>H(b,c,d)</a:t>
            </a:r>
            <a:r>
              <a:rPr lang="en-US" altLang="zh-CN" sz="2000">
                <a:latin typeface="Times New Roman" pitchFamily="18" charset="0"/>
              </a:rPr>
              <a:t> + X[k] + T[i]) &lt;&lt;&lt; s)*/</a:t>
            </a:r>
          </a:p>
          <a:p>
            <a:pPr>
              <a:spcBef>
                <a:spcPct val="10000"/>
              </a:spcBef>
              <a:buFont typeface="Wingdings" pitchFamily="2" charset="2"/>
              <a:buNone/>
            </a:pPr>
            <a:r>
              <a:rPr lang="en-US" altLang="zh-CN" sz="2000">
                <a:latin typeface="Times New Roman" pitchFamily="18" charset="0"/>
              </a:rPr>
              <a:t>/*</a:t>
            </a:r>
            <a:r>
              <a:rPr lang="zh-CN" altLang="en-US" sz="2000">
                <a:latin typeface="Times New Roman" pitchFamily="18" charset="0"/>
              </a:rPr>
              <a:t>完成以下</a:t>
            </a:r>
            <a:r>
              <a:rPr lang="en-US" altLang="zh-CN" sz="2000">
                <a:latin typeface="Times New Roman" pitchFamily="18" charset="0"/>
              </a:rPr>
              <a:t>16</a:t>
            </a:r>
            <a:r>
              <a:rPr lang="zh-CN" altLang="en-US" sz="2000">
                <a:latin typeface="Times New Roman" pitchFamily="18" charset="0"/>
              </a:rPr>
              <a:t>个操作*</a:t>
            </a:r>
            <a:r>
              <a:rPr lang="en-US" altLang="zh-CN" sz="2000">
                <a:latin typeface="Times New Roman" pitchFamily="18" charset="0"/>
              </a:rPr>
              <a:t>/</a:t>
            </a:r>
          </a:p>
          <a:p>
            <a:pPr>
              <a:spcBef>
                <a:spcPct val="10000"/>
              </a:spcBef>
              <a:buFont typeface="Wingdings" pitchFamily="2" charset="2"/>
              <a:buNone/>
            </a:pPr>
            <a:r>
              <a:rPr lang="en-US" altLang="zh-CN" sz="2000">
                <a:latin typeface="Times New Roman" pitchFamily="18" charset="0"/>
              </a:rPr>
              <a:t>[ABCD 5  4  33] [DABC  8   11  34] [CDAB  11  16  35] [BCDA  14  23  36]</a:t>
            </a:r>
          </a:p>
          <a:p>
            <a:pPr>
              <a:spcBef>
                <a:spcPct val="10000"/>
              </a:spcBef>
              <a:buFont typeface="Wingdings" pitchFamily="2" charset="2"/>
              <a:buNone/>
            </a:pPr>
            <a:r>
              <a:rPr lang="en-US" altLang="zh-CN" sz="2000">
                <a:latin typeface="Times New Roman" pitchFamily="18" charset="0"/>
              </a:rPr>
              <a:t>[ABCD  1   4  37] [DABC  4   11  38] [CDAB  7   16  39] [BCDA  10  23  40]</a:t>
            </a:r>
          </a:p>
          <a:p>
            <a:pPr>
              <a:spcBef>
                <a:spcPct val="10000"/>
              </a:spcBef>
              <a:buFont typeface="Wingdings" pitchFamily="2" charset="2"/>
              <a:buNone/>
            </a:pPr>
            <a:r>
              <a:rPr lang="en-US" altLang="zh-CN" sz="2000">
                <a:latin typeface="Times New Roman" pitchFamily="18" charset="0"/>
              </a:rPr>
              <a:t>[ABCD  13  4  41] [DABC  0   11  42] [CDAB  3   16  43] [BCDA  6   23  44]</a:t>
            </a:r>
          </a:p>
          <a:p>
            <a:pPr>
              <a:spcBef>
                <a:spcPct val="10000"/>
              </a:spcBef>
              <a:buFont typeface="Wingdings" pitchFamily="2" charset="2"/>
              <a:buNone/>
            </a:pPr>
            <a:r>
              <a:rPr lang="en-US" altLang="zh-CN" sz="2000">
                <a:latin typeface="Times New Roman" pitchFamily="18" charset="0"/>
              </a:rPr>
              <a:t>[ABCD  9   4  45] [DABC  12  11  46] [CDAB  15  16  47] [BCDA  2   23  48] </a:t>
            </a:r>
          </a:p>
        </p:txBody>
      </p:sp>
      <p:sp>
        <p:nvSpPr>
          <p:cNvPr id="99334" name="Rectangle 6"/>
          <p:cNvSpPr>
            <a:spLocks noChangeArrowheads="1"/>
          </p:cNvSpPr>
          <p:nvPr/>
        </p:nvSpPr>
        <p:spPr bwMode="auto">
          <a:xfrm>
            <a:off x="179388" y="3644900"/>
            <a:ext cx="8640762" cy="2665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just">
              <a:spcBef>
                <a:spcPct val="10000"/>
              </a:spcBef>
              <a:buClr>
                <a:srgbClr val="006600"/>
              </a:buClr>
              <a:buFont typeface="Wingdings" pitchFamily="2" charset="2"/>
              <a:buNone/>
            </a:pPr>
            <a:r>
              <a:rPr lang="en-US" altLang="zh-CN" sz="2000">
                <a:solidFill>
                  <a:srgbClr val="0033CC"/>
                </a:solidFill>
                <a:latin typeface="Times New Roman" pitchFamily="18" charset="0"/>
              </a:rPr>
              <a:t>/*</a:t>
            </a:r>
            <a:r>
              <a:rPr lang="zh-CN" altLang="en-US" sz="2000">
                <a:solidFill>
                  <a:srgbClr val="0033CC"/>
                </a:solidFill>
                <a:latin typeface="Times New Roman" pitchFamily="18" charset="0"/>
              </a:rPr>
              <a:t>第四轮 </a:t>
            </a:r>
            <a:r>
              <a:rPr lang="en-US" altLang="zh-CN" sz="2000">
                <a:solidFill>
                  <a:srgbClr val="0033CC"/>
                </a:solidFill>
                <a:latin typeface="Times New Roman" pitchFamily="18" charset="0"/>
              </a:rPr>
              <a:t>i=49~64*/</a:t>
            </a:r>
          </a:p>
          <a:p>
            <a:pPr marL="342900" indent="-342900" algn="just">
              <a:spcBef>
                <a:spcPct val="10000"/>
              </a:spcBef>
              <a:buClr>
                <a:srgbClr val="006600"/>
              </a:buClr>
              <a:buFont typeface="Wingdings" pitchFamily="2" charset="2"/>
              <a:buNone/>
            </a:pPr>
            <a:r>
              <a:rPr lang="en-US" altLang="zh-CN" sz="2000">
                <a:latin typeface="Times New Roman" pitchFamily="18" charset="0"/>
              </a:rPr>
              <a:t>/*</a:t>
            </a:r>
            <a:r>
              <a:rPr lang="zh-CN" altLang="en-US" sz="2000">
                <a:latin typeface="Times New Roman" pitchFamily="18" charset="0"/>
              </a:rPr>
              <a:t>令</a:t>
            </a:r>
            <a:r>
              <a:rPr lang="en-US" altLang="zh-CN" sz="2000">
                <a:latin typeface="Times New Roman" pitchFamily="18" charset="0"/>
              </a:rPr>
              <a:t>[abcd k s t]</a:t>
            </a:r>
            <a:r>
              <a:rPr lang="zh-CN" altLang="en-US" sz="2000">
                <a:latin typeface="Times New Roman" pitchFamily="18" charset="0"/>
              </a:rPr>
              <a:t>表示操作：</a:t>
            </a:r>
            <a:r>
              <a:rPr lang="en-US" altLang="zh-CN" sz="2000">
                <a:latin typeface="Times New Roman" pitchFamily="18" charset="0"/>
              </a:rPr>
              <a:t>a = b + ((a + </a:t>
            </a:r>
            <a:r>
              <a:rPr lang="en-US" altLang="zh-CN" sz="2000">
                <a:solidFill>
                  <a:srgbClr val="FF0000"/>
                </a:solidFill>
                <a:latin typeface="Times New Roman" pitchFamily="18" charset="0"/>
              </a:rPr>
              <a:t>I(b,c,d) </a:t>
            </a:r>
            <a:r>
              <a:rPr lang="en-US" altLang="zh-CN" sz="2000">
                <a:latin typeface="Times New Roman" pitchFamily="18" charset="0"/>
              </a:rPr>
              <a:t>+ X[k] + T[i]) &lt;&lt;&lt; s) */</a:t>
            </a:r>
          </a:p>
          <a:p>
            <a:pPr marL="342900" indent="-342900" algn="just">
              <a:spcBef>
                <a:spcPct val="10000"/>
              </a:spcBef>
              <a:buClr>
                <a:srgbClr val="006600"/>
              </a:buClr>
              <a:buFont typeface="Wingdings" pitchFamily="2" charset="2"/>
              <a:buNone/>
            </a:pPr>
            <a:r>
              <a:rPr lang="en-US" altLang="zh-CN" sz="2000">
                <a:latin typeface="Times New Roman" pitchFamily="18" charset="0"/>
              </a:rPr>
              <a:t>/*</a:t>
            </a:r>
            <a:r>
              <a:rPr lang="zh-CN" altLang="en-US" sz="2000">
                <a:latin typeface="Times New Roman" pitchFamily="18" charset="0"/>
              </a:rPr>
              <a:t>完成以下</a:t>
            </a:r>
            <a:r>
              <a:rPr lang="en-US" altLang="zh-CN" sz="2000">
                <a:latin typeface="Times New Roman" pitchFamily="18" charset="0"/>
              </a:rPr>
              <a:t>16</a:t>
            </a:r>
            <a:r>
              <a:rPr lang="zh-CN" altLang="en-US" sz="2000">
                <a:latin typeface="Times New Roman" pitchFamily="18" charset="0"/>
              </a:rPr>
              <a:t>个操作*</a:t>
            </a:r>
            <a:r>
              <a:rPr lang="en-US" altLang="zh-CN" sz="2000">
                <a:latin typeface="Times New Roman" pitchFamily="18" charset="0"/>
              </a:rPr>
              <a:t>/</a:t>
            </a:r>
          </a:p>
          <a:p>
            <a:pPr marL="342900" indent="-342900" algn="just">
              <a:spcBef>
                <a:spcPct val="10000"/>
              </a:spcBef>
              <a:buClr>
                <a:srgbClr val="006600"/>
              </a:buClr>
              <a:buFont typeface="Wingdings" pitchFamily="2" charset="2"/>
              <a:buNone/>
            </a:pPr>
            <a:r>
              <a:rPr lang="en-US" altLang="zh-CN" sz="2000">
                <a:latin typeface="Times New Roman" pitchFamily="18" charset="0"/>
              </a:rPr>
              <a:t>[ABCD  0   6  49] [DABC  7   10  50] [CDAB  14  15  51] [BCDA  5   21  52]</a:t>
            </a:r>
          </a:p>
          <a:p>
            <a:pPr marL="342900" indent="-342900" algn="just">
              <a:spcBef>
                <a:spcPct val="10000"/>
              </a:spcBef>
              <a:buClr>
                <a:srgbClr val="006600"/>
              </a:buClr>
              <a:buFont typeface="Wingdings" pitchFamily="2" charset="2"/>
              <a:buNone/>
            </a:pPr>
            <a:r>
              <a:rPr lang="en-US" altLang="zh-CN" sz="2000">
                <a:latin typeface="Times New Roman" pitchFamily="18" charset="0"/>
              </a:rPr>
              <a:t>[ABCD  12  6  53] [DABC  3   10  54] [CDAB  10  15  55] [BCDA  1   21  56]</a:t>
            </a:r>
          </a:p>
          <a:p>
            <a:pPr marL="342900" indent="-342900" algn="just">
              <a:spcBef>
                <a:spcPct val="10000"/>
              </a:spcBef>
              <a:buClr>
                <a:srgbClr val="006600"/>
              </a:buClr>
              <a:buFont typeface="Wingdings" pitchFamily="2" charset="2"/>
              <a:buNone/>
            </a:pPr>
            <a:r>
              <a:rPr lang="en-US" altLang="zh-CN" sz="2000">
                <a:latin typeface="Times New Roman" pitchFamily="18" charset="0"/>
              </a:rPr>
              <a:t>[ABCD  8   6  57] [DABC  15  10  58] [CDAB  6   15  59] [BCDA  13  21  60]</a:t>
            </a:r>
          </a:p>
          <a:p>
            <a:pPr marL="342900" indent="-342900" algn="just">
              <a:spcBef>
                <a:spcPct val="10000"/>
              </a:spcBef>
              <a:buClr>
                <a:srgbClr val="006600"/>
              </a:buClr>
              <a:buFont typeface="Wingdings" pitchFamily="2" charset="2"/>
              <a:buNone/>
            </a:pPr>
            <a:r>
              <a:rPr lang="en-US" altLang="zh-CN" sz="2000">
                <a:latin typeface="Times New Roman" pitchFamily="18" charset="0"/>
              </a:rPr>
              <a:t>[ABCD  4   6  61] [DABC  11  10  62] [CDAB  2   15  63] [BCDA  9   21  64]   </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115</a:t>
            </a:fld>
            <a:endParaRPr lang="en-US" altLang="zh-CN"/>
          </a:p>
        </p:txBody>
      </p:sp>
    </p:spTree>
    <p:extLst>
      <p:ext uri="{BB962C8B-B14F-4D97-AF65-F5344CB8AC3E}">
        <p14:creationId xmlns:p14="http://schemas.microsoft.com/office/powerpoint/2010/main" val="24877743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9334"/>
                                        </p:tgtEl>
                                        <p:attrNameLst>
                                          <p:attrName>style.visibility</p:attrName>
                                        </p:attrNameLst>
                                      </p:cBhvr>
                                      <p:to>
                                        <p:strVal val="visible"/>
                                      </p:to>
                                    </p:set>
                                    <p:animEffect transition="in" filter="box(in)">
                                      <p:cBhvr>
                                        <p:cTn id="7" dur="500"/>
                                        <p:tgtEl>
                                          <p:spTgt spid="99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4" grpId="0"/>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lang="zh-CN" altLang="en-US" sz="3600" kern="1200" dirty="0">
                <a:solidFill>
                  <a:schemeClr val="accent2">
                    <a:lumMod val="75000"/>
                  </a:schemeClr>
                </a:solidFill>
                <a:effectLst>
                  <a:outerShdw blurRad="38100" dist="38100" dir="2700000" algn="tl">
                    <a:srgbClr val="000000">
                      <a:alpha val="43137"/>
                    </a:srgbClr>
                  </a:outerShdw>
                </a:effectLst>
                <a:latin typeface="+mj-ea"/>
              </a:rPr>
              <a:t>最后一步：算法输出</a:t>
            </a:r>
          </a:p>
        </p:txBody>
      </p:sp>
      <p:sp>
        <p:nvSpPr>
          <p:cNvPr id="110595" name="Rectangle 3"/>
          <p:cNvSpPr>
            <a:spLocks noGrp="1" noChangeArrowheads="1"/>
          </p:cNvSpPr>
          <p:nvPr>
            <p:ph type="body" idx="1"/>
          </p:nvPr>
        </p:nvSpPr>
        <p:spPr/>
        <p:txBody>
          <a:bodyPr/>
          <a:lstStyle/>
          <a:p>
            <a:pPr>
              <a:spcAft>
                <a:spcPts val="1200"/>
              </a:spcAft>
              <a:buClr>
                <a:schemeClr val="accent2">
                  <a:lumMod val="75000"/>
                </a:schemeClr>
              </a:buClr>
              <a:buFont typeface="Wingdings" pitchFamily="2" charset="2"/>
              <a:buChar char="Ø"/>
            </a:pPr>
            <a:r>
              <a:rPr kumimoji="1" lang="zh-CN" altLang="en-US" dirty="0">
                <a:latin typeface="微软雅黑" pitchFamily="34" charset="-122"/>
                <a:ea typeface="微软雅黑" pitchFamily="34" charset="-122"/>
              </a:rPr>
              <a:t>将消息</a:t>
            </a:r>
            <a:r>
              <a:rPr kumimoji="1" lang="en-US" altLang="zh-CN" dirty="0">
                <a:latin typeface="微软雅黑" pitchFamily="34" charset="-122"/>
                <a:ea typeface="微软雅黑" pitchFamily="34" charset="-122"/>
              </a:rPr>
              <a:t>M</a:t>
            </a:r>
            <a:r>
              <a:rPr kumimoji="1" lang="zh-CN" altLang="en-US" dirty="0">
                <a:latin typeface="微软雅黑" pitchFamily="34" charset="-122"/>
                <a:ea typeface="微软雅黑" pitchFamily="34" charset="-122"/>
              </a:rPr>
              <a:t>的</a:t>
            </a:r>
            <a:r>
              <a:rPr kumimoji="1" lang="en-US" altLang="zh-CN" dirty="0">
                <a:latin typeface="微软雅黑" pitchFamily="34" charset="-122"/>
                <a:ea typeface="微软雅黑" pitchFamily="34" charset="-122"/>
              </a:rPr>
              <a:t>L</a:t>
            </a:r>
            <a:r>
              <a:rPr kumimoji="1" lang="zh-CN" altLang="en-US" dirty="0">
                <a:latin typeface="微软雅黑" pitchFamily="34" charset="-122"/>
                <a:ea typeface="微软雅黑" pitchFamily="34" charset="-122"/>
              </a:rPr>
              <a:t>个分组处理完毕，最后一个分组的输出</a:t>
            </a:r>
            <a:r>
              <a:rPr kumimoji="1" lang="en-US" altLang="zh-CN" dirty="0">
                <a:latin typeface="微软雅黑" pitchFamily="34" charset="-122"/>
                <a:ea typeface="微软雅黑" pitchFamily="34" charset="-122"/>
              </a:rPr>
              <a:t>A</a:t>
            </a:r>
            <a:r>
              <a:rPr kumimoji="1" lang="zh-CN" altLang="en-US" dirty="0">
                <a:latin typeface="微软雅黑" pitchFamily="34" charset="-122"/>
                <a:ea typeface="微软雅黑" pitchFamily="34" charset="-122"/>
              </a:rPr>
              <a:t>、</a:t>
            </a:r>
            <a:r>
              <a:rPr kumimoji="1" lang="en-US" altLang="zh-CN" dirty="0">
                <a:latin typeface="微软雅黑" pitchFamily="34" charset="-122"/>
                <a:ea typeface="微软雅黑" pitchFamily="34" charset="-122"/>
              </a:rPr>
              <a:t>B</a:t>
            </a:r>
            <a:r>
              <a:rPr kumimoji="1" lang="zh-CN" altLang="en-US" dirty="0">
                <a:latin typeface="微软雅黑" pitchFamily="34" charset="-122"/>
                <a:ea typeface="微软雅黑" pitchFamily="34" charset="-122"/>
              </a:rPr>
              <a:t>、</a:t>
            </a:r>
            <a:r>
              <a:rPr kumimoji="1" lang="en-US" altLang="zh-CN" dirty="0">
                <a:latin typeface="微软雅黑" pitchFamily="34" charset="-122"/>
                <a:ea typeface="微软雅黑" pitchFamily="34" charset="-122"/>
              </a:rPr>
              <a:t>C</a:t>
            </a:r>
            <a:r>
              <a:rPr kumimoji="1" lang="zh-CN" altLang="en-US" dirty="0">
                <a:latin typeface="微软雅黑" pitchFamily="34" charset="-122"/>
                <a:ea typeface="微软雅黑" pitchFamily="34" charset="-122"/>
              </a:rPr>
              <a:t>、</a:t>
            </a:r>
            <a:r>
              <a:rPr kumimoji="1" lang="en-US" altLang="zh-CN" dirty="0">
                <a:latin typeface="微软雅黑" pitchFamily="34" charset="-122"/>
                <a:ea typeface="微软雅黑" pitchFamily="34" charset="-122"/>
              </a:rPr>
              <a:t>D</a:t>
            </a:r>
            <a:r>
              <a:rPr kumimoji="1" lang="zh-CN" altLang="en-US" dirty="0">
                <a:latin typeface="微软雅黑" pitchFamily="34" charset="-122"/>
                <a:ea typeface="微软雅黑" pitchFamily="34" charset="-122"/>
              </a:rPr>
              <a:t>加上各自的初始值，即：</a:t>
            </a:r>
          </a:p>
          <a:p>
            <a:pPr lvl="1">
              <a:spcAft>
                <a:spcPts val="1200"/>
              </a:spcAft>
            </a:pPr>
            <a:r>
              <a:rPr lang="en-US" altLang="zh-CN" sz="2400" dirty="0">
                <a:latin typeface="微软雅黑" pitchFamily="34" charset="-122"/>
                <a:ea typeface="微软雅黑" pitchFamily="34" charset="-122"/>
              </a:rPr>
              <a:t>A = A + AA</a:t>
            </a:r>
          </a:p>
          <a:p>
            <a:pPr lvl="1">
              <a:spcAft>
                <a:spcPts val="1200"/>
              </a:spcAft>
            </a:pPr>
            <a:r>
              <a:rPr lang="en-US" altLang="zh-CN" sz="2400" dirty="0">
                <a:latin typeface="微软雅黑" pitchFamily="34" charset="-122"/>
                <a:ea typeface="微软雅黑" pitchFamily="34" charset="-122"/>
              </a:rPr>
              <a:t>B = B + BB</a:t>
            </a:r>
          </a:p>
          <a:p>
            <a:pPr lvl="1">
              <a:spcAft>
                <a:spcPts val="1200"/>
              </a:spcAft>
            </a:pPr>
            <a:r>
              <a:rPr lang="en-US" altLang="zh-CN" sz="2400" dirty="0">
                <a:latin typeface="微软雅黑" pitchFamily="34" charset="-122"/>
                <a:ea typeface="微软雅黑" pitchFamily="34" charset="-122"/>
              </a:rPr>
              <a:t>C = C + CC</a:t>
            </a:r>
          </a:p>
          <a:p>
            <a:pPr lvl="1">
              <a:spcAft>
                <a:spcPts val="1200"/>
              </a:spcAft>
            </a:pPr>
            <a:r>
              <a:rPr lang="en-US" altLang="zh-CN" sz="2400" dirty="0">
                <a:latin typeface="微软雅黑" pitchFamily="34" charset="-122"/>
                <a:ea typeface="微软雅黑" pitchFamily="34" charset="-122"/>
              </a:rPr>
              <a:t> D = D + DD</a:t>
            </a:r>
          </a:p>
          <a:p>
            <a:pPr>
              <a:spcAft>
                <a:spcPts val="1200"/>
              </a:spcAft>
              <a:buClr>
                <a:schemeClr val="accent2">
                  <a:lumMod val="75000"/>
                </a:schemeClr>
              </a:buClr>
              <a:buFont typeface="Wingdings" pitchFamily="2" charset="2"/>
              <a:buChar char="Ø"/>
            </a:pPr>
            <a:r>
              <a:rPr kumimoji="1" lang="zh-CN" altLang="en-US" dirty="0">
                <a:solidFill>
                  <a:srgbClr val="F04A01"/>
                </a:solidFill>
                <a:latin typeface="微软雅黑" pitchFamily="34" charset="-122"/>
                <a:ea typeface="微软雅黑" pitchFamily="34" charset="-122"/>
              </a:rPr>
              <a:t>输出：</a:t>
            </a:r>
            <a:r>
              <a:rPr kumimoji="1" lang="zh-CN" altLang="en-US" dirty="0">
                <a:latin typeface="微软雅黑" pitchFamily="34" charset="-122"/>
                <a:ea typeface="微软雅黑" pitchFamily="34" charset="-122"/>
              </a:rPr>
              <a:t>由</a:t>
            </a:r>
            <a:r>
              <a:rPr kumimoji="1" lang="en-US" altLang="zh-CN" dirty="0">
                <a:latin typeface="微软雅黑" pitchFamily="34" charset="-122"/>
                <a:ea typeface="微软雅黑" pitchFamily="34" charset="-122"/>
              </a:rPr>
              <a:t>A</a:t>
            </a:r>
            <a:r>
              <a:rPr kumimoji="1" lang="zh-CN" altLang="en-US" dirty="0">
                <a:latin typeface="微软雅黑" pitchFamily="34" charset="-122"/>
                <a:ea typeface="微软雅黑" pitchFamily="34" charset="-122"/>
              </a:rPr>
              <a:t>、</a:t>
            </a:r>
            <a:r>
              <a:rPr kumimoji="1" lang="en-US" altLang="zh-CN" dirty="0">
                <a:latin typeface="微软雅黑" pitchFamily="34" charset="-122"/>
                <a:ea typeface="微软雅黑" pitchFamily="34" charset="-122"/>
              </a:rPr>
              <a:t>B</a:t>
            </a:r>
            <a:r>
              <a:rPr kumimoji="1" lang="zh-CN" altLang="en-US" dirty="0">
                <a:latin typeface="微软雅黑" pitchFamily="34" charset="-122"/>
                <a:ea typeface="微软雅黑" pitchFamily="34" charset="-122"/>
              </a:rPr>
              <a:t>、</a:t>
            </a:r>
            <a:r>
              <a:rPr kumimoji="1" lang="en-US" altLang="zh-CN" dirty="0">
                <a:latin typeface="微软雅黑" pitchFamily="34" charset="-122"/>
                <a:ea typeface="微软雅黑" pitchFamily="34" charset="-122"/>
              </a:rPr>
              <a:t>C</a:t>
            </a:r>
            <a:r>
              <a:rPr kumimoji="1" lang="zh-CN" altLang="en-US" dirty="0">
                <a:latin typeface="微软雅黑" pitchFamily="34" charset="-122"/>
                <a:ea typeface="微软雅黑" pitchFamily="34" charset="-122"/>
              </a:rPr>
              <a:t>、</a:t>
            </a:r>
            <a:r>
              <a:rPr kumimoji="1" lang="en-US" altLang="zh-CN" dirty="0">
                <a:latin typeface="微软雅黑" pitchFamily="34" charset="-122"/>
                <a:ea typeface="微软雅黑" pitchFamily="34" charset="-122"/>
              </a:rPr>
              <a:t>D</a:t>
            </a:r>
            <a:r>
              <a:rPr kumimoji="1" lang="zh-CN" altLang="en-US" dirty="0">
                <a:latin typeface="微软雅黑" pitchFamily="34" charset="-122"/>
                <a:ea typeface="微软雅黑" pitchFamily="34" charset="-122"/>
              </a:rPr>
              <a:t>四个寄存器的输出按低位字节在前的顺序</a:t>
            </a:r>
            <a:r>
              <a:rPr kumimoji="1" lang="en-US" altLang="zh-CN" dirty="0">
                <a:latin typeface="微软雅黑" pitchFamily="34" charset="-122"/>
                <a:ea typeface="微软雅黑" pitchFamily="34" charset="-122"/>
              </a:rPr>
              <a:t>(</a:t>
            </a:r>
            <a:r>
              <a:rPr kumimoji="1" lang="zh-CN" altLang="en-US" dirty="0">
                <a:latin typeface="微软雅黑" pitchFamily="34" charset="-122"/>
                <a:ea typeface="微软雅黑" pitchFamily="34" charset="-122"/>
              </a:rPr>
              <a:t>即以</a:t>
            </a:r>
            <a:r>
              <a:rPr kumimoji="1" lang="en-US" altLang="zh-CN" dirty="0">
                <a:latin typeface="微软雅黑" pitchFamily="34" charset="-122"/>
                <a:ea typeface="微软雅黑" pitchFamily="34" charset="-122"/>
              </a:rPr>
              <a:t>A</a:t>
            </a:r>
            <a:r>
              <a:rPr kumimoji="1" lang="zh-CN" altLang="en-US" dirty="0">
                <a:latin typeface="微软雅黑" pitchFamily="34" charset="-122"/>
                <a:ea typeface="微软雅黑" pitchFamily="34" charset="-122"/>
              </a:rPr>
              <a:t>的低字节开始、</a:t>
            </a:r>
            <a:r>
              <a:rPr kumimoji="1" lang="en-US" altLang="zh-CN" dirty="0">
                <a:latin typeface="微软雅黑" pitchFamily="34" charset="-122"/>
                <a:ea typeface="微软雅黑" pitchFamily="34" charset="-122"/>
              </a:rPr>
              <a:t>D</a:t>
            </a:r>
            <a:r>
              <a:rPr kumimoji="1" lang="zh-CN" altLang="en-US" dirty="0">
                <a:latin typeface="微软雅黑" pitchFamily="34" charset="-122"/>
                <a:ea typeface="微软雅黑" pitchFamily="34" charset="-122"/>
              </a:rPr>
              <a:t>的高字节结束</a:t>
            </a:r>
            <a:r>
              <a:rPr kumimoji="1" lang="en-US" altLang="zh-CN" dirty="0">
                <a:latin typeface="微软雅黑" pitchFamily="34" charset="-122"/>
                <a:ea typeface="微软雅黑" pitchFamily="34" charset="-122"/>
              </a:rPr>
              <a:t>)</a:t>
            </a:r>
            <a:r>
              <a:rPr kumimoji="1" lang="zh-CN" altLang="en-US" dirty="0">
                <a:latin typeface="微软雅黑" pitchFamily="34" charset="-122"/>
                <a:ea typeface="微软雅黑" pitchFamily="34" charset="-122"/>
              </a:rPr>
              <a:t>得到</a:t>
            </a:r>
            <a:r>
              <a:rPr kumimoji="1" lang="en-US" altLang="zh-CN" dirty="0">
                <a:latin typeface="微软雅黑" pitchFamily="34" charset="-122"/>
                <a:ea typeface="微软雅黑" pitchFamily="34" charset="-122"/>
              </a:rPr>
              <a:t>128</a:t>
            </a:r>
            <a:r>
              <a:rPr kumimoji="1" lang="zh-CN" altLang="en-US" dirty="0">
                <a:latin typeface="微软雅黑" pitchFamily="34" charset="-122"/>
                <a:ea typeface="微软雅黑" pitchFamily="34" charset="-122"/>
              </a:rPr>
              <a:t>位的消息摘要。</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116</a:t>
            </a:fld>
            <a:endParaRPr lang="en-US" altLang="zh-CN"/>
          </a:p>
        </p:txBody>
      </p:sp>
    </p:spTree>
    <p:extLst>
      <p:ext uri="{BB962C8B-B14F-4D97-AF65-F5344CB8AC3E}">
        <p14:creationId xmlns:p14="http://schemas.microsoft.com/office/powerpoint/2010/main" val="40755852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0595">
                                            <p:txEl>
                                              <p:pRg st="0" end="0"/>
                                            </p:txEl>
                                          </p:spTgt>
                                        </p:tgtEl>
                                        <p:attrNameLst>
                                          <p:attrName>style.visibility</p:attrName>
                                        </p:attrNameLst>
                                      </p:cBhvr>
                                      <p:to>
                                        <p:strVal val="visible"/>
                                      </p:to>
                                    </p:set>
                                    <p:animEffect transition="in" filter="box(in)">
                                      <p:cBhvr>
                                        <p:cTn id="7" dur="500"/>
                                        <p:tgtEl>
                                          <p:spTgt spid="110595">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10595">
                                            <p:txEl>
                                              <p:pRg st="1" end="1"/>
                                            </p:txEl>
                                          </p:spTgt>
                                        </p:tgtEl>
                                        <p:attrNameLst>
                                          <p:attrName>style.visibility</p:attrName>
                                        </p:attrNameLst>
                                      </p:cBhvr>
                                      <p:to>
                                        <p:strVal val="visible"/>
                                      </p:to>
                                    </p:set>
                                    <p:animEffect transition="in" filter="box(in)">
                                      <p:cBhvr>
                                        <p:cTn id="10" dur="500"/>
                                        <p:tgtEl>
                                          <p:spTgt spid="110595">
                                            <p:txEl>
                                              <p:pRg st="1" end="1"/>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110595">
                                            <p:txEl>
                                              <p:pRg st="2" end="2"/>
                                            </p:txEl>
                                          </p:spTgt>
                                        </p:tgtEl>
                                        <p:attrNameLst>
                                          <p:attrName>style.visibility</p:attrName>
                                        </p:attrNameLst>
                                      </p:cBhvr>
                                      <p:to>
                                        <p:strVal val="visible"/>
                                      </p:to>
                                    </p:set>
                                    <p:animEffect transition="in" filter="box(in)">
                                      <p:cBhvr>
                                        <p:cTn id="13" dur="500"/>
                                        <p:tgtEl>
                                          <p:spTgt spid="110595">
                                            <p:txEl>
                                              <p:pRg st="2" end="2"/>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110595">
                                            <p:txEl>
                                              <p:pRg st="3" end="3"/>
                                            </p:txEl>
                                          </p:spTgt>
                                        </p:tgtEl>
                                        <p:attrNameLst>
                                          <p:attrName>style.visibility</p:attrName>
                                        </p:attrNameLst>
                                      </p:cBhvr>
                                      <p:to>
                                        <p:strVal val="visible"/>
                                      </p:to>
                                    </p:set>
                                    <p:animEffect transition="in" filter="box(in)">
                                      <p:cBhvr>
                                        <p:cTn id="16" dur="500"/>
                                        <p:tgtEl>
                                          <p:spTgt spid="110595">
                                            <p:txEl>
                                              <p:pRg st="3" end="3"/>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110595">
                                            <p:txEl>
                                              <p:pRg st="4" end="4"/>
                                            </p:txEl>
                                          </p:spTgt>
                                        </p:tgtEl>
                                        <p:attrNameLst>
                                          <p:attrName>style.visibility</p:attrName>
                                        </p:attrNameLst>
                                      </p:cBhvr>
                                      <p:to>
                                        <p:strVal val="visible"/>
                                      </p:to>
                                    </p:set>
                                    <p:animEffect transition="in" filter="box(in)">
                                      <p:cBhvr>
                                        <p:cTn id="19" dur="500"/>
                                        <p:tgtEl>
                                          <p:spTgt spid="110595">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110595">
                                            <p:txEl>
                                              <p:pRg st="5" end="5"/>
                                            </p:txEl>
                                          </p:spTgt>
                                        </p:tgtEl>
                                        <p:attrNameLst>
                                          <p:attrName>style.visibility</p:attrName>
                                        </p:attrNameLst>
                                      </p:cBhvr>
                                      <p:to>
                                        <p:strVal val="visible"/>
                                      </p:to>
                                    </p:set>
                                    <p:animEffect transition="in" filter="box(in)">
                                      <p:cBhvr>
                                        <p:cTn id="24" dur="500"/>
                                        <p:tgtEl>
                                          <p:spTgt spid="1105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build="p"/>
    </p:bld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378" name="Text Box 2"/>
          <p:cNvSpPr txBox="1">
            <a:spLocks noChangeArrowheads="1"/>
          </p:cNvSpPr>
          <p:nvPr/>
        </p:nvSpPr>
        <p:spPr bwMode="auto">
          <a:xfrm>
            <a:off x="395288" y="1196975"/>
            <a:ext cx="8280400" cy="4366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spcBef>
                <a:spcPts val="600"/>
              </a:spcBef>
              <a:spcAft>
                <a:spcPts val="1200"/>
              </a:spcAft>
              <a:buClr>
                <a:schemeClr val="accent2">
                  <a:lumMod val="75000"/>
                </a:schemeClr>
              </a:buClr>
              <a:buFont typeface="Wingdings" pitchFamily="2" charset="2"/>
              <a:buChar char="Ø"/>
            </a:pPr>
            <a:r>
              <a:rPr kumimoji="1" lang="en-US" altLang="zh-CN" sz="2400" dirty="0">
                <a:latin typeface="微软雅黑" panose="020B0503020204020204" pitchFamily="34" charset="-122"/>
                <a:ea typeface="微软雅黑" panose="020B0503020204020204" pitchFamily="34" charset="-122"/>
              </a:rPr>
              <a:t>MD5</a:t>
            </a:r>
            <a:r>
              <a:rPr kumimoji="1" lang="zh-CN" altLang="en-US" sz="2400" dirty="0">
                <a:latin typeface="微软雅黑" panose="020B0503020204020204" pitchFamily="34" charset="-122"/>
                <a:ea typeface="微软雅黑" panose="020B0503020204020204" pitchFamily="34" charset="-122"/>
              </a:rPr>
              <a:t>算法的运算均为基本运算，比较容易实现且速度很快。</a:t>
            </a:r>
          </a:p>
          <a:p>
            <a:pPr>
              <a:lnSpc>
                <a:spcPct val="150000"/>
              </a:lnSpc>
              <a:spcBef>
                <a:spcPts val="600"/>
              </a:spcBef>
              <a:spcAft>
                <a:spcPts val="1200"/>
              </a:spcAft>
              <a:buClr>
                <a:schemeClr val="accent2">
                  <a:lumMod val="75000"/>
                </a:schemeClr>
              </a:buClr>
              <a:buFont typeface="Wingdings" pitchFamily="2" charset="2"/>
              <a:buChar char="Ø"/>
            </a:pPr>
            <a:r>
              <a:rPr kumimoji="1" lang="en-US" altLang="zh-CN" sz="2400" dirty="0">
                <a:solidFill>
                  <a:srgbClr val="FF3300"/>
                </a:solidFill>
                <a:latin typeface="微软雅黑" panose="020B0503020204020204" pitchFamily="34" charset="-122"/>
                <a:ea typeface="微软雅黑" panose="020B0503020204020204" pitchFamily="34" charset="-122"/>
              </a:rPr>
              <a:t>MD5</a:t>
            </a:r>
            <a:r>
              <a:rPr kumimoji="1" lang="zh-CN" altLang="en-US" sz="2400" dirty="0">
                <a:solidFill>
                  <a:srgbClr val="FF3300"/>
                </a:solidFill>
                <a:latin typeface="微软雅黑" panose="020B0503020204020204" pitchFamily="34" charset="-122"/>
                <a:ea typeface="微软雅黑" panose="020B0503020204020204" pitchFamily="34" charset="-122"/>
              </a:rPr>
              <a:t>算法的核心处理</a:t>
            </a:r>
            <a:r>
              <a:rPr kumimoji="1" lang="en-US" altLang="zh-CN" sz="2400" dirty="0">
                <a:solidFill>
                  <a:srgbClr val="FF3300"/>
                </a:solidFill>
                <a:latin typeface="微软雅黑" panose="020B0503020204020204" pitchFamily="34" charset="-122"/>
                <a:ea typeface="微软雅黑" panose="020B0503020204020204" pitchFamily="34" charset="-122"/>
              </a:rPr>
              <a:t>H</a:t>
            </a:r>
            <a:r>
              <a:rPr kumimoji="1" lang="en-US" altLang="zh-CN" sz="2400" baseline="-25000" dirty="0">
                <a:solidFill>
                  <a:srgbClr val="FF3300"/>
                </a:solidFill>
                <a:latin typeface="微软雅黑" panose="020B0503020204020204" pitchFamily="34" charset="-122"/>
                <a:ea typeface="微软雅黑" panose="020B0503020204020204" pitchFamily="34" charset="-122"/>
              </a:rPr>
              <a:t>MD5</a:t>
            </a:r>
            <a:r>
              <a:rPr kumimoji="1" lang="zh-CN" altLang="en-US" sz="2400" dirty="0">
                <a:latin typeface="微软雅黑" panose="020B0503020204020204" pitchFamily="34" charset="-122"/>
                <a:ea typeface="微软雅黑" panose="020B0503020204020204" pitchFamily="34" charset="-122"/>
              </a:rPr>
              <a:t>中重复进行位逻辑运算</a:t>
            </a:r>
            <a:r>
              <a:rPr kumimoji="1" lang="en-US" altLang="zh-CN" sz="2400" dirty="0">
                <a:latin typeface="微软雅黑" panose="020B0503020204020204" pitchFamily="34" charset="-122"/>
                <a:ea typeface="微软雅黑" panose="020B0503020204020204" pitchFamily="34" charset="-122"/>
              </a:rPr>
              <a:t>F</a:t>
            </a:r>
            <a:r>
              <a:rPr kumimoji="1" lang="zh-CN" altLang="en-US" sz="2400" dirty="0">
                <a:latin typeface="微软雅黑" panose="020B0503020204020204" pitchFamily="34" charset="-122"/>
                <a:ea typeface="微软雅黑" panose="020B0503020204020204" pitchFamily="34" charset="-122"/>
              </a:rPr>
              <a:t>、</a:t>
            </a:r>
            <a:r>
              <a:rPr kumimoji="1" lang="en-US" altLang="zh-CN" sz="2400" dirty="0">
                <a:latin typeface="微软雅黑" panose="020B0503020204020204" pitchFamily="34" charset="-122"/>
                <a:ea typeface="微软雅黑" panose="020B0503020204020204" pitchFamily="34" charset="-122"/>
              </a:rPr>
              <a:t>G</a:t>
            </a:r>
            <a:r>
              <a:rPr kumimoji="1" lang="zh-CN" altLang="en-US" sz="2400" dirty="0">
                <a:latin typeface="微软雅黑" panose="020B0503020204020204" pitchFamily="34" charset="-122"/>
                <a:ea typeface="微软雅黑" panose="020B0503020204020204" pitchFamily="34" charset="-122"/>
              </a:rPr>
              <a:t>、</a:t>
            </a:r>
            <a:r>
              <a:rPr kumimoji="1" lang="en-US" altLang="zh-CN" sz="2400" dirty="0">
                <a:latin typeface="微软雅黑" panose="020B0503020204020204" pitchFamily="34" charset="-122"/>
                <a:ea typeface="微软雅黑" panose="020B0503020204020204" pitchFamily="34" charset="-122"/>
              </a:rPr>
              <a:t>H</a:t>
            </a:r>
            <a:r>
              <a:rPr kumimoji="1" lang="zh-CN" altLang="en-US" sz="2400" dirty="0">
                <a:latin typeface="微软雅黑" panose="020B0503020204020204" pitchFamily="34" charset="-122"/>
                <a:ea typeface="微软雅黑" panose="020B0503020204020204" pitchFamily="34" charset="-122"/>
              </a:rPr>
              <a:t>、</a:t>
            </a:r>
            <a:r>
              <a:rPr kumimoji="1" lang="en-US" altLang="zh-CN" sz="2400" dirty="0">
                <a:latin typeface="微软雅黑" panose="020B0503020204020204" pitchFamily="34" charset="-122"/>
                <a:ea typeface="微软雅黑" panose="020B0503020204020204" pitchFamily="34" charset="-122"/>
              </a:rPr>
              <a:t>I</a:t>
            </a:r>
            <a:r>
              <a:rPr kumimoji="1" lang="zh-CN" altLang="en-US" sz="2400" dirty="0">
                <a:latin typeface="微软雅黑" panose="020B0503020204020204" pitchFamily="34" charset="-122"/>
                <a:ea typeface="微软雅黑" panose="020B0503020204020204" pitchFamily="34" charset="-122"/>
              </a:rPr>
              <a:t>，使得最终输出的摘要中每一位与输入消息中所有位相关，因此达到很好的混淆效果。即便是相关性很强的两个消息输入也不会产生相同的输出。</a:t>
            </a:r>
          </a:p>
          <a:p>
            <a:pPr>
              <a:lnSpc>
                <a:spcPct val="150000"/>
              </a:lnSpc>
              <a:spcBef>
                <a:spcPts val="600"/>
              </a:spcBef>
              <a:spcAft>
                <a:spcPts val="1200"/>
              </a:spcAft>
              <a:buClr>
                <a:schemeClr val="accent2">
                  <a:lumMod val="75000"/>
                </a:schemeClr>
              </a:buClr>
              <a:buFont typeface="Wingdings" pitchFamily="2" charset="2"/>
              <a:buChar char="Ø"/>
            </a:pPr>
            <a:r>
              <a:rPr kumimoji="1" lang="en-US" altLang="zh-CN" sz="2400" dirty="0" err="1">
                <a:latin typeface="微软雅黑" panose="020B0503020204020204" pitchFamily="34" charset="-122"/>
                <a:ea typeface="微软雅黑" panose="020B0503020204020204" pitchFamily="34" charset="-122"/>
              </a:rPr>
              <a:t>Rivest</a:t>
            </a:r>
            <a:r>
              <a:rPr kumimoji="1" lang="zh-CN" altLang="en-US" sz="2400" dirty="0">
                <a:latin typeface="微软雅黑" panose="020B0503020204020204" pitchFamily="34" charset="-122"/>
                <a:ea typeface="微软雅黑" panose="020B0503020204020204" pitchFamily="34" charset="-122"/>
              </a:rPr>
              <a:t>猜想，作为</a:t>
            </a:r>
            <a:r>
              <a:rPr kumimoji="1" lang="en-US" altLang="zh-CN" sz="2400" dirty="0">
                <a:latin typeface="微软雅黑" panose="020B0503020204020204" pitchFamily="34" charset="-122"/>
                <a:ea typeface="微软雅黑" panose="020B0503020204020204" pitchFamily="34" charset="-122"/>
              </a:rPr>
              <a:t>128</a:t>
            </a:r>
            <a:r>
              <a:rPr kumimoji="1" lang="zh-CN" altLang="en-US" sz="2400" dirty="0">
                <a:latin typeface="微软雅黑" panose="020B0503020204020204" pitchFamily="34" charset="-122"/>
                <a:ea typeface="微软雅黑" panose="020B0503020204020204" pitchFamily="34" charset="-122"/>
              </a:rPr>
              <a:t>位的散列函数，</a:t>
            </a:r>
            <a:r>
              <a:rPr kumimoji="1" lang="en-US" altLang="zh-CN" sz="2400" dirty="0">
                <a:latin typeface="微软雅黑" panose="020B0503020204020204" pitchFamily="34" charset="-122"/>
                <a:ea typeface="微软雅黑" panose="020B0503020204020204" pitchFamily="34" charset="-122"/>
              </a:rPr>
              <a:t>MD5</a:t>
            </a:r>
            <a:r>
              <a:rPr kumimoji="1" lang="zh-CN" altLang="en-US" sz="2400" dirty="0">
                <a:latin typeface="微软雅黑" panose="020B0503020204020204" pitchFamily="34" charset="-122"/>
                <a:ea typeface="微软雅黑" panose="020B0503020204020204" pitchFamily="34" charset="-122"/>
              </a:rPr>
              <a:t>的强度达到最大。</a:t>
            </a:r>
          </a:p>
        </p:txBody>
      </p:sp>
      <p:sp>
        <p:nvSpPr>
          <p:cNvPr id="101380" name="Text Box 4"/>
          <p:cNvSpPr txBox="1">
            <a:spLocks noChangeArrowheads="1"/>
          </p:cNvSpPr>
          <p:nvPr/>
        </p:nvSpPr>
        <p:spPr bwMode="auto">
          <a:xfrm>
            <a:off x="2195513" y="333375"/>
            <a:ext cx="525621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3600" dirty="0">
                <a:solidFill>
                  <a:schemeClr val="accent2"/>
                </a:solidFill>
                <a:effectLst>
                  <a:outerShdw blurRad="38100" dist="38100" dir="2700000" algn="tl">
                    <a:srgbClr val="000000">
                      <a:alpha val="43137"/>
                    </a:srgbClr>
                  </a:outerShdw>
                </a:effectLst>
                <a:latin typeface="+mj-ea"/>
                <a:ea typeface="+mj-ea"/>
                <a:cs typeface="+mj-cs"/>
              </a:rPr>
              <a:t>MD5</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算法的核心</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117</a:t>
            </a:fld>
            <a:endParaRPr lang="en-US" altLang="zh-CN"/>
          </a:p>
        </p:txBody>
      </p:sp>
    </p:spTree>
    <p:extLst>
      <p:ext uri="{BB962C8B-B14F-4D97-AF65-F5344CB8AC3E}">
        <p14:creationId xmlns:p14="http://schemas.microsoft.com/office/powerpoint/2010/main" val="18759249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1378"/>
                                        </p:tgtEl>
                                        <p:attrNameLst>
                                          <p:attrName>style.visibility</p:attrName>
                                        </p:attrNameLst>
                                      </p:cBhvr>
                                      <p:to>
                                        <p:strVal val="visible"/>
                                      </p:to>
                                    </p:set>
                                    <p:animEffect transition="in" filter="box(in)">
                                      <p:cBhvr>
                                        <p:cTn id="7" dur="500"/>
                                        <p:tgtEl>
                                          <p:spTgt spid="101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8" grpId="0"/>
    </p:bld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zh-CN" sz="3600" dirty="0">
                <a:solidFill>
                  <a:schemeClr val="accent2">
                    <a:lumMod val="75000"/>
                  </a:schemeClr>
                </a:solidFill>
                <a:latin typeface="华文新魏" pitchFamily="2" charset="-122"/>
                <a:ea typeface="华文新魏" pitchFamily="2" charset="-122"/>
              </a:rPr>
              <a:t>MD-5</a:t>
            </a:r>
            <a:r>
              <a:rPr lang="zh-CN" altLang="en-US" sz="3600" kern="1200" dirty="0">
                <a:solidFill>
                  <a:schemeClr val="accent2">
                    <a:lumMod val="75000"/>
                  </a:schemeClr>
                </a:solidFill>
                <a:effectLst>
                  <a:outerShdw blurRad="38100" dist="38100" dir="2700000" algn="tl">
                    <a:srgbClr val="000000">
                      <a:alpha val="43137"/>
                    </a:srgbClr>
                  </a:outerShdw>
                </a:effectLst>
                <a:latin typeface="+mj-ea"/>
              </a:rPr>
              <a:t>的安全性</a:t>
            </a:r>
          </a:p>
        </p:txBody>
      </p:sp>
      <p:sp>
        <p:nvSpPr>
          <p:cNvPr id="57347" name="Rectangle 3"/>
          <p:cNvSpPr>
            <a:spLocks noGrp="1" noChangeArrowheads="1"/>
          </p:cNvSpPr>
          <p:nvPr>
            <p:ph type="body" idx="1"/>
          </p:nvPr>
        </p:nvSpPr>
        <p:spPr>
          <a:xfrm>
            <a:off x="963613" y="1323975"/>
            <a:ext cx="7772400" cy="4679950"/>
          </a:xfrm>
        </p:spPr>
        <p:txBody>
          <a:bodyPr/>
          <a:lstStyle/>
          <a:p>
            <a:pPr>
              <a:lnSpc>
                <a:spcPct val="150000"/>
              </a:lnSpc>
              <a:spcAft>
                <a:spcPts val="1200"/>
              </a:spcAft>
              <a:buClr>
                <a:schemeClr val="accent2">
                  <a:lumMod val="75000"/>
                </a:schemeClr>
              </a:buClr>
              <a:buFont typeface="Wingdings" pitchFamily="2" charset="2"/>
              <a:buChar char="Ø"/>
            </a:pPr>
            <a:r>
              <a:rPr lang="en-US" altLang="zh-CN" dirty="0">
                <a:latin typeface="微软雅黑" pitchFamily="34" charset="-122"/>
                <a:ea typeface="微软雅黑" pitchFamily="34" charset="-122"/>
              </a:rPr>
              <a:t>MD-5</a:t>
            </a:r>
            <a:r>
              <a:rPr lang="zh-CN" altLang="en-US" dirty="0">
                <a:latin typeface="微软雅黑" pitchFamily="34" charset="-122"/>
                <a:ea typeface="微软雅黑" pitchFamily="34" charset="-122"/>
              </a:rPr>
              <a:t>的输出为</a:t>
            </a:r>
            <a:r>
              <a:rPr lang="en-US" altLang="zh-CN" dirty="0">
                <a:latin typeface="微软雅黑" pitchFamily="34" charset="-122"/>
                <a:ea typeface="微软雅黑" pitchFamily="34" charset="-122"/>
              </a:rPr>
              <a:t>128-bit</a:t>
            </a:r>
            <a:r>
              <a:rPr lang="zh-CN" altLang="en-US" dirty="0">
                <a:latin typeface="微软雅黑" pitchFamily="34" charset="-122"/>
                <a:ea typeface="微软雅黑" pitchFamily="34" charset="-122"/>
              </a:rPr>
              <a:t>，若采用纯强力攻击寻找一个消息具有给定</a:t>
            </a:r>
            <a:r>
              <a:rPr lang="en-US" altLang="zh-CN" dirty="0">
                <a:latin typeface="微软雅黑" pitchFamily="34" charset="-122"/>
                <a:ea typeface="微软雅黑" pitchFamily="34" charset="-122"/>
              </a:rPr>
              <a:t>Hash</a:t>
            </a:r>
            <a:r>
              <a:rPr lang="zh-CN" altLang="en-US" dirty="0">
                <a:latin typeface="微软雅黑" pitchFamily="34" charset="-122"/>
                <a:ea typeface="微软雅黑" pitchFamily="34" charset="-122"/>
              </a:rPr>
              <a:t>值的计算困难性为</a:t>
            </a:r>
            <a:r>
              <a:rPr lang="en-US" altLang="zh-CN" dirty="0">
                <a:latin typeface="微软雅黑" pitchFamily="34" charset="-122"/>
                <a:ea typeface="微软雅黑" pitchFamily="34" charset="-122"/>
              </a:rPr>
              <a:t>2</a:t>
            </a:r>
            <a:r>
              <a:rPr lang="en-US" altLang="zh-CN" baseline="30000" dirty="0">
                <a:latin typeface="微软雅黑" pitchFamily="34" charset="-122"/>
                <a:ea typeface="微软雅黑" pitchFamily="34" charset="-122"/>
              </a:rPr>
              <a:t>128</a:t>
            </a:r>
            <a:r>
              <a:rPr lang="zh-CN" altLang="en-US" dirty="0">
                <a:latin typeface="微软雅黑" pitchFamily="34" charset="-122"/>
                <a:ea typeface="微软雅黑" pitchFamily="34" charset="-122"/>
              </a:rPr>
              <a:t>，用每秒可试验</a:t>
            </a:r>
            <a:r>
              <a:rPr lang="en-US" altLang="zh-CN" dirty="0">
                <a:latin typeface="微软雅黑" pitchFamily="34" charset="-122"/>
                <a:ea typeface="微软雅黑" pitchFamily="34" charset="-122"/>
              </a:rPr>
              <a:t>1 000 000 000</a:t>
            </a:r>
            <a:r>
              <a:rPr lang="zh-CN" altLang="en-US" dirty="0">
                <a:latin typeface="微软雅黑" pitchFamily="34" charset="-122"/>
                <a:ea typeface="微软雅黑" pitchFamily="34" charset="-122"/>
              </a:rPr>
              <a:t>个消息的计算机需时</a:t>
            </a:r>
            <a:r>
              <a:rPr lang="en-US" altLang="zh-CN" dirty="0">
                <a:latin typeface="微软雅黑" pitchFamily="34" charset="-122"/>
                <a:ea typeface="微软雅黑" pitchFamily="34" charset="-122"/>
              </a:rPr>
              <a:t>1.07×10</a:t>
            </a:r>
            <a:r>
              <a:rPr lang="en-US" altLang="zh-CN" baseline="30000" dirty="0">
                <a:latin typeface="微软雅黑" pitchFamily="34" charset="-122"/>
                <a:ea typeface="微软雅黑" pitchFamily="34" charset="-122"/>
              </a:rPr>
              <a:t>22</a:t>
            </a:r>
            <a:r>
              <a:rPr lang="zh-CN" altLang="en-US" dirty="0">
                <a:latin typeface="微软雅黑" pitchFamily="34" charset="-122"/>
                <a:ea typeface="微软雅黑" pitchFamily="34" charset="-122"/>
              </a:rPr>
              <a:t>年</a:t>
            </a:r>
          </a:p>
          <a:p>
            <a:pPr>
              <a:lnSpc>
                <a:spcPct val="150000"/>
              </a:lnSpc>
              <a:spcAft>
                <a:spcPts val="1200"/>
              </a:spcAft>
              <a:buClr>
                <a:schemeClr val="accent2">
                  <a:lumMod val="75000"/>
                </a:schemeClr>
              </a:buClr>
              <a:buFont typeface="Wingdings" pitchFamily="2" charset="2"/>
              <a:buChar char="Ø"/>
            </a:pPr>
            <a:r>
              <a:rPr lang="zh-CN" altLang="en-US" dirty="0">
                <a:latin typeface="微软雅黑" pitchFamily="34" charset="-122"/>
                <a:ea typeface="微软雅黑" pitchFamily="34" charset="-122"/>
              </a:rPr>
              <a:t>采用生日攻击法，找出具有相同杂凑值的两个消息需执行</a:t>
            </a:r>
            <a:r>
              <a:rPr lang="en-US" altLang="zh-CN" dirty="0">
                <a:latin typeface="微软雅黑" pitchFamily="34" charset="-122"/>
                <a:ea typeface="微软雅黑" pitchFamily="34" charset="-122"/>
              </a:rPr>
              <a:t>2</a:t>
            </a:r>
            <a:r>
              <a:rPr lang="en-US" altLang="zh-CN" baseline="30000" dirty="0">
                <a:latin typeface="微软雅黑" pitchFamily="34" charset="-122"/>
                <a:ea typeface="微软雅黑" pitchFamily="34" charset="-122"/>
              </a:rPr>
              <a:t>64</a:t>
            </a:r>
            <a:r>
              <a:rPr lang="zh-CN" altLang="en-US" dirty="0">
                <a:latin typeface="微软雅黑" pitchFamily="34" charset="-122"/>
                <a:ea typeface="微软雅黑" pitchFamily="34" charset="-122"/>
              </a:rPr>
              <a:t>次运算。</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118</a:t>
            </a:fld>
            <a:endParaRPr lang="en-US" altLang="zh-CN"/>
          </a:p>
        </p:txBody>
      </p:sp>
    </p:spTree>
    <p:extLst>
      <p:ext uri="{BB962C8B-B14F-4D97-AF65-F5344CB8AC3E}">
        <p14:creationId xmlns:p14="http://schemas.microsoft.com/office/powerpoint/2010/main" val="2510387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049F199D-83B2-4493-A67C-03386C42A32E}" type="slidenum">
              <a:rPr lang="en-US" altLang="zh-CN" smtClean="0"/>
              <a:pPr>
                <a:defRPr/>
              </a:pPr>
              <a:t>119</a:t>
            </a:fld>
            <a:endParaRPr lang="en-US" altLang="zh-CN"/>
          </a:p>
        </p:txBody>
      </p:sp>
      <p:sp>
        <p:nvSpPr>
          <p:cNvPr id="4" name="矩形 3"/>
          <p:cNvSpPr/>
          <p:nvPr/>
        </p:nvSpPr>
        <p:spPr>
          <a:xfrm>
            <a:off x="1079500" y="1689100"/>
            <a:ext cx="7607300" cy="3724096"/>
          </a:xfrm>
          <a:prstGeom prst="rect">
            <a:avLst/>
          </a:prstGeom>
        </p:spPr>
        <p:txBody>
          <a:bodyPr wrap="square">
            <a:spAutoFit/>
          </a:bodyPr>
          <a:lstStyle/>
          <a:p>
            <a:pPr marL="285750" indent="-285750">
              <a:lnSpc>
                <a:spcPct val="150000"/>
              </a:lnSpc>
              <a:spcBef>
                <a:spcPts val="600"/>
              </a:spcBef>
              <a:spcAft>
                <a:spcPts val="600"/>
              </a:spcAft>
              <a:buClr>
                <a:schemeClr val="accent2">
                  <a:lumMod val="75000"/>
                </a:schemeClr>
              </a:buClr>
              <a:buFont typeface="Wingdings" pitchFamily="2" charset="2"/>
              <a:buChar char="Ø"/>
            </a:pPr>
            <a:r>
              <a:rPr lang="zh-CN" altLang="en-US" sz="2400" dirty="0">
                <a:latin typeface="微软雅黑" pitchFamily="34" charset="-122"/>
                <a:ea typeface="微软雅黑" pitchFamily="34" charset="-122"/>
              </a:rPr>
              <a:t>近些年，应用最为广泛的散列函数是</a:t>
            </a:r>
            <a:r>
              <a:rPr lang="zh-CN" altLang="en-US" sz="24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安全散列算法</a:t>
            </a:r>
            <a:r>
              <a:rPr lang="en-US" altLang="zh-CN" sz="24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(SHA) </a:t>
            </a:r>
          </a:p>
          <a:p>
            <a:pPr marL="285750" indent="-285750">
              <a:lnSpc>
                <a:spcPct val="150000"/>
              </a:lnSpc>
              <a:spcBef>
                <a:spcPts val="600"/>
              </a:spcBef>
              <a:spcAft>
                <a:spcPts val="600"/>
              </a:spcAft>
              <a:buClr>
                <a:schemeClr val="accent2">
                  <a:lumMod val="75000"/>
                </a:schemeClr>
              </a:buClr>
              <a:buFont typeface="Wingdings" pitchFamily="2" charset="2"/>
              <a:buChar char="Ø"/>
            </a:pPr>
            <a:r>
              <a:rPr lang="zh-CN" altLang="en-US" sz="2400" dirty="0">
                <a:latin typeface="微软雅黑" pitchFamily="34" charset="-122"/>
                <a:ea typeface="微软雅黑" pitchFamily="34" charset="-122"/>
              </a:rPr>
              <a:t>由于其他每一种被广泛应用的散列函数都已被证实存在着密码分析学中的缺陷</a:t>
            </a:r>
            <a:endParaRPr lang="en-US" altLang="zh-CN" sz="2400" dirty="0">
              <a:latin typeface="微软雅黑" pitchFamily="34" charset="-122"/>
              <a:ea typeface="微软雅黑" pitchFamily="34" charset="-122"/>
            </a:endParaRPr>
          </a:p>
          <a:p>
            <a:pPr marL="285750" indent="-285750">
              <a:lnSpc>
                <a:spcPct val="150000"/>
              </a:lnSpc>
              <a:spcBef>
                <a:spcPts val="600"/>
              </a:spcBef>
              <a:spcAft>
                <a:spcPts val="600"/>
              </a:spcAft>
              <a:buClr>
                <a:schemeClr val="accent2">
                  <a:lumMod val="75000"/>
                </a:schemeClr>
              </a:buClr>
              <a:buFont typeface="Wingdings" pitchFamily="2" charset="2"/>
              <a:buChar char="Ø"/>
            </a:pPr>
            <a:r>
              <a:rPr lang="zh-CN" altLang="en-US" sz="2400" dirty="0">
                <a:latin typeface="微软雅黑" pitchFamily="34" charset="-122"/>
                <a:ea typeface="微软雅黑" pitchFamily="34" charset="-122"/>
              </a:rPr>
              <a:t>截止到</a:t>
            </a:r>
            <a:r>
              <a:rPr lang="en-US" altLang="zh-CN" sz="2400" dirty="0">
                <a:latin typeface="微软雅黑" pitchFamily="34" charset="-122"/>
                <a:ea typeface="微软雅黑" pitchFamily="34" charset="-122"/>
              </a:rPr>
              <a:t>2005 </a:t>
            </a:r>
            <a:r>
              <a:rPr lang="zh-CN" altLang="en-US" sz="2400" dirty="0">
                <a:latin typeface="微软雅黑" pitchFamily="34" charset="-122"/>
                <a:ea typeface="微软雅黑" pitchFamily="34" charset="-122"/>
              </a:rPr>
              <a:t>年， </a:t>
            </a:r>
            <a:r>
              <a:rPr lang="en-US" altLang="zh-CN" sz="2400" dirty="0">
                <a:latin typeface="微软雅黑" pitchFamily="34" charset="-122"/>
                <a:ea typeface="微软雅黑" pitchFamily="34" charset="-122"/>
              </a:rPr>
              <a:t>SHA </a:t>
            </a:r>
            <a:r>
              <a:rPr lang="zh-CN" altLang="en-US" sz="2400" dirty="0">
                <a:latin typeface="微软雅黑" pitchFamily="34" charset="-122"/>
                <a:ea typeface="微软雅黑" pitchFamily="34" charset="-122"/>
              </a:rPr>
              <a:t>或许是最后仅存的标准散列算法</a:t>
            </a:r>
          </a:p>
        </p:txBody>
      </p:sp>
    </p:spTree>
    <p:extLst>
      <p:ext uri="{BB962C8B-B14F-4D97-AF65-F5344CB8AC3E}">
        <p14:creationId xmlns:p14="http://schemas.microsoft.com/office/powerpoint/2010/main" val="188859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3826" name="Rectangle 2"/>
          <p:cNvSpPr>
            <a:spLocks noGrp="1" noChangeArrowheads="1"/>
          </p:cNvSpPr>
          <p:nvPr>
            <p:ph type="body" idx="1"/>
          </p:nvPr>
        </p:nvSpPr>
        <p:spPr>
          <a:xfrm>
            <a:off x="804863" y="1292224"/>
            <a:ext cx="7632700" cy="4765675"/>
          </a:xfrm>
          <a:noFill/>
          <a:ln/>
        </p:spPr>
        <p:txBody>
          <a:bodyPr lIns="82550" tIns="41275" rIns="82550" bIns="41275"/>
          <a:lstStyle/>
          <a:p>
            <a:pPr algn="just" defTabSz="677863">
              <a:lnSpc>
                <a:spcPct val="150000"/>
              </a:lnSpc>
              <a:spcBef>
                <a:spcPts val="600"/>
              </a:spcBef>
              <a:spcAft>
                <a:spcPts val="600"/>
              </a:spcAft>
              <a:buFont typeface="Wingdings" pitchFamily="2" charset="2"/>
              <a:buChar char="Ø"/>
            </a:pPr>
            <a:r>
              <a:rPr lang="zh-CN" altLang="en-US"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加密</a:t>
            </a:r>
            <a:r>
              <a:rPr lang="en-US" altLang="zh-CN"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a:t>
            </a:r>
            <a:r>
              <a:rPr lang="zh-CN" altLang="en-US"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解密</a:t>
            </a:r>
            <a:endParaRPr lang="en-US" altLang="zh-CN"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a:p>
            <a:pPr lvl="1" algn="just" defTabSz="677863">
              <a:lnSpc>
                <a:spcPct val="150000"/>
              </a:lnSpc>
              <a:spcBef>
                <a:spcPts val="600"/>
              </a:spcBef>
              <a:spcAft>
                <a:spcPts val="600"/>
              </a:spcAft>
              <a:buFont typeface="Wingdings" pitchFamily="2" charset="2"/>
              <a:buChar char="ü"/>
            </a:pPr>
            <a:r>
              <a:rPr lang="zh-CN" altLang="en-US" sz="2200" dirty="0">
                <a:latin typeface="微软雅黑" pitchFamily="34" charset="-122"/>
                <a:ea typeface="微软雅黑" pitchFamily="34" charset="-122"/>
              </a:rPr>
              <a:t>发送方用接收方的公钥加密报文，接收方用自己的私钥解密</a:t>
            </a:r>
          </a:p>
          <a:p>
            <a:pPr algn="just" defTabSz="677863">
              <a:lnSpc>
                <a:spcPct val="150000"/>
              </a:lnSpc>
              <a:spcBef>
                <a:spcPts val="600"/>
              </a:spcBef>
              <a:spcAft>
                <a:spcPts val="600"/>
              </a:spcAft>
              <a:buFont typeface="Wingdings" pitchFamily="2" charset="2"/>
              <a:buChar char="Ø"/>
            </a:pPr>
            <a:r>
              <a:rPr lang="zh-CN" altLang="en-US"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数字签名</a:t>
            </a:r>
            <a:endParaRPr lang="en-US" altLang="zh-CN"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a:p>
            <a:pPr lvl="1" algn="just" defTabSz="677863">
              <a:lnSpc>
                <a:spcPct val="150000"/>
              </a:lnSpc>
              <a:spcBef>
                <a:spcPts val="600"/>
              </a:spcBef>
              <a:spcAft>
                <a:spcPts val="600"/>
              </a:spcAft>
              <a:buFont typeface="Wingdings" pitchFamily="2" charset="2"/>
              <a:buChar char="ü"/>
            </a:pPr>
            <a:r>
              <a:rPr lang="zh-CN" altLang="en-US" sz="2200" dirty="0">
                <a:latin typeface="微软雅黑" pitchFamily="34" charset="-122"/>
                <a:ea typeface="微软雅黑" pitchFamily="34" charset="-122"/>
              </a:rPr>
              <a:t>发送方用自己的私钥签署报文</a:t>
            </a:r>
          </a:p>
          <a:p>
            <a:pPr algn="just" defTabSz="677863">
              <a:lnSpc>
                <a:spcPct val="150000"/>
              </a:lnSpc>
              <a:spcBef>
                <a:spcPts val="600"/>
              </a:spcBef>
              <a:spcAft>
                <a:spcPts val="600"/>
              </a:spcAft>
              <a:buFont typeface="Wingdings" pitchFamily="2" charset="2"/>
              <a:buChar char="Ø"/>
            </a:pPr>
            <a:r>
              <a:rPr lang="zh-CN" altLang="en-US"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密钥交换</a:t>
            </a:r>
            <a:endParaRPr lang="en-US" altLang="zh-CN"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a:p>
            <a:pPr lvl="1" algn="just" defTabSz="677863">
              <a:lnSpc>
                <a:spcPct val="150000"/>
              </a:lnSpc>
              <a:spcBef>
                <a:spcPts val="600"/>
              </a:spcBef>
              <a:spcAft>
                <a:spcPts val="600"/>
              </a:spcAft>
              <a:buFont typeface="Wingdings" pitchFamily="2" charset="2"/>
              <a:buChar char="ü"/>
            </a:pPr>
            <a:r>
              <a:rPr lang="zh-CN" altLang="en-US" sz="2200" dirty="0">
                <a:latin typeface="微软雅黑" pitchFamily="34" charset="-122"/>
                <a:ea typeface="微软雅黑" pitchFamily="34" charset="-122"/>
              </a:rPr>
              <a:t>双方合作以便交换会话密钥</a:t>
            </a:r>
          </a:p>
        </p:txBody>
      </p:sp>
      <p:sp>
        <p:nvSpPr>
          <p:cNvPr id="2893827" name="Rectangle 3"/>
          <p:cNvSpPr>
            <a:spLocks noChangeArrowheads="1"/>
          </p:cNvSpPr>
          <p:nvPr/>
        </p:nvSpPr>
        <p:spPr bwMode="auto">
          <a:xfrm>
            <a:off x="687388" y="484188"/>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en-US" altLang="zh-CN" sz="3600" dirty="0">
                <a:solidFill>
                  <a:schemeClr val="accent2"/>
                </a:solidFill>
                <a:effectLst>
                  <a:outerShdw blurRad="38100" dist="38100" dir="2700000" algn="tl">
                    <a:srgbClr val="000000">
                      <a:alpha val="43137"/>
                    </a:srgbClr>
                  </a:outerShdw>
                </a:effectLst>
                <a:latin typeface="+mj-ea"/>
                <a:ea typeface="+mj-ea"/>
                <a:cs typeface="+mj-cs"/>
              </a:rPr>
              <a:t>3.4.2 </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公钥密码系统的应用</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12</a:t>
            </a:fld>
            <a:endParaRPr lang="en-US" altLang="zh-CN"/>
          </a:p>
        </p:txBody>
      </p:sp>
    </p:spTree>
    <p:extLst>
      <p:ext uri="{BB962C8B-B14F-4D97-AF65-F5344CB8AC3E}">
        <p14:creationId xmlns:p14="http://schemas.microsoft.com/office/powerpoint/2010/main" val="1376996328"/>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zh-CN" sz="3600" dirty="0">
                <a:solidFill>
                  <a:schemeClr val="accent2">
                    <a:lumMod val="75000"/>
                  </a:schemeClr>
                </a:solidFill>
                <a:effectLst>
                  <a:outerShdw blurRad="38100" dist="38100" dir="2700000" algn="tl">
                    <a:srgbClr val="000000">
                      <a:alpha val="43137"/>
                    </a:srgbClr>
                  </a:outerShdw>
                </a:effectLst>
                <a:latin typeface="+mj-ea"/>
              </a:rPr>
              <a:t>SHA </a:t>
            </a:r>
            <a:r>
              <a:rPr lang="zh-CN" altLang="en-US" sz="3600" dirty="0">
                <a:solidFill>
                  <a:schemeClr val="accent2">
                    <a:lumMod val="75000"/>
                  </a:schemeClr>
                </a:solidFill>
                <a:effectLst>
                  <a:outerShdw blurRad="38100" dist="38100" dir="2700000" algn="tl">
                    <a:srgbClr val="000000">
                      <a:alpha val="43137"/>
                    </a:srgbClr>
                  </a:outerShdw>
                </a:effectLst>
                <a:latin typeface="+mj-ea"/>
              </a:rPr>
              <a:t>算法</a:t>
            </a:r>
          </a:p>
        </p:txBody>
      </p:sp>
      <p:sp>
        <p:nvSpPr>
          <p:cNvPr id="59395" name="Rectangle 3"/>
          <p:cNvSpPr>
            <a:spLocks noGrp="1" noChangeArrowheads="1"/>
          </p:cNvSpPr>
          <p:nvPr>
            <p:ph type="body" idx="1"/>
          </p:nvPr>
        </p:nvSpPr>
        <p:spPr>
          <a:xfrm>
            <a:off x="976314" y="1235075"/>
            <a:ext cx="5136620" cy="4679950"/>
          </a:xfrm>
        </p:spPr>
        <p:txBody>
          <a:bodyPr/>
          <a:lstStyle/>
          <a:p>
            <a:pPr>
              <a:spcBef>
                <a:spcPts val="600"/>
              </a:spcBef>
              <a:spcAft>
                <a:spcPts val="1800"/>
              </a:spcAft>
              <a:buClr>
                <a:schemeClr val="accent2">
                  <a:lumMod val="75000"/>
                </a:schemeClr>
              </a:buClr>
              <a:buFont typeface="Wingdings" pitchFamily="2" charset="2"/>
              <a:buChar char="Ø"/>
            </a:pPr>
            <a:r>
              <a:rPr lang="en-US" altLang="zh-CN" sz="3200" dirty="0">
                <a:latin typeface="微软雅黑" pitchFamily="34" charset="-122"/>
                <a:ea typeface="微软雅黑" pitchFamily="34" charset="-122"/>
              </a:rPr>
              <a:t>Secure Hash Algorithm</a:t>
            </a:r>
          </a:p>
          <a:p>
            <a:pPr>
              <a:spcBef>
                <a:spcPts val="600"/>
              </a:spcBef>
              <a:spcAft>
                <a:spcPts val="1800"/>
              </a:spcAft>
              <a:buClr>
                <a:schemeClr val="accent2">
                  <a:lumMod val="75000"/>
                </a:schemeClr>
              </a:buClr>
              <a:buFont typeface="Wingdings" pitchFamily="2" charset="2"/>
              <a:buChar char="Ø"/>
            </a:pPr>
            <a:r>
              <a:rPr lang="zh-CN" altLang="en-US" sz="3200" dirty="0">
                <a:latin typeface="微软雅黑" pitchFamily="34" charset="-122"/>
                <a:ea typeface="微软雅黑" pitchFamily="34" charset="-122"/>
              </a:rPr>
              <a:t>美国标准与技术研究所</a:t>
            </a:r>
            <a:r>
              <a:rPr lang="en-US" altLang="zh-CN" sz="3200" dirty="0">
                <a:latin typeface="微软雅黑" pitchFamily="34" charset="-122"/>
                <a:ea typeface="微软雅黑" pitchFamily="34" charset="-122"/>
              </a:rPr>
              <a:t>NIST</a:t>
            </a:r>
            <a:r>
              <a:rPr lang="zh-CN" altLang="en-US" sz="3200" dirty="0">
                <a:latin typeface="微软雅黑" pitchFamily="34" charset="-122"/>
                <a:ea typeface="微软雅黑" pitchFamily="34" charset="-122"/>
              </a:rPr>
              <a:t>设计</a:t>
            </a:r>
          </a:p>
          <a:p>
            <a:pPr>
              <a:spcBef>
                <a:spcPts val="600"/>
              </a:spcBef>
              <a:spcAft>
                <a:spcPts val="1800"/>
              </a:spcAft>
              <a:buClr>
                <a:schemeClr val="accent2">
                  <a:lumMod val="75000"/>
                </a:schemeClr>
              </a:buClr>
              <a:buFont typeface="Wingdings" pitchFamily="2" charset="2"/>
              <a:buChar char="Ø"/>
            </a:pPr>
            <a:r>
              <a:rPr lang="en-US" altLang="zh-CN" sz="3200" dirty="0">
                <a:latin typeface="微软雅黑" pitchFamily="34" charset="-122"/>
                <a:ea typeface="微软雅黑" pitchFamily="34" charset="-122"/>
              </a:rPr>
              <a:t>1993</a:t>
            </a:r>
            <a:r>
              <a:rPr lang="zh-CN" altLang="en-US" sz="3200" dirty="0">
                <a:latin typeface="微软雅黑" pitchFamily="34" charset="-122"/>
                <a:ea typeface="微软雅黑" pitchFamily="34" charset="-122"/>
              </a:rPr>
              <a:t>年成为联邦信息处理标准</a:t>
            </a:r>
            <a:r>
              <a:rPr lang="en-US" altLang="zh-CN" sz="3200" i="1" u="sng" dirty="0">
                <a:latin typeface="微软雅黑" pitchFamily="34" charset="-122"/>
                <a:ea typeface="微软雅黑" pitchFamily="34" charset="-122"/>
              </a:rPr>
              <a:t>(FIPS PUB 180)</a:t>
            </a:r>
          </a:p>
        </p:txBody>
      </p:sp>
      <p:sp>
        <p:nvSpPr>
          <p:cNvPr id="4" name="线形标注 1 3"/>
          <p:cNvSpPr/>
          <p:nvPr/>
        </p:nvSpPr>
        <p:spPr>
          <a:xfrm>
            <a:off x="6411915" y="2622549"/>
            <a:ext cx="2732085" cy="2338917"/>
          </a:xfrm>
          <a:prstGeom prst="borderCallout1">
            <a:avLst>
              <a:gd name="adj1" fmla="val 18750"/>
              <a:gd name="adj2" fmla="val -8788"/>
              <a:gd name="adj3" fmla="val 69842"/>
              <a:gd name="adj4" fmla="val -19705"/>
            </a:avLst>
          </a:prstGeom>
          <a:solidFill>
            <a:schemeClr val="bg1"/>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1200"/>
              </a:spcAft>
              <a:buFont typeface="Wingdings" pitchFamily="2" charset="2"/>
              <a:buChar char="ü"/>
            </a:pPr>
            <a:r>
              <a:rPr lang="en-US" altLang="zh-CN" dirty="0">
                <a:solidFill>
                  <a:schemeClr val="tx1"/>
                </a:solidFill>
                <a:latin typeface="微软雅黑" pitchFamily="34" charset="-122"/>
                <a:ea typeface="微软雅黑" pitchFamily="34" charset="-122"/>
              </a:rPr>
              <a:t>FIPS 180-1 </a:t>
            </a:r>
            <a:r>
              <a:rPr lang="zh-CN" altLang="en-US" dirty="0">
                <a:solidFill>
                  <a:schemeClr val="tx1"/>
                </a:solidFill>
                <a:latin typeface="微软雅黑" pitchFamily="34" charset="-122"/>
                <a:ea typeface="微软雅黑" pitchFamily="34" charset="-122"/>
              </a:rPr>
              <a:t>于</a:t>
            </a:r>
            <a:r>
              <a:rPr lang="en-US" altLang="zh-CN" dirty="0">
                <a:solidFill>
                  <a:schemeClr val="tx1"/>
                </a:solidFill>
                <a:latin typeface="微软雅黑" pitchFamily="34" charset="-122"/>
                <a:ea typeface="微软雅黑" pitchFamily="34" charset="-122"/>
              </a:rPr>
              <a:t>1995 </a:t>
            </a:r>
            <a:r>
              <a:rPr lang="zh-CN" altLang="en-US" dirty="0">
                <a:solidFill>
                  <a:schemeClr val="tx1"/>
                </a:solidFill>
                <a:latin typeface="微软雅黑" pitchFamily="34" charset="-122"/>
                <a:ea typeface="微软雅黑" pitchFamily="34" charset="-122"/>
              </a:rPr>
              <a:t>年公布出来，通常称为</a:t>
            </a:r>
            <a:r>
              <a:rPr lang="en-US" altLang="zh-CN" dirty="0">
                <a:solidFill>
                  <a:srgbClr val="CC3300"/>
                </a:solidFill>
                <a:effectLst>
                  <a:outerShdw blurRad="38100" dist="38100" dir="2700000" algn="tl">
                    <a:srgbClr val="000000">
                      <a:alpha val="43137"/>
                    </a:srgbClr>
                  </a:outerShdw>
                </a:effectLst>
                <a:latin typeface="微软雅黑" pitchFamily="34" charset="-122"/>
                <a:ea typeface="微软雅黑" pitchFamily="34" charset="-122"/>
              </a:rPr>
              <a:t>SHA- 1</a:t>
            </a:r>
          </a:p>
          <a:p>
            <a:pPr marL="285750" indent="-285750">
              <a:spcAft>
                <a:spcPts val="1200"/>
              </a:spcAft>
              <a:buFont typeface="Wingdings" pitchFamily="2" charset="2"/>
              <a:buChar char="ü"/>
            </a:pPr>
            <a:r>
              <a:rPr lang="zh-CN" altLang="en-US" dirty="0">
                <a:solidFill>
                  <a:schemeClr val="tx1"/>
                </a:solidFill>
                <a:latin typeface="微软雅黑" pitchFamily="34" charset="-122"/>
                <a:ea typeface="微软雅黑" pitchFamily="34" charset="-122"/>
              </a:rPr>
              <a:t>现行的标准文献被命名为：</a:t>
            </a:r>
            <a:r>
              <a:rPr lang="en-US" altLang="zh-CN" dirty="0">
                <a:solidFill>
                  <a:schemeClr val="tx1"/>
                </a:solidFill>
                <a:latin typeface="微软雅黑" pitchFamily="34" charset="-122"/>
                <a:ea typeface="微软雅黑" pitchFamily="34" charset="-122"/>
              </a:rPr>
              <a:t> </a:t>
            </a:r>
            <a:r>
              <a:rPr lang="zh-CN" altLang="en-US" dirty="0">
                <a:solidFill>
                  <a:schemeClr val="tx1"/>
                </a:solidFill>
                <a:latin typeface="微软雅黑" pitchFamily="34" charset="-122"/>
                <a:ea typeface="微软雅黑" pitchFamily="34" charset="-122"/>
              </a:rPr>
              <a:t>安全散列标准</a:t>
            </a:r>
          </a:p>
        </p:txBody>
      </p:sp>
      <p:sp>
        <p:nvSpPr>
          <p:cNvPr id="5" name="灯片编号占位符 4"/>
          <p:cNvSpPr>
            <a:spLocks noGrp="1"/>
          </p:cNvSpPr>
          <p:nvPr>
            <p:ph type="sldNum" sz="quarter" idx="10"/>
          </p:nvPr>
        </p:nvSpPr>
        <p:spPr/>
        <p:txBody>
          <a:bodyPr/>
          <a:lstStyle/>
          <a:p>
            <a:pPr>
              <a:defRPr/>
            </a:pPr>
            <a:fld id="{AA391F51-DA1D-424B-BD54-E6317CB1A384}" type="slidenum">
              <a:rPr lang="en-US" altLang="zh-CN" smtClean="0"/>
              <a:pPr>
                <a:defRPr/>
              </a:pPr>
              <a:t>120</a:t>
            </a:fld>
            <a:endParaRPr lang="en-US" altLang="zh-CN"/>
          </a:p>
        </p:txBody>
      </p:sp>
    </p:spTree>
    <p:extLst>
      <p:ext uri="{BB962C8B-B14F-4D97-AF65-F5344CB8AC3E}">
        <p14:creationId xmlns:p14="http://schemas.microsoft.com/office/powerpoint/2010/main" val="11042219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zh-CN" sz="3600" dirty="0">
                <a:solidFill>
                  <a:schemeClr val="accent2">
                    <a:lumMod val="75000"/>
                  </a:schemeClr>
                </a:solidFill>
                <a:effectLst>
                  <a:outerShdw blurRad="38100" dist="38100" dir="2700000" algn="tl">
                    <a:srgbClr val="000000">
                      <a:alpha val="43137"/>
                    </a:srgbClr>
                  </a:outerShdw>
                </a:effectLst>
                <a:latin typeface="+mj-ea"/>
              </a:rPr>
              <a:t>SHA </a:t>
            </a:r>
            <a:r>
              <a:rPr lang="zh-CN" altLang="en-US" sz="3600" dirty="0">
                <a:solidFill>
                  <a:schemeClr val="accent2">
                    <a:lumMod val="75000"/>
                  </a:schemeClr>
                </a:solidFill>
                <a:effectLst>
                  <a:outerShdw blurRad="38100" dist="38100" dir="2700000" algn="tl">
                    <a:srgbClr val="000000">
                      <a:alpha val="43137"/>
                    </a:srgbClr>
                  </a:outerShdw>
                </a:effectLst>
                <a:latin typeface="+mj-ea"/>
              </a:rPr>
              <a:t>算法演进</a:t>
            </a:r>
          </a:p>
        </p:txBody>
      </p:sp>
      <p:graphicFrame>
        <p:nvGraphicFramePr>
          <p:cNvPr id="5" name="图示 4"/>
          <p:cNvGraphicFramePr/>
          <p:nvPr>
            <p:extLst>
              <p:ext uri="{D42A27DB-BD31-4B8C-83A1-F6EECF244321}">
                <p14:modId xmlns:p14="http://schemas.microsoft.com/office/powerpoint/2010/main" val="3371786624"/>
              </p:ext>
            </p:extLst>
          </p:nvPr>
        </p:nvGraphicFramePr>
        <p:xfrm>
          <a:off x="1739900" y="1473200"/>
          <a:ext cx="6591300" cy="4436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665692" y="1693985"/>
            <a:ext cx="1384300" cy="523220"/>
          </a:xfrm>
          <a:prstGeom prst="rect">
            <a:avLst/>
          </a:prstGeom>
          <a:noFill/>
        </p:spPr>
        <p:txBody>
          <a:bodyPr wrap="square" rtlCol="0">
            <a:spAutoFit/>
          </a:bodyPr>
          <a:lstStyle/>
          <a:p>
            <a:r>
              <a:rPr lang="en-US" altLang="zh-CN" sz="2800" dirty="0"/>
              <a:t>SHA-0</a:t>
            </a:r>
            <a:endParaRPr lang="zh-CN" altLang="en-US" sz="2800" dirty="0"/>
          </a:p>
        </p:txBody>
      </p:sp>
      <p:sp>
        <p:nvSpPr>
          <p:cNvPr id="9" name="TextBox 8"/>
          <p:cNvSpPr txBox="1"/>
          <p:nvPr/>
        </p:nvSpPr>
        <p:spPr>
          <a:xfrm>
            <a:off x="1047750" y="2648624"/>
            <a:ext cx="1384300" cy="523220"/>
          </a:xfrm>
          <a:prstGeom prst="rect">
            <a:avLst/>
          </a:prstGeom>
          <a:noFill/>
        </p:spPr>
        <p:txBody>
          <a:bodyPr wrap="square" rtlCol="0">
            <a:spAutoFit/>
          </a:bodyPr>
          <a:lstStyle/>
          <a:p>
            <a:r>
              <a:rPr lang="en-US" altLang="zh-CN" sz="2800" dirty="0"/>
              <a:t>SHA-1</a:t>
            </a:r>
            <a:endParaRPr lang="zh-CN" altLang="en-US" sz="2800" dirty="0"/>
          </a:p>
        </p:txBody>
      </p:sp>
      <p:sp>
        <p:nvSpPr>
          <p:cNvPr id="10" name="TextBox 9"/>
          <p:cNvSpPr txBox="1"/>
          <p:nvPr/>
        </p:nvSpPr>
        <p:spPr>
          <a:xfrm>
            <a:off x="1989667" y="3401199"/>
            <a:ext cx="1384300" cy="523220"/>
          </a:xfrm>
          <a:prstGeom prst="rect">
            <a:avLst/>
          </a:prstGeom>
          <a:noFill/>
        </p:spPr>
        <p:txBody>
          <a:bodyPr wrap="square" rtlCol="0">
            <a:spAutoFit/>
          </a:bodyPr>
          <a:lstStyle/>
          <a:p>
            <a:r>
              <a:rPr lang="en-US" altLang="zh-CN" sz="2800" dirty="0"/>
              <a:t>SHA-2</a:t>
            </a:r>
            <a:endParaRPr lang="zh-CN" altLang="en-US" sz="2800" dirty="0"/>
          </a:p>
        </p:txBody>
      </p:sp>
      <p:sp>
        <p:nvSpPr>
          <p:cNvPr id="7" name="线形标注 1 6"/>
          <p:cNvSpPr/>
          <p:nvPr/>
        </p:nvSpPr>
        <p:spPr>
          <a:xfrm>
            <a:off x="6540500" y="2527419"/>
            <a:ext cx="1790700" cy="909598"/>
          </a:xfrm>
          <a:prstGeom prst="borderCallout1">
            <a:avLst/>
          </a:prstGeom>
          <a:solidFill>
            <a:srgbClr val="0070C0">
              <a:alpha val="56000"/>
            </a:srgbClr>
          </a:solidFill>
          <a:ln>
            <a:solidFill>
              <a:schemeClr val="accent2">
                <a:lumMod val="75000"/>
                <a:alpha val="5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SHA-256</a:t>
            </a:r>
          </a:p>
          <a:p>
            <a:pPr algn="ctr"/>
            <a:r>
              <a:rPr lang="en-US" altLang="zh-CN" dirty="0"/>
              <a:t>SHA-384</a:t>
            </a:r>
          </a:p>
          <a:p>
            <a:pPr algn="ctr"/>
            <a:r>
              <a:rPr lang="en-US" altLang="zh-CN" dirty="0"/>
              <a:t>SHA-512</a:t>
            </a:r>
          </a:p>
        </p:txBody>
      </p:sp>
      <p:sp>
        <p:nvSpPr>
          <p:cNvPr id="13" name="线形标注 1 12"/>
          <p:cNvSpPr/>
          <p:nvPr/>
        </p:nvSpPr>
        <p:spPr>
          <a:xfrm>
            <a:off x="7200900" y="3662809"/>
            <a:ext cx="1371600" cy="909598"/>
          </a:xfrm>
          <a:prstGeom prst="borderCallout1">
            <a:avLst>
              <a:gd name="adj1" fmla="val 18750"/>
              <a:gd name="adj2" fmla="val -8333"/>
              <a:gd name="adj3" fmla="val 88764"/>
              <a:gd name="adj4" fmla="val -26296"/>
            </a:avLst>
          </a:prstGeom>
          <a:solidFill>
            <a:srgbClr val="4374CD"/>
          </a:solidFill>
          <a:ln>
            <a:solidFill>
              <a:srgbClr val="4374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SHA-224</a:t>
            </a:r>
          </a:p>
        </p:txBody>
      </p:sp>
      <p:sp>
        <p:nvSpPr>
          <p:cNvPr id="8" name="灯片编号占位符 7"/>
          <p:cNvSpPr>
            <a:spLocks noGrp="1"/>
          </p:cNvSpPr>
          <p:nvPr>
            <p:ph type="sldNum" sz="quarter" idx="10"/>
          </p:nvPr>
        </p:nvSpPr>
        <p:spPr/>
        <p:txBody>
          <a:bodyPr/>
          <a:lstStyle/>
          <a:p>
            <a:pPr>
              <a:defRPr/>
            </a:pPr>
            <a:fld id="{AA391F51-DA1D-424B-BD54-E6317CB1A384}" type="slidenum">
              <a:rPr lang="en-US" altLang="zh-CN" smtClean="0"/>
              <a:pPr>
                <a:defRPr/>
              </a:pPr>
              <a:t>121</a:t>
            </a:fld>
            <a:endParaRPr lang="en-US" altLang="zh-CN"/>
          </a:p>
        </p:txBody>
      </p:sp>
      <p:sp>
        <p:nvSpPr>
          <p:cNvPr id="16" name="TextBox 15"/>
          <p:cNvSpPr txBox="1"/>
          <p:nvPr/>
        </p:nvSpPr>
        <p:spPr>
          <a:xfrm>
            <a:off x="3651250" y="5386348"/>
            <a:ext cx="1384300" cy="523220"/>
          </a:xfrm>
          <a:prstGeom prst="rect">
            <a:avLst/>
          </a:prstGeom>
          <a:noFill/>
        </p:spPr>
        <p:txBody>
          <a:bodyPr wrap="square" rtlCol="0">
            <a:spAutoFit/>
          </a:bodyPr>
          <a:lstStyle/>
          <a:p>
            <a:r>
              <a:rPr lang="en-US" altLang="zh-CN" sz="2800" dirty="0"/>
              <a:t>SHA-3</a:t>
            </a:r>
            <a:endParaRPr lang="zh-CN" altLang="en-US" sz="2800" dirty="0"/>
          </a:p>
        </p:txBody>
      </p:sp>
    </p:spTree>
    <p:extLst>
      <p:ext uri="{BB962C8B-B14F-4D97-AF65-F5344CB8AC3E}">
        <p14:creationId xmlns:p14="http://schemas.microsoft.com/office/powerpoint/2010/main" val="12964779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pPr eaLnBrk="1" hangingPunct="1">
              <a:defRPr/>
            </a:pPr>
            <a:r>
              <a:rPr lang="zh-CN" altLang="en-US" dirty="0"/>
              <a:t>安全散列算法</a:t>
            </a:r>
          </a:p>
        </p:txBody>
      </p:sp>
      <p:sp>
        <p:nvSpPr>
          <p:cNvPr id="407555" name="Rectangle 3"/>
          <p:cNvSpPr>
            <a:spLocks noGrp="1" noChangeArrowheads="1"/>
          </p:cNvSpPr>
          <p:nvPr>
            <p:ph type="body" idx="1"/>
          </p:nvPr>
        </p:nvSpPr>
        <p:spPr>
          <a:xfrm>
            <a:off x="468313" y="5715000"/>
            <a:ext cx="8229600" cy="1143000"/>
          </a:xfrm>
        </p:spPr>
        <p:txBody>
          <a:bodyPr/>
          <a:lstStyle/>
          <a:p>
            <a:pPr eaLnBrk="1" hangingPunct="1">
              <a:lnSpc>
                <a:spcPct val="90000"/>
              </a:lnSpc>
              <a:buFont typeface="Wingdings" panose="05000000000000000000" pitchFamily="2" charset="2"/>
              <a:buNone/>
              <a:defRPr/>
            </a:pPr>
            <a:r>
              <a:rPr lang="zh-CN" altLang="en-US" sz="2000">
                <a:solidFill>
                  <a:schemeClr val="tx1"/>
                </a:solidFill>
                <a:effectLst/>
              </a:rPr>
              <a:t>１</a:t>
            </a:r>
            <a:r>
              <a:rPr lang="en-US" altLang="zh-CN" sz="2000">
                <a:solidFill>
                  <a:schemeClr val="tx1"/>
                </a:solidFill>
                <a:effectLst/>
              </a:rPr>
              <a:t>.</a:t>
            </a:r>
            <a:r>
              <a:rPr lang="zh-CN" altLang="en-US" sz="2000">
                <a:solidFill>
                  <a:schemeClr val="tx1"/>
                </a:solidFill>
                <a:effectLst/>
              </a:rPr>
              <a:t>所有的长度以比特为单位</a:t>
            </a:r>
          </a:p>
          <a:p>
            <a:pPr eaLnBrk="1" hangingPunct="1">
              <a:lnSpc>
                <a:spcPct val="90000"/>
              </a:lnSpc>
              <a:buFont typeface="Wingdings" panose="05000000000000000000" pitchFamily="2" charset="2"/>
              <a:buNone/>
              <a:defRPr/>
            </a:pPr>
            <a:r>
              <a:rPr lang="zh-CN" altLang="en-US" sz="2000">
                <a:solidFill>
                  <a:schemeClr val="tx1"/>
                </a:solidFill>
                <a:effectLst/>
              </a:rPr>
              <a:t>２</a:t>
            </a:r>
            <a:r>
              <a:rPr lang="en-US" altLang="zh-CN" sz="2000">
                <a:solidFill>
                  <a:schemeClr val="tx1"/>
                </a:solidFill>
                <a:effectLst/>
              </a:rPr>
              <a:t>.</a:t>
            </a:r>
            <a:r>
              <a:rPr lang="zh-CN" altLang="en-US" sz="2000">
                <a:solidFill>
                  <a:schemeClr val="tx1"/>
                </a:solidFill>
                <a:effectLst/>
              </a:rPr>
              <a:t>安全性是指对输出长度为</a:t>
            </a:r>
            <a:r>
              <a:rPr lang="en-US" altLang="zh-CN" sz="2000">
                <a:solidFill>
                  <a:schemeClr val="tx1"/>
                </a:solidFill>
                <a:effectLst/>
              </a:rPr>
              <a:t>n</a:t>
            </a:r>
            <a:r>
              <a:rPr lang="zh-CN" altLang="en-US" sz="2000">
                <a:solidFill>
                  <a:schemeClr val="tx1"/>
                </a:solidFill>
                <a:effectLst/>
              </a:rPr>
              <a:t>比特散列函数的生日攻击产生碰撞的工作量大约为</a:t>
            </a:r>
            <a:r>
              <a:rPr lang="en-US" altLang="zh-CN" sz="2000">
                <a:solidFill>
                  <a:schemeClr val="tx1"/>
                </a:solidFill>
                <a:effectLst/>
              </a:rPr>
              <a:t>2</a:t>
            </a:r>
            <a:r>
              <a:rPr lang="en-US" altLang="zh-CN" sz="2000" baseline="30000">
                <a:solidFill>
                  <a:schemeClr val="tx1"/>
                </a:solidFill>
                <a:effectLst/>
              </a:rPr>
              <a:t>n/2</a:t>
            </a:r>
            <a:endParaRPr lang="en-US" altLang="zh-CN" sz="2000" baseline="30000"/>
          </a:p>
        </p:txBody>
      </p:sp>
      <p:graphicFrame>
        <p:nvGraphicFramePr>
          <p:cNvPr id="407710" name="Group 158"/>
          <p:cNvGraphicFramePr>
            <a:graphicFrameLocks noGrp="1"/>
          </p:cNvGraphicFramePr>
          <p:nvPr/>
        </p:nvGraphicFramePr>
        <p:xfrm>
          <a:off x="468313" y="1052513"/>
          <a:ext cx="8229600" cy="4559301"/>
        </p:xfrm>
        <a:graphic>
          <a:graphicData uri="http://schemas.openxmlformats.org/drawingml/2006/table">
            <a:tbl>
              <a:tblPr/>
              <a:tblGrid>
                <a:gridCol w="1646237">
                  <a:extLst>
                    <a:ext uri="{9D8B030D-6E8A-4147-A177-3AD203B41FA5}">
                      <a16:colId xmlns:a16="http://schemas.microsoft.com/office/drawing/2014/main" val="20000"/>
                    </a:ext>
                  </a:extLst>
                </a:gridCol>
                <a:gridCol w="1646238">
                  <a:extLst>
                    <a:ext uri="{9D8B030D-6E8A-4147-A177-3AD203B41FA5}">
                      <a16:colId xmlns:a16="http://schemas.microsoft.com/office/drawing/2014/main" val="20001"/>
                    </a:ext>
                  </a:extLst>
                </a:gridCol>
                <a:gridCol w="1644650">
                  <a:extLst>
                    <a:ext uri="{9D8B030D-6E8A-4147-A177-3AD203B41FA5}">
                      <a16:colId xmlns:a16="http://schemas.microsoft.com/office/drawing/2014/main" val="20002"/>
                    </a:ext>
                  </a:extLst>
                </a:gridCol>
                <a:gridCol w="1646237">
                  <a:extLst>
                    <a:ext uri="{9D8B030D-6E8A-4147-A177-3AD203B41FA5}">
                      <a16:colId xmlns:a16="http://schemas.microsoft.com/office/drawing/2014/main" val="20003"/>
                    </a:ext>
                  </a:extLst>
                </a:gridCol>
                <a:gridCol w="1646238">
                  <a:extLst>
                    <a:ext uri="{9D8B030D-6E8A-4147-A177-3AD203B41FA5}">
                      <a16:colId xmlns:a16="http://schemas.microsoft.com/office/drawing/2014/main" val="20004"/>
                    </a:ext>
                  </a:extLst>
                </a:gridCol>
              </a:tblGrid>
              <a:tr h="628738">
                <a:tc>
                  <a:txBody>
                    <a:bodyPr/>
                    <a:lstStyle>
                      <a:lvl1pPr>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0" marR="0" lvl="0" indent="0" algn="l" defTabSz="914400" rtl="0" eaLnBrk="1" fontAlgn="base" latinLnBrk="0" hangingPunct="1">
                        <a:lnSpc>
                          <a:spcPct val="110000"/>
                        </a:lnSpc>
                        <a:spcBef>
                          <a:spcPct val="20000"/>
                        </a:spcBef>
                        <a:spcAft>
                          <a:spcPct val="0"/>
                        </a:spcAft>
                        <a:buClr>
                          <a:srgbClr val="0000CC"/>
                        </a:buClr>
                        <a:buSzTx/>
                        <a:buFont typeface="Wingdings" panose="05000000000000000000" pitchFamily="2" charset="2"/>
                        <a:buNone/>
                        <a:tabLst/>
                      </a:pPr>
                      <a:endParaRPr kumimoji="0" lang="zh-CN" altLang="zh-CN"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endParaRP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en-US" altLang="zh-CN"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SHA-1</a:t>
                      </a: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en-US" altLang="zh-CN"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SHA-256</a:t>
                      </a: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en-US" altLang="zh-CN"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SHA-384</a:t>
                      </a: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en-US" altLang="zh-CN"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SHA-512</a:t>
                      </a: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896237">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zh-CN" altLang="en-US"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消息摘要长度</a:t>
                      </a: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en-US" altLang="zh-CN"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160</a:t>
                      </a: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en-US" altLang="zh-CN"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256</a:t>
                      </a: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en-US" altLang="zh-CN"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384</a:t>
                      </a: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en-US" altLang="zh-CN"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512</a:t>
                      </a: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774808">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zh-CN" altLang="en-US"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消息长度</a:t>
                      </a: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en-US" altLang="zh-CN"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&lt;2</a:t>
                      </a:r>
                      <a:r>
                        <a:rPr kumimoji="0" lang="en-US" altLang="zh-CN" sz="2400" b="0" i="0" u="none" strike="noStrike" cap="none" normalizeH="0" baseline="3000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64</a:t>
                      </a:r>
                      <a:endParaRPr kumimoji="0" lang="en-US" altLang="zh-CN"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endParaRP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en-US" altLang="zh-CN"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&lt;2</a:t>
                      </a:r>
                      <a:r>
                        <a:rPr kumimoji="0" lang="en-US" altLang="zh-CN" sz="2400" b="0" i="0" u="none" strike="noStrike" cap="none" normalizeH="0" baseline="3000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64</a:t>
                      </a:r>
                      <a:endParaRPr kumimoji="0" lang="en-US" altLang="zh-CN"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endParaRP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en-US" altLang="zh-CN"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&lt;2</a:t>
                      </a:r>
                      <a:r>
                        <a:rPr kumimoji="0" lang="en-US" altLang="zh-CN" sz="2400" b="0" i="0" u="none" strike="noStrike" cap="none" normalizeH="0" baseline="3000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128</a:t>
                      </a:r>
                      <a:endParaRPr kumimoji="0" lang="en-US" altLang="zh-CN"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endParaRP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en-US" altLang="zh-CN"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&lt;2</a:t>
                      </a:r>
                      <a:r>
                        <a:rPr kumimoji="0" lang="en-US" altLang="zh-CN" sz="2400" b="0" i="0" u="none" strike="noStrike" cap="none" normalizeH="0" baseline="3000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128</a:t>
                      </a:r>
                      <a:endParaRPr kumimoji="0" lang="en-US" altLang="zh-CN"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endParaRP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777983">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zh-CN" altLang="en-US"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分组长度</a:t>
                      </a: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en-US" altLang="zh-CN" sz="2400" b="0" i="0" u="none" strike="noStrike" cap="none" normalizeH="0" baseline="0" dirty="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512</a:t>
                      </a: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en-US" altLang="zh-CN"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512</a:t>
                      </a: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en-US" altLang="zh-CN"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1024</a:t>
                      </a: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en-US" altLang="zh-CN"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1024</a:t>
                      </a: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493845">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zh-CN" altLang="en-US"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字长度</a:t>
                      </a: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en-US" altLang="zh-CN"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32</a:t>
                      </a: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en-US" altLang="zh-CN"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32</a:t>
                      </a: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en-US" altLang="zh-CN"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64</a:t>
                      </a: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en-US" altLang="zh-CN"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64</a:t>
                      </a: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493845">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zh-CN" altLang="en-US"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步骤数</a:t>
                      </a: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en-US" altLang="zh-CN"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80</a:t>
                      </a: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en-US" altLang="zh-CN"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64</a:t>
                      </a: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en-US" altLang="zh-CN"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80</a:t>
                      </a: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en-US" altLang="zh-CN"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80</a:t>
                      </a: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493845">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zh-CN" altLang="en-US"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安全性</a:t>
                      </a: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en-US" altLang="zh-CN"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80</a:t>
                      </a: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en-US" altLang="zh-CN"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128</a:t>
                      </a: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en-US" altLang="zh-CN" sz="2400" b="0" i="0" u="none" strike="noStrike" cap="none" normalizeH="0" baseline="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192</a:t>
                      </a: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lvl1pPr marL="342900" indent="-342900">
                        <a:lnSpc>
                          <a:spcPct val="110000"/>
                        </a:lnSpc>
                        <a:spcBef>
                          <a:spcPct val="20000"/>
                        </a:spcBef>
                        <a:buClr>
                          <a:srgbClr val="0000CC"/>
                        </a:buClr>
                        <a:buFont typeface="Wingdings" panose="05000000000000000000" pitchFamily="2" charset="2"/>
                        <a:defRPr sz="28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defRPr sz="24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defRPr sz="20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defRPr>
                          <a:solidFill>
                            <a:srgbClr val="000000"/>
                          </a:solidFill>
                          <a:latin typeface="华文中宋" panose="02010600040101010101" pitchFamily="2" charset="-122"/>
                          <a:ea typeface="华文中宋" panose="02010600040101010101" pitchFamily="2" charset="-122"/>
                        </a:defRPr>
                      </a:lvl9pPr>
                    </a:lstStyle>
                    <a:p>
                      <a:pPr marL="342900" marR="0" lvl="0" indent="-342900" algn="l" defTabSz="914400" rtl="0" eaLnBrk="1" fontAlgn="base" latinLnBrk="0" hangingPunct="1">
                        <a:lnSpc>
                          <a:spcPct val="110000"/>
                        </a:lnSpc>
                        <a:spcBef>
                          <a:spcPct val="0"/>
                        </a:spcBef>
                        <a:spcAft>
                          <a:spcPct val="0"/>
                        </a:spcAft>
                        <a:buClr>
                          <a:schemeClr val="bg1"/>
                        </a:buClr>
                        <a:buSzTx/>
                        <a:buFontTx/>
                        <a:buNone/>
                        <a:tabLst/>
                      </a:pPr>
                      <a:r>
                        <a:rPr kumimoji="0" lang="en-US" altLang="zh-CN" sz="2400" b="0" i="0" u="none" strike="noStrike" cap="none" normalizeH="0" baseline="0" dirty="0">
                          <a:ln>
                            <a:noFill/>
                          </a:ln>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cs typeface="Times New Roman" panose="02020603050405020304" pitchFamily="18" charset="0"/>
                        </a:rPr>
                        <a:t>256</a:t>
                      </a:r>
                    </a:p>
                  </a:txBody>
                  <a:tcPr marT="45726" marB="45726"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6179105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bg>
      <p:bgPr>
        <a:no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zh-CN" sz="3600" dirty="0">
                <a:solidFill>
                  <a:schemeClr val="accent2"/>
                </a:solidFill>
                <a:effectLst>
                  <a:outerShdw blurRad="38100" dist="38100" dir="2700000" algn="tl">
                    <a:srgbClr val="000000">
                      <a:alpha val="43137"/>
                    </a:srgbClr>
                  </a:outerShdw>
                </a:effectLst>
                <a:latin typeface="+mj-ea"/>
              </a:rPr>
              <a:t>SHA </a:t>
            </a:r>
            <a:r>
              <a:rPr lang="zh-CN" altLang="en-US" sz="3600" dirty="0">
                <a:solidFill>
                  <a:schemeClr val="accent2"/>
                </a:solidFill>
                <a:effectLst>
                  <a:outerShdw blurRad="38100" dist="38100" dir="2700000" algn="tl">
                    <a:srgbClr val="000000">
                      <a:alpha val="43137"/>
                    </a:srgbClr>
                  </a:outerShdw>
                </a:effectLst>
                <a:latin typeface="+mj-ea"/>
              </a:rPr>
              <a:t>算法比较</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123</a:t>
            </a:fld>
            <a:endParaRPr lang="en-US" altLang="zh-CN"/>
          </a:p>
        </p:txBody>
      </p:sp>
      <p:graphicFrame>
        <p:nvGraphicFramePr>
          <p:cNvPr id="3" name="表格 2"/>
          <p:cNvGraphicFramePr>
            <a:graphicFrameLocks noGrp="1"/>
          </p:cNvGraphicFramePr>
          <p:nvPr>
            <p:extLst>
              <p:ext uri="{D42A27DB-BD31-4B8C-83A1-F6EECF244321}">
                <p14:modId xmlns:p14="http://schemas.microsoft.com/office/powerpoint/2010/main" val="366690880"/>
              </p:ext>
            </p:extLst>
          </p:nvPr>
        </p:nvGraphicFramePr>
        <p:xfrm>
          <a:off x="701982" y="1290638"/>
          <a:ext cx="8111817" cy="4679951"/>
        </p:xfrm>
        <a:graphic>
          <a:graphicData uri="http://schemas.openxmlformats.org/drawingml/2006/table">
            <a:tbl>
              <a:tblPr/>
              <a:tblGrid>
                <a:gridCol w="901313">
                  <a:extLst>
                    <a:ext uri="{9D8B030D-6E8A-4147-A177-3AD203B41FA5}">
                      <a16:colId xmlns:a16="http://schemas.microsoft.com/office/drawing/2014/main" val="20000"/>
                    </a:ext>
                  </a:extLst>
                </a:gridCol>
                <a:gridCol w="901313">
                  <a:extLst>
                    <a:ext uri="{9D8B030D-6E8A-4147-A177-3AD203B41FA5}">
                      <a16:colId xmlns:a16="http://schemas.microsoft.com/office/drawing/2014/main" val="20001"/>
                    </a:ext>
                  </a:extLst>
                </a:gridCol>
                <a:gridCol w="901313">
                  <a:extLst>
                    <a:ext uri="{9D8B030D-6E8A-4147-A177-3AD203B41FA5}">
                      <a16:colId xmlns:a16="http://schemas.microsoft.com/office/drawing/2014/main" val="20002"/>
                    </a:ext>
                  </a:extLst>
                </a:gridCol>
                <a:gridCol w="901313">
                  <a:extLst>
                    <a:ext uri="{9D8B030D-6E8A-4147-A177-3AD203B41FA5}">
                      <a16:colId xmlns:a16="http://schemas.microsoft.com/office/drawing/2014/main" val="20003"/>
                    </a:ext>
                  </a:extLst>
                </a:gridCol>
                <a:gridCol w="901313">
                  <a:extLst>
                    <a:ext uri="{9D8B030D-6E8A-4147-A177-3AD203B41FA5}">
                      <a16:colId xmlns:a16="http://schemas.microsoft.com/office/drawing/2014/main" val="20004"/>
                    </a:ext>
                  </a:extLst>
                </a:gridCol>
                <a:gridCol w="901313">
                  <a:extLst>
                    <a:ext uri="{9D8B030D-6E8A-4147-A177-3AD203B41FA5}">
                      <a16:colId xmlns:a16="http://schemas.microsoft.com/office/drawing/2014/main" val="20005"/>
                    </a:ext>
                  </a:extLst>
                </a:gridCol>
                <a:gridCol w="901313">
                  <a:extLst>
                    <a:ext uri="{9D8B030D-6E8A-4147-A177-3AD203B41FA5}">
                      <a16:colId xmlns:a16="http://schemas.microsoft.com/office/drawing/2014/main" val="20006"/>
                    </a:ext>
                  </a:extLst>
                </a:gridCol>
                <a:gridCol w="901313">
                  <a:extLst>
                    <a:ext uri="{9D8B030D-6E8A-4147-A177-3AD203B41FA5}">
                      <a16:colId xmlns:a16="http://schemas.microsoft.com/office/drawing/2014/main" val="20007"/>
                    </a:ext>
                  </a:extLst>
                </a:gridCol>
                <a:gridCol w="901313">
                  <a:extLst>
                    <a:ext uri="{9D8B030D-6E8A-4147-A177-3AD203B41FA5}">
                      <a16:colId xmlns:a16="http://schemas.microsoft.com/office/drawing/2014/main" val="20008"/>
                    </a:ext>
                  </a:extLst>
                </a:gridCol>
              </a:tblGrid>
              <a:tr h="1207729">
                <a:tc>
                  <a:txBody>
                    <a:bodyPr/>
                    <a:lstStyle/>
                    <a:p>
                      <a:pPr algn="ctr"/>
                      <a:r>
                        <a:rPr lang="zh-CN" altLang="en-US" sz="1600" dirty="0">
                          <a:effectLst/>
                          <a:latin typeface="微软雅黑" pitchFamily="34" charset="-122"/>
                          <a:ea typeface="微软雅黑" pitchFamily="34" charset="-122"/>
                        </a:rPr>
                        <a:t>算 法</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zh-CN" altLang="en-US" sz="1600" dirty="0">
                          <a:effectLst/>
                          <a:latin typeface="微软雅黑" pitchFamily="34" charset="-122"/>
                          <a:ea typeface="微软雅黑" pitchFamily="34" charset="-122"/>
                        </a:rPr>
                        <a:t>输出散列值长度 </a:t>
                      </a:r>
                      <a:r>
                        <a:rPr lang="en-US" altLang="zh-CN" sz="1600" dirty="0">
                          <a:effectLst/>
                          <a:latin typeface="微软雅黑" pitchFamily="34" charset="-122"/>
                          <a:ea typeface="微软雅黑" pitchFamily="34" charset="-122"/>
                        </a:rPr>
                        <a:t>(bits)</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zh-CN" altLang="en-US" sz="1600" dirty="0">
                          <a:effectLst/>
                          <a:latin typeface="微软雅黑" pitchFamily="34" charset="-122"/>
                          <a:ea typeface="微软雅黑" pitchFamily="34" charset="-122"/>
                        </a:rPr>
                        <a:t>中继散列值长度 </a:t>
                      </a:r>
                      <a:r>
                        <a:rPr lang="en-US" altLang="zh-CN" sz="1600" dirty="0">
                          <a:effectLst/>
                          <a:latin typeface="微软雅黑" pitchFamily="34" charset="-122"/>
                          <a:ea typeface="微软雅黑" pitchFamily="34" charset="-122"/>
                        </a:rPr>
                        <a:t>(bits)</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zh-CN" altLang="en-US" sz="1600" dirty="0">
                          <a:effectLst/>
                          <a:latin typeface="微软雅黑" pitchFamily="34" charset="-122"/>
                          <a:ea typeface="微软雅黑" pitchFamily="34" charset="-122"/>
                        </a:rPr>
                        <a:t>数据区块长度 </a:t>
                      </a:r>
                      <a:r>
                        <a:rPr lang="en-US" altLang="zh-CN" sz="1600" dirty="0">
                          <a:effectLst/>
                          <a:latin typeface="微软雅黑" pitchFamily="34" charset="-122"/>
                          <a:ea typeface="微软雅黑" pitchFamily="34" charset="-122"/>
                        </a:rPr>
                        <a:t>(bits)</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zh-CN" altLang="en-US" sz="1600" dirty="0">
                          <a:effectLst/>
                          <a:latin typeface="微软雅黑" pitchFamily="34" charset="-122"/>
                          <a:ea typeface="微软雅黑" pitchFamily="34" charset="-122"/>
                        </a:rPr>
                        <a:t>最大输入信息长度 </a:t>
                      </a:r>
                      <a:r>
                        <a:rPr lang="en-US" altLang="zh-CN" sz="1600" dirty="0">
                          <a:effectLst/>
                          <a:latin typeface="微软雅黑" pitchFamily="34" charset="-122"/>
                          <a:ea typeface="微软雅黑" pitchFamily="34" charset="-122"/>
                        </a:rPr>
                        <a:t>(bits)</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zh-CN" altLang="en-US" sz="1600" dirty="0">
                          <a:effectLst/>
                          <a:latin typeface="微软雅黑" pitchFamily="34" charset="-122"/>
                          <a:ea typeface="微软雅黑" pitchFamily="34" charset="-122"/>
                        </a:rPr>
                        <a:t>一个</a:t>
                      </a:r>
                      <a:r>
                        <a:rPr lang="en-US" sz="1600" dirty="0">
                          <a:effectLst/>
                          <a:latin typeface="微软雅黑" pitchFamily="34" charset="-122"/>
                          <a:ea typeface="微软雅黑" pitchFamily="34" charset="-122"/>
                        </a:rPr>
                        <a:t>Word</a:t>
                      </a:r>
                      <a:r>
                        <a:rPr lang="zh-CN" altLang="en-US" sz="1600" dirty="0">
                          <a:effectLst/>
                          <a:latin typeface="微软雅黑" pitchFamily="34" charset="-122"/>
                          <a:ea typeface="微软雅黑" pitchFamily="34" charset="-122"/>
                        </a:rPr>
                        <a:t>长度 </a:t>
                      </a:r>
                      <a:r>
                        <a:rPr lang="en-US" altLang="zh-CN" sz="1600" dirty="0">
                          <a:effectLst/>
                          <a:latin typeface="微软雅黑" pitchFamily="34" charset="-122"/>
                          <a:ea typeface="微软雅黑" pitchFamily="34" charset="-122"/>
                        </a:rPr>
                        <a:t>(</a:t>
                      </a:r>
                      <a:r>
                        <a:rPr lang="en-US" sz="1600" dirty="0">
                          <a:effectLst/>
                          <a:latin typeface="微软雅黑" pitchFamily="34" charset="-122"/>
                          <a:ea typeface="微软雅黑" pitchFamily="34" charset="-122"/>
                        </a:rPr>
                        <a:t>bits)</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zh-CN" altLang="en-US" sz="1600" dirty="0">
                          <a:effectLst/>
                          <a:latin typeface="微软雅黑" pitchFamily="34" charset="-122"/>
                          <a:ea typeface="微软雅黑" pitchFamily="34" charset="-122"/>
                        </a:rPr>
                        <a:t>循环次数</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zh-CN" altLang="en-US" sz="1600" dirty="0">
                          <a:effectLst/>
                          <a:latin typeface="微软雅黑" pitchFamily="34" charset="-122"/>
                          <a:ea typeface="微软雅黑" pitchFamily="34" charset="-122"/>
                        </a:rPr>
                        <a:t>使用到的运算符</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zh-CN" altLang="en-US" sz="1600" u="none" strike="noStrike" dirty="0">
                          <a:solidFill>
                            <a:srgbClr val="A55858"/>
                          </a:solidFill>
                          <a:effectLst/>
                          <a:latin typeface="微软雅黑" pitchFamily="34" charset="-122"/>
                          <a:ea typeface="微软雅黑" pitchFamily="34" charset="-122"/>
                          <a:hlinkClick r:id="rId3" tooltip="散列碰撞攻击（页面不存在）"/>
                        </a:rPr>
                        <a:t>碰撞攻击</a:t>
                      </a:r>
                      <a:endParaRPr lang="zh-CN" altLang="en-US" sz="1600" dirty="0">
                        <a:effectLst/>
                        <a:latin typeface="微软雅黑" pitchFamily="34" charset="-122"/>
                        <a:ea typeface="微软雅黑" pitchFamily="34" charset="-122"/>
                      </a:endParaRP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754831">
                <a:tc>
                  <a:txBody>
                    <a:bodyPr/>
                    <a:lstStyle/>
                    <a:p>
                      <a:pPr algn="ctr"/>
                      <a:r>
                        <a:rPr lang="en-US" sz="1600" b="1" dirty="0">
                          <a:effectLst/>
                        </a:rPr>
                        <a:t>SHA-0</a:t>
                      </a:r>
                      <a:endParaRPr lang="en-US" sz="1600" dirty="0">
                        <a:effectLst/>
                      </a:endParaRP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1600" dirty="0">
                          <a:effectLst/>
                        </a:rPr>
                        <a:t>160</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1600">
                          <a:effectLst/>
                        </a:rPr>
                        <a:t>160</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1600">
                          <a:effectLst/>
                        </a:rPr>
                        <a:t>512</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1600">
                          <a:effectLst/>
                        </a:rPr>
                        <a:t>2</a:t>
                      </a:r>
                      <a:r>
                        <a:rPr lang="en-US" altLang="zh-CN" sz="1600" baseline="30000">
                          <a:effectLst/>
                        </a:rPr>
                        <a:t>64</a:t>
                      </a:r>
                      <a:r>
                        <a:rPr lang="zh-CN" altLang="en-US" sz="1600">
                          <a:effectLst/>
                        </a:rPr>
                        <a:t> − </a:t>
                      </a:r>
                      <a:r>
                        <a:rPr lang="en-US" altLang="zh-CN" sz="1600">
                          <a:effectLst/>
                        </a:rPr>
                        <a:t>1</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1600">
                          <a:effectLst/>
                        </a:rPr>
                        <a:t>32</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1600">
                          <a:effectLst/>
                        </a:rPr>
                        <a:t>80</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600">
                          <a:effectLst/>
                        </a:rPr>
                        <a:t>+,and,or,xor,rotl</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zh-CN" altLang="en-US" sz="1600">
                          <a:effectLst/>
                        </a:rPr>
                        <a:t>是</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754831">
                <a:tc>
                  <a:txBody>
                    <a:bodyPr/>
                    <a:lstStyle/>
                    <a:p>
                      <a:pPr algn="ctr"/>
                      <a:r>
                        <a:rPr lang="en-US" sz="1600" b="1">
                          <a:effectLst/>
                        </a:rPr>
                        <a:t>SHA-1</a:t>
                      </a:r>
                      <a:endParaRPr lang="en-US" sz="1600">
                        <a:effectLst/>
                      </a:endParaRP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1600">
                          <a:effectLst/>
                        </a:rPr>
                        <a:t>160</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1600">
                          <a:effectLst/>
                        </a:rPr>
                        <a:t>160</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1600">
                          <a:effectLst/>
                        </a:rPr>
                        <a:t>512</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1600">
                          <a:effectLst/>
                        </a:rPr>
                        <a:t>2</a:t>
                      </a:r>
                      <a:r>
                        <a:rPr lang="en-US" altLang="zh-CN" sz="1600" baseline="30000">
                          <a:effectLst/>
                        </a:rPr>
                        <a:t>64</a:t>
                      </a:r>
                      <a:r>
                        <a:rPr lang="zh-CN" altLang="en-US" sz="1600">
                          <a:effectLst/>
                        </a:rPr>
                        <a:t> − </a:t>
                      </a:r>
                      <a:r>
                        <a:rPr lang="en-US" altLang="zh-CN" sz="1600">
                          <a:effectLst/>
                        </a:rPr>
                        <a:t>1</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1600">
                          <a:effectLst/>
                        </a:rPr>
                        <a:t>32</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1600">
                          <a:effectLst/>
                        </a:rPr>
                        <a:t>80</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600">
                          <a:effectLst/>
                        </a:rPr>
                        <a:t>+,and,or,xor,rotl</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zh-CN" altLang="en-US" sz="1600" dirty="0">
                          <a:effectLst/>
                        </a:rPr>
                        <a:t>存在</a:t>
                      </a:r>
                      <a:r>
                        <a:rPr lang="en-US" altLang="zh-CN" sz="1600" dirty="0">
                          <a:effectLst/>
                        </a:rPr>
                        <a:t>2</a:t>
                      </a:r>
                      <a:r>
                        <a:rPr lang="en-US" altLang="zh-CN" sz="1600" baseline="30000" dirty="0">
                          <a:effectLst/>
                        </a:rPr>
                        <a:t>63</a:t>
                      </a:r>
                      <a:r>
                        <a:rPr lang="zh-CN" altLang="en-US" sz="1600" dirty="0">
                          <a:effectLst/>
                        </a:rPr>
                        <a:t>的攻击</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981280">
                <a:tc>
                  <a:txBody>
                    <a:bodyPr/>
                    <a:lstStyle/>
                    <a:p>
                      <a:pPr algn="ctr"/>
                      <a:r>
                        <a:rPr lang="en-US" sz="1600" b="1">
                          <a:effectLst/>
                        </a:rPr>
                        <a:t>SHA-256/224</a:t>
                      </a:r>
                      <a:endParaRPr lang="en-US" sz="1600">
                        <a:effectLst/>
                      </a:endParaRP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1600">
                          <a:effectLst/>
                        </a:rPr>
                        <a:t>256/224</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1600">
                          <a:effectLst/>
                        </a:rPr>
                        <a:t>256</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1600">
                          <a:effectLst/>
                        </a:rPr>
                        <a:t>512</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1600">
                          <a:effectLst/>
                        </a:rPr>
                        <a:t>2</a:t>
                      </a:r>
                      <a:r>
                        <a:rPr lang="en-US" altLang="zh-CN" sz="1600" baseline="30000">
                          <a:effectLst/>
                        </a:rPr>
                        <a:t>64</a:t>
                      </a:r>
                      <a:r>
                        <a:rPr lang="zh-CN" altLang="en-US" sz="1600">
                          <a:effectLst/>
                        </a:rPr>
                        <a:t> − </a:t>
                      </a:r>
                      <a:r>
                        <a:rPr lang="en-US" altLang="zh-CN" sz="1600">
                          <a:effectLst/>
                        </a:rPr>
                        <a:t>1</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1600">
                          <a:effectLst/>
                        </a:rPr>
                        <a:t>32</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1600">
                          <a:effectLst/>
                        </a:rPr>
                        <a:t>64</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600">
                          <a:effectLst/>
                        </a:rPr>
                        <a:t>+,and,or,xor,shr,rotr</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zh-CN" altLang="en-US" sz="1600">
                          <a:effectLst/>
                        </a:rPr>
                        <a:t>尚未出现</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981280">
                <a:tc>
                  <a:txBody>
                    <a:bodyPr/>
                    <a:lstStyle/>
                    <a:p>
                      <a:pPr algn="ctr"/>
                      <a:r>
                        <a:rPr lang="en-US" sz="1600" b="1" dirty="0">
                          <a:effectLst/>
                        </a:rPr>
                        <a:t>SHA-512/384</a:t>
                      </a:r>
                      <a:endParaRPr lang="en-US" sz="1600" dirty="0">
                        <a:effectLst/>
                      </a:endParaRP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1600" dirty="0">
                          <a:effectLst/>
                        </a:rPr>
                        <a:t>512/384</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1600">
                          <a:effectLst/>
                        </a:rPr>
                        <a:t>512</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1600" dirty="0">
                          <a:effectLst/>
                        </a:rPr>
                        <a:t>1024</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1600">
                          <a:effectLst/>
                        </a:rPr>
                        <a:t>2</a:t>
                      </a:r>
                      <a:r>
                        <a:rPr lang="en-US" altLang="zh-CN" sz="1600" baseline="30000">
                          <a:effectLst/>
                        </a:rPr>
                        <a:t>128</a:t>
                      </a:r>
                      <a:r>
                        <a:rPr lang="zh-CN" altLang="en-US" sz="1600">
                          <a:effectLst/>
                        </a:rPr>
                        <a:t> − </a:t>
                      </a:r>
                      <a:r>
                        <a:rPr lang="en-US" altLang="zh-CN" sz="1600">
                          <a:effectLst/>
                        </a:rPr>
                        <a:t>1</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1600" dirty="0">
                          <a:effectLst/>
                        </a:rPr>
                        <a:t>64</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altLang="zh-CN" sz="1600">
                          <a:effectLst/>
                        </a:rPr>
                        <a:t>80</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600" dirty="0">
                          <a:effectLst/>
                        </a:rPr>
                        <a:t>+,</a:t>
                      </a:r>
                      <a:r>
                        <a:rPr lang="en-US" sz="1600" dirty="0" err="1">
                          <a:effectLst/>
                        </a:rPr>
                        <a:t>and,or,xor,shr,rotr</a:t>
                      </a:r>
                      <a:endParaRPr lang="en-US" sz="1600" dirty="0">
                        <a:effectLst/>
                      </a:endParaRP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zh-CN" altLang="en-US" sz="1600" dirty="0">
                          <a:effectLst/>
                        </a:rPr>
                        <a:t>尚未出现</a:t>
                      </a:r>
                    </a:p>
                  </a:txBody>
                  <a:tcPr marL="75483" marR="75483" marT="37742" marB="37742"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bl>
          </a:graphicData>
        </a:graphic>
      </p:graphicFrame>
      <p:sp>
        <p:nvSpPr>
          <p:cNvPr id="4" name="Rectangle 2"/>
          <p:cNvSpPr>
            <a:spLocks noChangeArrowheads="1"/>
          </p:cNvSpPr>
          <p:nvPr/>
        </p:nvSpPr>
        <p:spPr bwMode="auto">
          <a:xfrm>
            <a:off x="1362075" y="11763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itchFamily="34" charset="0"/>
                <a:ea typeface="宋体" pitchFamily="2" charset="-122"/>
              </a:rPr>
            </a:br>
            <a:endParaRPr kumimoji="0" lang="zh-CN" altLang="zh-CN" sz="1800" b="0" i="0" u="none" strike="noStrike" cap="none" normalizeH="0" baseline="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27537346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solidFill>
                  <a:schemeClr val="accent2"/>
                </a:solidFill>
                <a:effectLst>
                  <a:outerShdw blurRad="38100" dist="38100" dir="2700000" algn="tl">
                    <a:srgbClr val="000000">
                      <a:alpha val="43137"/>
                    </a:srgbClr>
                  </a:outerShdw>
                </a:effectLst>
                <a:latin typeface="+mj-ea"/>
              </a:rPr>
              <a:t>SHA-512</a:t>
            </a:r>
            <a:endParaRPr lang="zh-CN" altLang="en-US" sz="3600" dirty="0">
              <a:solidFill>
                <a:schemeClr val="accent2"/>
              </a:solidFill>
              <a:effectLst>
                <a:outerShdw blurRad="38100" dist="38100" dir="2700000" algn="tl">
                  <a:srgbClr val="000000">
                    <a:alpha val="43137"/>
                  </a:srgbClr>
                </a:outerShdw>
              </a:effectLst>
              <a:latin typeface="+mj-ea"/>
            </a:endParaRPr>
          </a:p>
        </p:txBody>
      </p:sp>
      <p:sp>
        <p:nvSpPr>
          <p:cNvPr id="4" name="灯片编号占位符 3"/>
          <p:cNvSpPr>
            <a:spLocks noGrp="1"/>
          </p:cNvSpPr>
          <p:nvPr>
            <p:ph type="sldNum" sz="quarter" idx="10"/>
          </p:nvPr>
        </p:nvSpPr>
        <p:spPr/>
        <p:txBody>
          <a:bodyPr/>
          <a:lstStyle/>
          <a:p>
            <a:pPr>
              <a:defRPr/>
            </a:pPr>
            <a:fld id="{AA391F51-DA1D-424B-BD54-E6317CB1A384}" type="slidenum">
              <a:rPr lang="en-US" altLang="zh-CN" smtClean="0"/>
              <a:pPr>
                <a:defRPr/>
              </a:pPr>
              <a:t>124</a:t>
            </a:fld>
            <a:endParaRPr lang="en-US" altLang="zh-CN"/>
          </a:p>
        </p:txBody>
      </p:sp>
      <p:sp>
        <p:nvSpPr>
          <p:cNvPr id="5" name="矩形 4"/>
          <p:cNvSpPr/>
          <p:nvPr/>
        </p:nvSpPr>
        <p:spPr>
          <a:xfrm>
            <a:off x="0" y="982444"/>
            <a:ext cx="3975100" cy="5570756"/>
          </a:xfrm>
          <a:prstGeom prst="rect">
            <a:avLst/>
          </a:prstGeom>
        </p:spPr>
        <p:txBody>
          <a:bodyPr wrap="square">
            <a:spAutoFit/>
          </a:bodyPr>
          <a:lstStyle/>
          <a:p>
            <a:pPr marL="342900" indent="-342900">
              <a:spcAft>
                <a:spcPts val="1200"/>
              </a:spcAft>
              <a:buClr>
                <a:schemeClr val="accent2">
                  <a:lumMod val="75000"/>
                </a:schemeClr>
              </a:buClr>
              <a:buFont typeface="Wingdings" pitchFamily="2" charset="2"/>
              <a:buChar char="Ø"/>
            </a:pPr>
            <a:r>
              <a:rPr lang="zh-CN" altLang="en-US" sz="2400" dirty="0">
                <a:latin typeface="微软雅黑" pitchFamily="34" charset="-122"/>
                <a:ea typeface="微软雅黑" pitchFamily="34" charset="-122"/>
              </a:rPr>
              <a:t>长度不超过</a:t>
            </a:r>
            <a:r>
              <a:rPr lang="en-US" altLang="zh-CN" sz="2400" dirty="0">
                <a:latin typeface="微软雅黑" pitchFamily="34" charset="-122"/>
                <a:ea typeface="微软雅黑" pitchFamily="34" charset="-122"/>
              </a:rPr>
              <a:t>2</a:t>
            </a:r>
            <a:r>
              <a:rPr lang="en-US" altLang="zh-CN" sz="2400" baseline="30000" dirty="0">
                <a:latin typeface="微软雅黑" pitchFamily="34" charset="-122"/>
                <a:ea typeface="微软雅黑" pitchFamily="34" charset="-122"/>
              </a:rPr>
              <a:t>128</a:t>
            </a: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比特的消息输入，生成</a:t>
            </a:r>
            <a:r>
              <a:rPr lang="en-US" altLang="zh-CN" sz="2400" dirty="0">
                <a:latin typeface="微软雅黑" pitchFamily="34" charset="-122"/>
                <a:ea typeface="微软雅黑" pitchFamily="34" charset="-122"/>
              </a:rPr>
              <a:t>512 </a:t>
            </a:r>
            <a:r>
              <a:rPr lang="zh-CN" altLang="en-US" sz="2400" dirty="0">
                <a:latin typeface="微软雅黑" pitchFamily="34" charset="-122"/>
                <a:ea typeface="微软雅黑" pitchFamily="34" charset="-122"/>
              </a:rPr>
              <a:t>比特的消息摘要输出，输入以</a:t>
            </a:r>
            <a:r>
              <a:rPr lang="en-US" altLang="zh-CN" sz="2400" dirty="0">
                <a:latin typeface="微软雅黑" pitchFamily="34" charset="-122"/>
                <a:ea typeface="微软雅黑" pitchFamily="34" charset="-122"/>
              </a:rPr>
              <a:t>1024 </a:t>
            </a:r>
            <a:r>
              <a:rPr lang="zh-CN" altLang="en-US" sz="2400" dirty="0">
                <a:latin typeface="微软雅黑" pitchFamily="34" charset="-122"/>
                <a:ea typeface="微软雅黑" pitchFamily="34" charset="-122"/>
              </a:rPr>
              <a:t>比特的数据块进行处理</a:t>
            </a:r>
            <a:endParaRPr lang="en-US" altLang="zh-CN" sz="2400" dirty="0">
              <a:latin typeface="微软雅黑" pitchFamily="34" charset="-122"/>
              <a:ea typeface="微软雅黑" pitchFamily="34" charset="-122"/>
            </a:endParaRPr>
          </a:p>
          <a:p>
            <a:pPr marL="342900" indent="-342900">
              <a:spcAft>
                <a:spcPts val="1200"/>
              </a:spcAft>
              <a:buClr>
                <a:schemeClr val="accent2">
                  <a:lumMod val="75000"/>
                </a:schemeClr>
              </a:buClr>
              <a:buFont typeface="Wingdings" pitchFamily="2" charset="2"/>
              <a:buChar char="Ø"/>
            </a:pPr>
            <a:r>
              <a:rPr lang="zh-CN" altLang="en-US" sz="2400" dirty="0">
                <a:latin typeface="微软雅黑" pitchFamily="34" charset="-122"/>
                <a:ea typeface="微软雅黑" pitchFamily="34" charset="-122"/>
              </a:rPr>
              <a:t>具体参数</a:t>
            </a:r>
          </a:p>
          <a:p>
            <a:pPr marL="742950" lvl="1" indent="-285750">
              <a:buFont typeface="Wingdings" pitchFamily="2" charset="2"/>
              <a:buChar char="ü"/>
            </a:pPr>
            <a:r>
              <a:rPr lang="zh-CN" altLang="en-US" sz="2400" dirty="0"/>
              <a:t>消息摘要长度</a:t>
            </a:r>
            <a:r>
              <a:rPr lang="en-US" altLang="zh-CN" sz="2400" dirty="0"/>
              <a:t>512</a:t>
            </a:r>
            <a:r>
              <a:rPr lang="zh-CN" altLang="en-US" sz="2400" dirty="0"/>
              <a:t>位；</a:t>
            </a:r>
          </a:p>
          <a:p>
            <a:pPr marL="742950" lvl="1" indent="-285750">
              <a:buFont typeface="Wingdings" pitchFamily="2" charset="2"/>
              <a:buChar char="ü"/>
            </a:pPr>
            <a:r>
              <a:rPr lang="zh-CN" altLang="en-US" sz="2400" dirty="0"/>
              <a:t>明文消息长度小于</a:t>
            </a:r>
            <a:r>
              <a:rPr lang="en-US" altLang="zh-CN" sz="2400" dirty="0"/>
              <a:t>2^128</a:t>
            </a:r>
            <a:r>
              <a:rPr lang="zh-CN" altLang="en-US" sz="2400" dirty="0"/>
              <a:t>位；</a:t>
            </a:r>
          </a:p>
          <a:p>
            <a:pPr marL="742950" lvl="1" indent="-285750">
              <a:buFont typeface="Wingdings" pitchFamily="2" charset="2"/>
              <a:buChar char="ü"/>
            </a:pPr>
            <a:r>
              <a:rPr lang="zh-CN" altLang="en-US" sz="2400" dirty="0"/>
              <a:t>块尺寸长度</a:t>
            </a:r>
            <a:r>
              <a:rPr lang="en-US" altLang="zh-CN" sz="2400" dirty="0"/>
              <a:t>1024</a:t>
            </a:r>
            <a:r>
              <a:rPr lang="zh-CN" altLang="en-US" sz="2400" dirty="0"/>
              <a:t>位；</a:t>
            </a:r>
          </a:p>
          <a:p>
            <a:pPr marL="742950" lvl="1" indent="-285750">
              <a:buFont typeface="Wingdings" pitchFamily="2" charset="2"/>
              <a:buChar char="ü"/>
            </a:pPr>
            <a:r>
              <a:rPr lang="en-US" altLang="zh-CN" sz="2400" dirty="0"/>
              <a:t>1024</a:t>
            </a:r>
            <a:r>
              <a:rPr lang="zh-CN" altLang="en-US" sz="2400" dirty="0"/>
              <a:t>位长度分为</a:t>
            </a:r>
            <a:r>
              <a:rPr lang="en-US" altLang="zh-CN" sz="2400" dirty="0"/>
              <a:t>16</a:t>
            </a:r>
            <a:r>
              <a:rPr lang="zh-CN" altLang="en-US" sz="2400" dirty="0"/>
              <a:t>组，每组</a:t>
            </a:r>
            <a:r>
              <a:rPr lang="en-US" altLang="zh-CN" sz="2400" dirty="0"/>
              <a:t>64</a:t>
            </a:r>
            <a:r>
              <a:rPr lang="zh-CN" altLang="en-US" sz="2400" dirty="0"/>
              <a:t>位；</a:t>
            </a:r>
          </a:p>
          <a:p>
            <a:pPr marL="742950" lvl="1" indent="-285750">
              <a:buFont typeface="Wingdings" pitchFamily="2" charset="2"/>
              <a:buChar char="ü"/>
            </a:pPr>
            <a:r>
              <a:rPr lang="zh-CN" altLang="en-US" sz="2400" dirty="0"/>
              <a:t>每</a:t>
            </a:r>
            <a:r>
              <a:rPr lang="en-US" altLang="zh-CN" sz="2400" dirty="0"/>
              <a:t>1024</a:t>
            </a:r>
            <a:r>
              <a:rPr lang="zh-CN" altLang="en-US" sz="2400" dirty="0"/>
              <a:t>位的块执行</a:t>
            </a:r>
            <a:r>
              <a:rPr lang="en-US" altLang="zh-CN" sz="2400" dirty="0"/>
              <a:t>80</a:t>
            </a:r>
            <a:r>
              <a:rPr lang="zh-CN" altLang="en-US" sz="2400" dirty="0"/>
              <a:t>轮迭代</a:t>
            </a:r>
            <a:endParaRPr lang="zh-CN" altLang="en-US" sz="2400" dirty="0">
              <a:latin typeface="微软雅黑" pitchFamily="34" charset="-122"/>
              <a:ea typeface="微软雅黑" pitchFamily="34" charset="-122"/>
            </a:endParaRPr>
          </a:p>
        </p:txBody>
      </p:sp>
      <p:pic>
        <p:nvPicPr>
          <p:cNvPr id="3" name="图片 2">
            <a:extLst>
              <a:ext uri="{FF2B5EF4-FFF2-40B4-BE49-F238E27FC236}">
                <a16:creationId xmlns:a16="http://schemas.microsoft.com/office/drawing/2014/main" id="{AB6B4508-DF79-492C-8C25-2E0CE9128B83}"/>
              </a:ext>
            </a:extLst>
          </p:cNvPr>
          <p:cNvPicPr>
            <a:picLocks noChangeAspect="1"/>
          </p:cNvPicPr>
          <p:nvPr/>
        </p:nvPicPr>
        <p:blipFill>
          <a:blip r:embed="rId3"/>
          <a:stretch>
            <a:fillRect/>
          </a:stretch>
        </p:blipFill>
        <p:spPr>
          <a:xfrm>
            <a:off x="3975100" y="1103971"/>
            <a:ext cx="5148611" cy="5307980"/>
          </a:xfrm>
          <a:prstGeom prst="rect">
            <a:avLst/>
          </a:prstGeom>
        </p:spPr>
      </p:pic>
    </p:spTree>
    <p:extLst>
      <p:ext uri="{BB962C8B-B14F-4D97-AF65-F5344CB8AC3E}">
        <p14:creationId xmlns:p14="http://schemas.microsoft.com/office/powerpoint/2010/main" val="234994197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a:xfrm>
            <a:off x="455613" y="76994"/>
            <a:ext cx="8229600" cy="1143000"/>
          </a:xfrm>
        </p:spPr>
        <p:txBody>
          <a:bodyPr/>
          <a:lstStyle/>
          <a:p>
            <a:pPr eaLnBrk="1" hangingPunct="1">
              <a:defRPr/>
            </a:pPr>
            <a:r>
              <a:rPr lang="en-US" altLang="zh-CN" sz="3600" dirty="0">
                <a:solidFill>
                  <a:schemeClr val="accent2"/>
                </a:solidFill>
                <a:effectLst>
                  <a:outerShdw blurRad="38100" dist="38100" dir="2700000" algn="tl">
                    <a:srgbClr val="000000">
                      <a:alpha val="43137"/>
                    </a:srgbClr>
                  </a:outerShdw>
                </a:effectLst>
                <a:latin typeface="+mj-ea"/>
              </a:rPr>
              <a:t>SHA-512</a:t>
            </a:r>
            <a:r>
              <a:rPr lang="zh-CN" altLang="en-US" sz="3600" dirty="0">
                <a:solidFill>
                  <a:schemeClr val="accent2"/>
                </a:solidFill>
                <a:effectLst>
                  <a:outerShdw blurRad="38100" dist="38100" dir="2700000" algn="tl">
                    <a:srgbClr val="000000">
                      <a:alpha val="43137"/>
                    </a:srgbClr>
                  </a:outerShdw>
                </a:effectLst>
                <a:latin typeface="+mj-ea"/>
              </a:rPr>
              <a:t>逻辑原理</a:t>
            </a:r>
          </a:p>
        </p:txBody>
      </p:sp>
      <p:sp>
        <p:nvSpPr>
          <p:cNvPr id="413699" name="Rectangle 3"/>
          <p:cNvSpPr>
            <a:spLocks noGrp="1" noChangeArrowheads="1"/>
          </p:cNvSpPr>
          <p:nvPr>
            <p:ph type="body" idx="1"/>
          </p:nvPr>
        </p:nvSpPr>
        <p:spPr/>
        <p:txBody>
          <a:bodyPr/>
          <a:lstStyle/>
          <a:p>
            <a:pPr eaLnBrk="1" hangingPunct="1">
              <a:defRPr/>
            </a:pPr>
            <a:endParaRPr lang="zh-CN" altLang="zh-CN"/>
          </a:p>
        </p:txBody>
      </p:sp>
      <p:pic>
        <p:nvPicPr>
          <p:cNvPr id="18436" name="图片 1" descr="屏幕剪辑">
            <a:hlinkClick r:id="" action="ppaction://hlinkshowjump?jump=lastslideviewed"/>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0075" y="682625"/>
            <a:ext cx="7924800" cy="567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文本框 2"/>
          <p:cNvSpPr txBox="1">
            <a:spLocks noChangeArrowheads="1"/>
          </p:cNvSpPr>
          <p:nvPr/>
        </p:nvSpPr>
        <p:spPr bwMode="auto">
          <a:xfrm>
            <a:off x="3911072" y="6552143"/>
            <a:ext cx="2284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Clr>
                <a:srgbClr val="0000CC"/>
              </a:buClr>
              <a:buFont typeface="Wingdings" panose="05000000000000000000" pitchFamily="2" charset="2"/>
              <a:buChar char="u"/>
              <a:defRPr sz="3200">
                <a:solidFill>
                  <a:srgbClr val="000000"/>
                </a:solidFill>
                <a:latin typeface="华文中宋" panose="02010600040101010101" pitchFamily="2" charset="-122"/>
                <a:ea typeface="华文中宋" panose="02010600040101010101" pitchFamily="2" charset="-122"/>
              </a:defRPr>
            </a:lvl1pPr>
            <a:lvl2pPr marL="742950" indent="-285750">
              <a:lnSpc>
                <a:spcPct val="110000"/>
              </a:lnSpc>
              <a:spcBef>
                <a:spcPct val="20000"/>
              </a:spcBef>
              <a:buClr>
                <a:srgbClr val="0000CC"/>
              </a:buClr>
              <a:buFont typeface="Wingdings" panose="05000000000000000000" pitchFamily="2" charset="2"/>
              <a:buChar char="u"/>
              <a:defRPr sz="2800">
                <a:solidFill>
                  <a:srgbClr val="000000"/>
                </a:solidFill>
                <a:latin typeface="华文中宋" panose="02010600040101010101" pitchFamily="2" charset="-122"/>
                <a:ea typeface="华文中宋" panose="02010600040101010101" pitchFamily="2" charset="-122"/>
              </a:defRPr>
            </a:lvl2pPr>
            <a:lvl3pPr marL="1143000" indent="-228600">
              <a:lnSpc>
                <a:spcPct val="110000"/>
              </a:lnSpc>
              <a:spcBef>
                <a:spcPct val="20000"/>
              </a:spcBef>
              <a:buClr>
                <a:srgbClr val="0000CC"/>
              </a:buClr>
              <a:buFont typeface="Wingdings" panose="05000000000000000000" pitchFamily="2" charset="2"/>
              <a:buChar char="u"/>
              <a:defRPr sz="2400">
                <a:solidFill>
                  <a:srgbClr val="000000"/>
                </a:solidFill>
                <a:latin typeface="华文中宋" panose="02010600040101010101" pitchFamily="2" charset="-122"/>
                <a:ea typeface="华文中宋" panose="02010600040101010101" pitchFamily="2" charset="-122"/>
              </a:defRPr>
            </a:lvl3pPr>
            <a:lvl4pPr marL="1600200" indent="-228600">
              <a:lnSpc>
                <a:spcPct val="110000"/>
              </a:lnSpc>
              <a:spcBef>
                <a:spcPct val="20000"/>
              </a:spcBef>
              <a:buClr>
                <a:srgbClr val="0000CC"/>
              </a:buClr>
              <a:buFont typeface="Wingdings" panose="05000000000000000000" pitchFamily="2" charset="2"/>
              <a:buChar char="u"/>
              <a:defRPr sz="2000">
                <a:solidFill>
                  <a:srgbClr val="000000"/>
                </a:solidFill>
                <a:latin typeface="华文中宋" panose="02010600040101010101" pitchFamily="2" charset="-122"/>
                <a:ea typeface="华文中宋" panose="02010600040101010101" pitchFamily="2" charset="-122"/>
              </a:defRPr>
            </a:lvl4pPr>
            <a:lvl5pPr marL="2057400" indent="-228600">
              <a:lnSpc>
                <a:spcPct val="110000"/>
              </a:lnSpc>
              <a:spcBef>
                <a:spcPct val="20000"/>
              </a:spcBef>
              <a:buClr>
                <a:srgbClr val="0000CC"/>
              </a:buClr>
              <a:buFont typeface="Wingdings" panose="05000000000000000000" pitchFamily="2" charset="2"/>
              <a:buChar char="u"/>
              <a:defRPr sz="2000">
                <a:solidFill>
                  <a:srgbClr val="000000"/>
                </a:solidFill>
                <a:latin typeface="华文中宋" panose="02010600040101010101" pitchFamily="2" charset="-122"/>
                <a:ea typeface="华文中宋" panose="02010600040101010101" pitchFamily="2" charset="-122"/>
              </a:defRPr>
            </a:lvl5pPr>
            <a:lvl6pPr marL="2514600" indent="-228600" eaLnBrk="0" fontAlgn="base" hangingPunct="0">
              <a:lnSpc>
                <a:spcPct val="110000"/>
              </a:lnSpc>
              <a:spcBef>
                <a:spcPct val="20000"/>
              </a:spcBef>
              <a:spcAft>
                <a:spcPct val="0"/>
              </a:spcAft>
              <a:buClr>
                <a:srgbClr val="0000CC"/>
              </a:buClr>
              <a:buFont typeface="Wingdings" panose="05000000000000000000" pitchFamily="2" charset="2"/>
              <a:buChar char="u"/>
              <a:defRPr sz="2000">
                <a:solidFill>
                  <a:srgbClr val="000000"/>
                </a:solidFill>
                <a:latin typeface="华文中宋" panose="02010600040101010101" pitchFamily="2" charset="-122"/>
                <a:ea typeface="华文中宋" panose="02010600040101010101" pitchFamily="2" charset="-122"/>
              </a:defRPr>
            </a:lvl6pPr>
            <a:lvl7pPr marL="2971800" indent="-228600" eaLnBrk="0" fontAlgn="base" hangingPunct="0">
              <a:lnSpc>
                <a:spcPct val="110000"/>
              </a:lnSpc>
              <a:spcBef>
                <a:spcPct val="20000"/>
              </a:spcBef>
              <a:spcAft>
                <a:spcPct val="0"/>
              </a:spcAft>
              <a:buClr>
                <a:srgbClr val="0000CC"/>
              </a:buClr>
              <a:buFont typeface="Wingdings" panose="05000000000000000000" pitchFamily="2" charset="2"/>
              <a:buChar char="u"/>
              <a:defRPr sz="2000">
                <a:solidFill>
                  <a:srgbClr val="000000"/>
                </a:solidFill>
                <a:latin typeface="华文中宋" panose="02010600040101010101" pitchFamily="2" charset="-122"/>
                <a:ea typeface="华文中宋" panose="02010600040101010101" pitchFamily="2" charset="-122"/>
              </a:defRPr>
            </a:lvl7pPr>
            <a:lvl8pPr marL="3429000" indent="-228600" eaLnBrk="0" fontAlgn="base" hangingPunct="0">
              <a:lnSpc>
                <a:spcPct val="110000"/>
              </a:lnSpc>
              <a:spcBef>
                <a:spcPct val="20000"/>
              </a:spcBef>
              <a:spcAft>
                <a:spcPct val="0"/>
              </a:spcAft>
              <a:buClr>
                <a:srgbClr val="0000CC"/>
              </a:buClr>
              <a:buFont typeface="Wingdings" panose="05000000000000000000" pitchFamily="2" charset="2"/>
              <a:buChar char="u"/>
              <a:defRPr sz="2000">
                <a:solidFill>
                  <a:srgbClr val="000000"/>
                </a:solidFill>
                <a:latin typeface="华文中宋" panose="02010600040101010101" pitchFamily="2" charset="-122"/>
                <a:ea typeface="华文中宋" panose="02010600040101010101" pitchFamily="2" charset="-122"/>
              </a:defRPr>
            </a:lvl8pPr>
            <a:lvl9pPr marL="3886200" indent="-228600" eaLnBrk="0" fontAlgn="base" hangingPunct="0">
              <a:lnSpc>
                <a:spcPct val="110000"/>
              </a:lnSpc>
              <a:spcBef>
                <a:spcPct val="20000"/>
              </a:spcBef>
              <a:spcAft>
                <a:spcPct val="0"/>
              </a:spcAft>
              <a:buClr>
                <a:srgbClr val="0000CC"/>
              </a:buClr>
              <a:buFont typeface="Wingdings" panose="05000000000000000000" pitchFamily="2" charset="2"/>
              <a:buChar char="u"/>
              <a:defRPr sz="2000">
                <a:solidFill>
                  <a:srgbClr val="000000"/>
                </a:solidFill>
                <a:latin typeface="华文中宋" panose="02010600040101010101" pitchFamily="2" charset="-122"/>
                <a:ea typeface="华文中宋" panose="02010600040101010101" pitchFamily="2" charset="-122"/>
              </a:defRPr>
            </a:lvl9pPr>
          </a:lstStyle>
          <a:p>
            <a:pPr algn="r" eaLnBrk="1" hangingPunct="1">
              <a:lnSpc>
                <a:spcPct val="100000"/>
              </a:lnSpc>
              <a:spcBef>
                <a:spcPct val="0"/>
              </a:spcBef>
              <a:buClrTx/>
              <a:buFontTx/>
              <a:buNone/>
            </a:pPr>
            <a:r>
              <a:rPr lang="en-US" altLang="zh-CN" sz="2000" dirty="0">
                <a:solidFill>
                  <a:schemeClr val="tx1"/>
                </a:solidFill>
                <a:latin typeface="Arial" panose="020B0604020202020204" pitchFamily="34" charset="0"/>
                <a:ea typeface="宋体" panose="02010600030101010101" pitchFamily="2" charset="-122"/>
              </a:rPr>
              <a:t>+ </a:t>
            </a:r>
            <a:r>
              <a:rPr lang="zh-CN" altLang="en-US" sz="2000" dirty="0">
                <a:solidFill>
                  <a:schemeClr val="tx1"/>
                </a:solidFill>
                <a:latin typeface="Arial" panose="020B0604020202020204" pitchFamily="34" charset="0"/>
                <a:ea typeface="宋体" panose="02010600030101010101" pitchFamily="2" charset="-122"/>
              </a:rPr>
              <a:t>为模</a:t>
            </a:r>
            <a:r>
              <a:rPr lang="en-US" altLang="zh-CN" sz="2000" dirty="0">
                <a:solidFill>
                  <a:schemeClr val="tx1"/>
                </a:solidFill>
                <a:latin typeface="Arial" panose="020B0604020202020204" pitchFamily="34" charset="0"/>
                <a:ea typeface="宋体" panose="02010600030101010101" pitchFamily="2" charset="-122"/>
              </a:rPr>
              <a:t>2</a:t>
            </a:r>
            <a:r>
              <a:rPr lang="en-US" altLang="zh-CN" sz="2000" baseline="30000" dirty="0">
                <a:solidFill>
                  <a:schemeClr val="tx1"/>
                </a:solidFill>
                <a:latin typeface="Arial" panose="020B0604020202020204" pitchFamily="34" charset="0"/>
                <a:ea typeface="宋体" panose="02010600030101010101" pitchFamily="2" charset="-122"/>
              </a:rPr>
              <a:t>64</a:t>
            </a:r>
            <a:r>
              <a:rPr lang="zh-CN" altLang="en-US" sz="2000" dirty="0">
                <a:solidFill>
                  <a:schemeClr val="tx1"/>
                </a:solidFill>
                <a:latin typeface="Arial" panose="020B0604020202020204" pitchFamily="34" charset="0"/>
                <a:ea typeface="宋体" panose="02010600030101010101" pitchFamily="2" charset="-122"/>
              </a:rPr>
              <a:t>的逐字加</a:t>
            </a:r>
          </a:p>
        </p:txBody>
      </p:sp>
      <p:sp>
        <p:nvSpPr>
          <p:cNvPr id="2" name="椭圆 1"/>
          <p:cNvSpPr/>
          <p:nvPr/>
        </p:nvSpPr>
        <p:spPr>
          <a:xfrm>
            <a:off x="0" y="3640667"/>
            <a:ext cx="9262533" cy="275060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456641" y="5634194"/>
            <a:ext cx="2912534" cy="646331"/>
          </a:xfrm>
          <a:prstGeom prst="rect">
            <a:avLst/>
          </a:prstGeom>
          <a:noFill/>
        </p:spPr>
        <p:txBody>
          <a:bodyPr wrap="square" rtlCol="0">
            <a:spAutoFit/>
          </a:bodyPr>
          <a:lstStyle/>
          <a:p>
            <a:r>
              <a:rPr lang="en-US" altLang="zh-CN" sz="3600" dirty="0" err="1">
                <a:solidFill>
                  <a:srgbClr val="C00000"/>
                </a:solidFill>
              </a:rPr>
              <a:t>Merkle</a:t>
            </a:r>
            <a:r>
              <a:rPr lang="zh-CN" altLang="en-US" sz="3600" dirty="0">
                <a:solidFill>
                  <a:srgbClr val="C00000"/>
                </a:solidFill>
              </a:rPr>
              <a:t>结构</a:t>
            </a:r>
          </a:p>
        </p:txBody>
      </p:sp>
    </p:spTree>
    <p:extLst>
      <p:ext uri="{BB962C8B-B14F-4D97-AF65-F5344CB8AC3E}">
        <p14:creationId xmlns:p14="http://schemas.microsoft.com/office/powerpoint/2010/main" val="71577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solidFill>
                  <a:schemeClr val="accent2"/>
                </a:solidFill>
                <a:latin typeface="+mj-ea"/>
              </a:rPr>
              <a:t>SHA-512</a:t>
            </a:r>
            <a:r>
              <a:rPr lang="zh-CN" altLang="en-US" sz="3600" dirty="0">
                <a:solidFill>
                  <a:schemeClr val="accent2"/>
                </a:solidFill>
                <a:latin typeface="+mj-ea"/>
              </a:rPr>
              <a:t>具体步骤</a:t>
            </a:r>
          </a:p>
        </p:txBody>
      </p:sp>
      <p:sp>
        <p:nvSpPr>
          <p:cNvPr id="4" name="灯片编号占位符 3"/>
          <p:cNvSpPr>
            <a:spLocks noGrp="1"/>
          </p:cNvSpPr>
          <p:nvPr>
            <p:ph type="sldNum" sz="quarter" idx="10"/>
          </p:nvPr>
        </p:nvSpPr>
        <p:spPr/>
        <p:txBody>
          <a:bodyPr/>
          <a:lstStyle/>
          <a:p>
            <a:pPr>
              <a:defRPr/>
            </a:pPr>
            <a:fld id="{AA391F51-DA1D-424B-BD54-E6317CB1A384}" type="slidenum">
              <a:rPr lang="en-US" altLang="zh-CN" smtClean="0"/>
              <a:pPr>
                <a:defRPr/>
              </a:pPr>
              <a:t>126</a:t>
            </a:fld>
            <a:endParaRPr lang="en-US" altLang="zh-CN"/>
          </a:p>
        </p:txBody>
      </p:sp>
      <p:sp>
        <p:nvSpPr>
          <p:cNvPr id="3" name="TextBox 2"/>
          <p:cNvSpPr txBox="1"/>
          <p:nvPr/>
        </p:nvSpPr>
        <p:spPr>
          <a:xfrm>
            <a:off x="1346200" y="1074613"/>
            <a:ext cx="7073900" cy="4401205"/>
          </a:xfrm>
          <a:prstGeom prst="rect">
            <a:avLst/>
          </a:prstGeom>
          <a:noFill/>
        </p:spPr>
        <p:txBody>
          <a:bodyPr wrap="square" rtlCol="0">
            <a:spAutoFit/>
          </a:bodyPr>
          <a:lstStyle/>
          <a:p>
            <a:pPr>
              <a:spcAft>
                <a:spcPts val="1200"/>
              </a:spcAft>
            </a:pPr>
            <a:r>
              <a:rPr lang="en-US" altLang="zh-CN" sz="2400" dirty="0">
                <a:latin typeface="微软雅黑" pitchFamily="34" charset="-122"/>
                <a:ea typeface="微软雅黑" pitchFamily="34" charset="-122"/>
              </a:rPr>
              <a:t>SHA-512</a:t>
            </a:r>
            <a:r>
              <a:rPr lang="zh-CN" altLang="en-US" sz="2400" dirty="0">
                <a:latin typeface="微软雅黑" pitchFamily="34" charset="-122"/>
                <a:ea typeface="微软雅黑" pitchFamily="34" charset="-122"/>
              </a:rPr>
              <a:t>算法流程：</a:t>
            </a:r>
            <a:endParaRPr lang="en-US" altLang="zh-CN" sz="2400" dirty="0">
              <a:latin typeface="微软雅黑" pitchFamily="34" charset="-122"/>
              <a:ea typeface="微软雅黑" pitchFamily="34" charset="-122"/>
            </a:endParaRPr>
          </a:p>
          <a:p>
            <a:pPr marL="285750" indent="-285750">
              <a:spcAft>
                <a:spcPts val="1200"/>
              </a:spcAft>
              <a:buFont typeface="Wingdings" pitchFamily="2" charset="2"/>
              <a:buChar char="Ø"/>
            </a:pPr>
            <a:r>
              <a:rPr lang="zh-CN" altLang="en-US" sz="24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第</a:t>
            </a:r>
            <a:r>
              <a:rPr lang="en-US" altLang="zh-CN" sz="24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1 </a:t>
            </a:r>
            <a:r>
              <a:rPr lang="zh-CN" altLang="en-US" sz="24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步：追加填充比特</a:t>
            </a:r>
            <a:endParaRPr lang="en-US" altLang="zh-CN" sz="24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endParaRPr>
          </a:p>
          <a:p>
            <a:pPr indent="457200">
              <a:spcAft>
                <a:spcPts val="1200"/>
              </a:spcAft>
            </a:pPr>
            <a:r>
              <a:rPr lang="zh-CN" altLang="en-US" sz="2400" dirty="0">
                <a:latin typeface="微软雅黑" pitchFamily="34" charset="-122"/>
                <a:ea typeface="微软雅黑" pitchFamily="34" charset="-122"/>
              </a:rPr>
              <a:t>填充部分是由单个比特</a:t>
            </a:r>
            <a:r>
              <a:rPr lang="en-US" altLang="zh-CN" sz="2400" dirty="0">
                <a:latin typeface="微软雅黑" pitchFamily="34" charset="-122"/>
                <a:ea typeface="微软雅黑" pitchFamily="34" charset="-122"/>
              </a:rPr>
              <a:t>1</a:t>
            </a:r>
            <a:r>
              <a:rPr lang="zh-CN" altLang="en-US" sz="2400" dirty="0">
                <a:latin typeface="微软雅黑" pitchFamily="34" charset="-122"/>
                <a:ea typeface="微软雅黑" pitchFamily="34" charset="-122"/>
              </a:rPr>
              <a:t>后接所需个数的比特</a:t>
            </a:r>
            <a:r>
              <a:rPr lang="en-US" altLang="zh-CN" sz="2400" dirty="0">
                <a:latin typeface="微软雅黑" pitchFamily="34" charset="-122"/>
                <a:ea typeface="微软雅黑" pitchFamily="34" charset="-122"/>
              </a:rPr>
              <a:t>0 </a:t>
            </a:r>
            <a:r>
              <a:rPr lang="zh-CN" altLang="en-US" sz="2400" dirty="0">
                <a:latin typeface="微软雅黑" pitchFamily="34" charset="-122"/>
                <a:ea typeface="微软雅黑" pitchFamily="34" charset="-122"/>
              </a:rPr>
              <a:t>构成，填充消息使其长度模</a:t>
            </a:r>
            <a:r>
              <a:rPr lang="en-US" altLang="zh-CN" sz="2400" dirty="0">
                <a:latin typeface="微软雅黑" pitchFamily="34" charset="-122"/>
                <a:ea typeface="微软雅黑" pitchFamily="34" charset="-122"/>
              </a:rPr>
              <a:t>1024 </a:t>
            </a:r>
            <a:r>
              <a:rPr lang="zh-CN" altLang="en-US" sz="2400" dirty="0">
                <a:latin typeface="微软雅黑" pitchFamily="34" charset="-122"/>
                <a:ea typeface="微软雅黑" pitchFamily="34" charset="-122"/>
              </a:rPr>
              <a:t>同余</a:t>
            </a:r>
            <a:r>
              <a:rPr lang="en-US" altLang="zh-CN" sz="2400" dirty="0">
                <a:latin typeface="微软雅黑" pitchFamily="34" charset="-122"/>
                <a:ea typeface="微软雅黑" pitchFamily="34" charset="-122"/>
              </a:rPr>
              <a:t>896</a:t>
            </a:r>
            <a:r>
              <a:rPr lang="zh-CN" altLang="en-US" sz="2400" dirty="0">
                <a:latin typeface="微软雅黑" pitchFamily="34" charset="-122"/>
                <a:ea typeface="微软雅黑" pitchFamily="34" charset="-122"/>
              </a:rPr>
              <a:t>，即，</a:t>
            </a:r>
            <a:r>
              <a:rPr lang="en-US" altLang="zh-CN" sz="24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L</a:t>
            </a:r>
            <a:r>
              <a:rPr lang="zh-CN" altLang="en-US" sz="24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a:t>
            </a:r>
            <a:r>
              <a:rPr lang="en-US" altLang="zh-CN" sz="24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896mod1024</a:t>
            </a:r>
            <a:r>
              <a:rPr lang="en-US" altLang="zh-CN" sz="2400" dirty="0">
                <a:latin typeface="微软雅黑" pitchFamily="34" charset="-122"/>
                <a:ea typeface="微软雅黑" pitchFamily="34" charset="-122"/>
              </a:rPr>
              <a:t>.</a:t>
            </a:r>
          </a:p>
          <a:p>
            <a:pPr marL="285750" indent="-285750">
              <a:spcAft>
                <a:spcPts val="1200"/>
              </a:spcAft>
              <a:buFont typeface="Wingdings" pitchFamily="2" charset="2"/>
              <a:buChar char="Ø"/>
            </a:pPr>
            <a:r>
              <a:rPr lang="zh-CN" altLang="en-US" sz="24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第</a:t>
            </a:r>
            <a:r>
              <a:rPr lang="en-US" altLang="zh-CN" sz="24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2 </a:t>
            </a:r>
            <a:r>
              <a:rPr lang="zh-CN" altLang="en-US" sz="24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步：追加长度</a:t>
            </a:r>
            <a:endParaRPr lang="en-US" altLang="zh-CN" sz="24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endParaRPr>
          </a:p>
          <a:p>
            <a:pPr indent="457200">
              <a:spcAft>
                <a:spcPts val="1200"/>
              </a:spcAft>
            </a:pPr>
            <a:r>
              <a:rPr lang="zh-CN" altLang="en-US" sz="2400" dirty="0">
                <a:latin typeface="微软雅黑" pitchFamily="34" charset="-122"/>
                <a:ea typeface="微软雅黑" pitchFamily="34" charset="-122"/>
              </a:rPr>
              <a:t>将</a:t>
            </a:r>
            <a:r>
              <a:rPr lang="en-US" altLang="zh-CN" sz="2400" dirty="0">
                <a:latin typeface="微软雅黑" pitchFamily="34" charset="-122"/>
                <a:ea typeface="微软雅黑" pitchFamily="34" charset="-122"/>
              </a:rPr>
              <a:t>128 </a:t>
            </a:r>
            <a:r>
              <a:rPr lang="zh-CN" altLang="en-US" sz="2400" dirty="0">
                <a:latin typeface="微软雅黑" pitchFamily="34" charset="-122"/>
                <a:ea typeface="微软雅黑" pitchFamily="34" charset="-122"/>
              </a:rPr>
              <a:t>比特的数据块追加在消息上。该数据块被看作</a:t>
            </a:r>
            <a:r>
              <a:rPr lang="en-US" altLang="zh-CN" sz="2400" dirty="0">
                <a:latin typeface="微软雅黑" pitchFamily="34" charset="-122"/>
                <a:ea typeface="微软雅黑" pitchFamily="34" charset="-122"/>
              </a:rPr>
              <a:t>128 </a:t>
            </a:r>
            <a:r>
              <a:rPr lang="zh-CN" altLang="en-US" sz="2400" dirty="0">
                <a:latin typeface="微软雅黑" pitchFamily="34" charset="-122"/>
                <a:ea typeface="微软雅黑" pitchFamily="34" charset="-122"/>
              </a:rPr>
              <a:t>比特的无符号整数</a:t>
            </a: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高位字节在前</a:t>
            </a: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，它还含有原始消息</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未填充前</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的长度。填充后的消息被分成</a:t>
            </a:r>
            <a:r>
              <a:rPr lang="en-US" altLang="zh-CN" sz="2400" dirty="0">
                <a:latin typeface="微软雅黑" pitchFamily="34" charset="-122"/>
                <a:ea typeface="微软雅黑" pitchFamily="34" charset="-122"/>
              </a:rPr>
              <a:t>N</a:t>
            </a:r>
            <a:r>
              <a:rPr lang="zh-CN" altLang="en-US" sz="2400" dirty="0">
                <a:latin typeface="微软雅黑" pitchFamily="34" charset="-122"/>
                <a:ea typeface="微软雅黑" pitchFamily="34" charset="-122"/>
              </a:rPr>
              <a:t>个</a:t>
            </a:r>
            <a:r>
              <a:rPr lang="en-US" altLang="zh-CN" sz="2400" dirty="0">
                <a:latin typeface="微软雅黑" pitchFamily="34" charset="-122"/>
                <a:ea typeface="微软雅黑" pitchFamily="34" charset="-122"/>
              </a:rPr>
              <a:t>1024</a:t>
            </a:r>
            <a:r>
              <a:rPr lang="zh-CN" altLang="en-US" sz="2400" dirty="0">
                <a:latin typeface="微软雅黑" pitchFamily="34" charset="-122"/>
                <a:ea typeface="微软雅黑" pitchFamily="34" charset="-122"/>
              </a:rPr>
              <a:t>位的分组，</a:t>
            </a:r>
            <a:r>
              <a:rPr lang="en-US" altLang="zh-CN" sz="2400" dirty="0">
                <a:latin typeface="微软雅黑" pitchFamily="34" charset="-122"/>
                <a:ea typeface="微软雅黑" pitchFamily="34" charset="-122"/>
              </a:rPr>
              <a:t>M</a:t>
            </a:r>
            <a:r>
              <a:rPr lang="en-US" altLang="zh-CN" sz="2400" baseline="-25000" dirty="0">
                <a:latin typeface="微软雅黑" pitchFamily="34" charset="-122"/>
                <a:ea typeface="微软雅黑" pitchFamily="34" charset="-122"/>
              </a:rPr>
              <a:t>1</a:t>
            </a:r>
            <a:r>
              <a:rPr lang="zh-CN" altLang="en-US" sz="2400" dirty="0">
                <a:latin typeface="微软雅黑" pitchFamily="34" charset="-122"/>
                <a:ea typeface="微软雅黑" pitchFamily="34" charset="-122"/>
              </a:rPr>
              <a:t>，</a:t>
            </a:r>
            <a:r>
              <a:rPr lang="en-US" altLang="zh-CN" sz="2400" dirty="0">
                <a:latin typeface="微软雅黑" pitchFamily="34" charset="-122"/>
                <a:ea typeface="微软雅黑" pitchFamily="34" charset="-122"/>
              </a:rPr>
              <a:t>…</a:t>
            </a:r>
            <a:r>
              <a:rPr lang="zh-CN" altLang="en-US" sz="2400" dirty="0">
                <a:latin typeface="微软雅黑" pitchFamily="34" charset="-122"/>
                <a:ea typeface="微软雅黑" pitchFamily="34" charset="-122"/>
              </a:rPr>
              <a:t>， </a:t>
            </a:r>
            <a:r>
              <a:rPr lang="en-US" altLang="zh-CN" sz="2400" dirty="0">
                <a:latin typeface="微软雅黑" pitchFamily="34" charset="-122"/>
                <a:ea typeface="微软雅黑" pitchFamily="34" charset="-122"/>
              </a:rPr>
              <a:t>M</a:t>
            </a:r>
            <a:r>
              <a:rPr lang="en-US" altLang="zh-CN" sz="2400" baseline="-25000" dirty="0">
                <a:latin typeface="微软雅黑" pitchFamily="34" charset="-122"/>
                <a:ea typeface="微软雅黑" pitchFamily="34" charset="-122"/>
              </a:rPr>
              <a:t>N</a:t>
            </a:r>
            <a:r>
              <a:rPr lang="zh-CN" altLang="en-US" sz="2400" baseline="-25000" dirty="0">
                <a:latin typeface="微软雅黑" pitchFamily="34" charset="-122"/>
                <a:ea typeface="微软雅黑" pitchFamily="34" charset="-122"/>
              </a:rPr>
              <a:t>。</a:t>
            </a:r>
            <a:endParaRPr lang="en-US" altLang="zh-CN" sz="2400" baseline="-25000" dirty="0">
              <a:latin typeface="微软雅黑" pitchFamily="34" charset="-122"/>
              <a:ea typeface="微软雅黑" pitchFamily="34" charset="-122"/>
            </a:endParaRPr>
          </a:p>
        </p:txBody>
      </p:sp>
      <p:pic>
        <p:nvPicPr>
          <p:cNvPr id="7" name="Picture 2" descr="C:\Documents and Settings\H\Application Data\Tencent\Users\34767271\QQ\WinTemp\RichOle\LNH[Z[SK]%VX`1Q~H}VJ~ZU.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5085000"/>
            <a:ext cx="1346200" cy="1314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2274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pPr eaLnBrk="1" hangingPunct="1">
              <a:defRPr/>
            </a:pPr>
            <a:r>
              <a:rPr lang="en-US" altLang="zh-CN" sz="3600" dirty="0">
                <a:solidFill>
                  <a:schemeClr val="accent2"/>
                </a:solidFill>
                <a:effectLst>
                  <a:outerShdw blurRad="38100" dist="38100" dir="2700000" algn="tl">
                    <a:srgbClr val="000000">
                      <a:alpha val="43137"/>
                    </a:srgbClr>
                  </a:outerShdw>
                </a:effectLst>
                <a:latin typeface="+mj-ea"/>
              </a:rPr>
              <a:t>SHA-512</a:t>
            </a:r>
            <a:r>
              <a:rPr lang="zh-CN" altLang="en-US" sz="3600" dirty="0">
                <a:solidFill>
                  <a:schemeClr val="accent2"/>
                </a:solidFill>
                <a:effectLst>
                  <a:outerShdw blurRad="38100" dist="38100" dir="2700000" algn="tl">
                    <a:srgbClr val="000000">
                      <a:alpha val="43137"/>
                    </a:srgbClr>
                  </a:outerShdw>
                </a:effectLst>
                <a:latin typeface="+mj-ea"/>
              </a:rPr>
              <a:t>具体步骤</a:t>
            </a:r>
            <a:endParaRPr lang="zh-CN" altLang="en-US" sz="3600" b="0" dirty="0"/>
          </a:p>
        </p:txBody>
      </p:sp>
      <p:sp>
        <p:nvSpPr>
          <p:cNvPr id="417795" name="Rectangle 3"/>
          <p:cNvSpPr>
            <a:spLocks noGrp="1" noChangeArrowheads="1"/>
          </p:cNvSpPr>
          <p:nvPr>
            <p:ph type="body" idx="1"/>
          </p:nvPr>
        </p:nvSpPr>
        <p:spPr>
          <a:xfrm>
            <a:off x="457200" y="1328738"/>
            <a:ext cx="8229600" cy="5340350"/>
          </a:xfrm>
        </p:spPr>
        <p:txBody>
          <a:bodyPr/>
          <a:lstStyle/>
          <a:p>
            <a:pPr eaLnBrk="1" hangingPunct="1">
              <a:lnSpc>
                <a:spcPct val="100000"/>
              </a:lnSpc>
              <a:defRPr/>
            </a:pPr>
            <a:r>
              <a:rPr lang="zh-CN" altLang="en-US"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第</a:t>
            </a:r>
            <a:r>
              <a:rPr lang="en-US" altLang="zh-CN"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3</a:t>
            </a:r>
            <a:r>
              <a:rPr lang="zh-CN" altLang="en-US"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步：</a:t>
            </a:r>
            <a:r>
              <a:rPr lang="zh-CN" altLang="en-US" sz="2400" dirty="0"/>
              <a:t>初始化散列缓冲区。散列函数的中间结果和最终结果保存于</a:t>
            </a:r>
            <a:r>
              <a:rPr lang="en-US" altLang="zh-CN" sz="2400" dirty="0"/>
              <a:t>512</a:t>
            </a:r>
            <a:r>
              <a:rPr lang="zh-CN" altLang="en-US" sz="2400" dirty="0"/>
              <a:t>比特的缓冲区中，缓冲区用</a:t>
            </a:r>
            <a:r>
              <a:rPr lang="en-US" altLang="zh-CN" sz="2400" dirty="0"/>
              <a:t>8</a:t>
            </a:r>
            <a:r>
              <a:rPr lang="zh-CN" altLang="en-US" sz="2400" dirty="0"/>
              <a:t>个</a:t>
            </a:r>
            <a:r>
              <a:rPr lang="en-US" altLang="zh-CN" sz="2400" dirty="0"/>
              <a:t>64</a:t>
            </a:r>
            <a:r>
              <a:rPr lang="zh-CN" altLang="en-US" sz="2400" dirty="0"/>
              <a:t>比特的寄存器（</a:t>
            </a:r>
            <a:r>
              <a:rPr lang="en-US" altLang="zh-CN" sz="2400" dirty="0" err="1"/>
              <a:t>a,b,c,d,e,f,g,h</a:t>
            </a:r>
            <a:r>
              <a:rPr lang="zh-CN" altLang="en-US" sz="2400" dirty="0"/>
              <a:t>）表示，并将这些寄存器初始化为下列</a:t>
            </a:r>
            <a:r>
              <a:rPr lang="en-US" altLang="zh-CN" sz="2400" dirty="0"/>
              <a:t>64</a:t>
            </a:r>
            <a:r>
              <a:rPr lang="zh-CN" altLang="en-US" sz="2400" dirty="0"/>
              <a:t>比特的整数： </a:t>
            </a:r>
          </a:p>
          <a:p>
            <a:pPr eaLnBrk="1" hangingPunct="1">
              <a:lnSpc>
                <a:spcPct val="100000"/>
              </a:lnSpc>
              <a:buFont typeface="Wingdings" panose="05000000000000000000" pitchFamily="2" charset="2"/>
              <a:buNone/>
              <a:defRPr/>
            </a:pPr>
            <a:r>
              <a:rPr lang="zh-CN" altLang="en-US" sz="2400" dirty="0"/>
              <a:t>            </a:t>
            </a:r>
            <a:r>
              <a:rPr lang="en-US" altLang="zh-CN" sz="2400" dirty="0"/>
              <a:t>a=6A09E667F3BCC908</a:t>
            </a:r>
          </a:p>
          <a:p>
            <a:pPr eaLnBrk="1" hangingPunct="1">
              <a:buNone/>
              <a:defRPr/>
            </a:pPr>
            <a:r>
              <a:rPr lang="en-US" altLang="zh-CN" dirty="0"/>
              <a:t>		 b=BB67AE8584CAA73B</a:t>
            </a:r>
          </a:p>
          <a:p>
            <a:pPr eaLnBrk="1" hangingPunct="1">
              <a:buNone/>
              <a:defRPr/>
            </a:pPr>
            <a:r>
              <a:rPr lang="en-US" altLang="zh-CN" dirty="0"/>
              <a:t> 		 c=3C6EF372FE94F82B </a:t>
            </a:r>
          </a:p>
          <a:p>
            <a:pPr eaLnBrk="1" hangingPunct="1">
              <a:buNone/>
              <a:defRPr/>
            </a:pPr>
            <a:r>
              <a:rPr lang="en-US" altLang="zh-CN" dirty="0"/>
              <a:t>		 d=A54FF53A5F1D36F1</a:t>
            </a:r>
            <a:endParaRPr lang="en-US" altLang="zh-CN" sz="2400" dirty="0"/>
          </a:p>
          <a:p>
            <a:pPr eaLnBrk="1" hangingPunct="1">
              <a:lnSpc>
                <a:spcPct val="100000"/>
              </a:lnSpc>
              <a:buFont typeface="Wingdings" panose="05000000000000000000" pitchFamily="2" charset="2"/>
              <a:buNone/>
              <a:defRPr/>
            </a:pPr>
            <a:r>
              <a:rPr lang="en-US" altLang="zh-CN" sz="2400" dirty="0"/>
              <a:t>            e=510E527FADE682D1</a:t>
            </a:r>
          </a:p>
          <a:p>
            <a:pPr eaLnBrk="1" hangingPunct="1">
              <a:lnSpc>
                <a:spcPct val="100000"/>
              </a:lnSpc>
              <a:buFont typeface="Wingdings" panose="05000000000000000000" pitchFamily="2" charset="2"/>
              <a:buNone/>
              <a:defRPr/>
            </a:pPr>
            <a:r>
              <a:rPr lang="en-US" altLang="zh-CN" sz="2400" dirty="0"/>
              <a:t>		 f=9B05688C2B3E6C1F</a:t>
            </a:r>
          </a:p>
          <a:p>
            <a:pPr eaLnBrk="1" hangingPunct="1">
              <a:lnSpc>
                <a:spcPct val="100000"/>
              </a:lnSpc>
              <a:buFont typeface="Wingdings" panose="05000000000000000000" pitchFamily="2" charset="2"/>
              <a:buNone/>
              <a:defRPr/>
            </a:pPr>
            <a:r>
              <a:rPr lang="en-US" altLang="zh-CN" sz="2400" dirty="0"/>
              <a:t>		 g=1F83D9ABFB41BD6B</a:t>
            </a:r>
          </a:p>
          <a:p>
            <a:pPr eaLnBrk="1" hangingPunct="1">
              <a:lnSpc>
                <a:spcPct val="100000"/>
              </a:lnSpc>
              <a:buFont typeface="Wingdings" panose="05000000000000000000" pitchFamily="2" charset="2"/>
              <a:buNone/>
              <a:defRPr/>
            </a:pPr>
            <a:r>
              <a:rPr lang="en-US" altLang="zh-CN" sz="2400" dirty="0"/>
              <a:t>		 h=5BE0CD19137E2179</a:t>
            </a:r>
          </a:p>
          <a:p>
            <a:pPr eaLnBrk="1" hangingPunct="1">
              <a:lnSpc>
                <a:spcPct val="100000"/>
              </a:lnSpc>
              <a:defRPr/>
            </a:pPr>
            <a:endParaRPr lang="en-US" altLang="zh-CN" sz="2400" dirty="0"/>
          </a:p>
        </p:txBody>
      </p:sp>
    </p:spTree>
    <p:extLst>
      <p:ext uri="{BB962C8B-B14F-4D97-AF65-F5344CB8AC3E}">
        <p14:creationId xmlns:p14="http://schemas.microsoft.com/office/powerpoint/2010/main" val="32082939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solidFill>
                  <a:schemeClr val="accent2"/>
                </a:solidFill>
                <a:effectLst>
                  <a:outerShdw blurRad="38100" dist="38100" dir="2700000" algn="tl">
                    <a:srgbClr val="000000">
                      <a:alpha val="43137"/>
                    </a:srgbClr>
                  </a:outerShdw>
                </a:effectLst>
                <a:latin typeface="+mj-ea"/>
              </a:rPr>
              <a:t>SHA-512</a:t>
            </a:r>
            <a:r>
              <a:rPr lang="zh-CN" altLang="en-US" sz="3600" dirty="0">
                <a:solidFill>
                  <a:schemeClr val="accent2"/>
                </a:solidFill>
                <a:effectLst>
                  <a:outerShdw blurRad="38100" dist="38100" dir="2700000" algn="tl">
                    <a:srgbClr val="000000">
                      <a:alpha val="43137"/>
                    </a:srgbClr>
                  </a:outerShdw>
                </a:effectLst>
                <a:latin typeface="+mj-ea"/>
              </a:rPr>
              <a:t>具体步骤</a:t>
            </a:r>
          </a:p>
        </p:txBody>
      </p:sp>
      <p:sp>
        <p:nvSpPr>
          <p:cNvPr id="4" name="灯片编号占位符 3"/>
          <p:cNvSpPr>
            <a:spLocks noGrp="1"/>
          </p:cNvSpPr>
          <p:nvPr>
            <p:ph type="sldNum" sz="quarter" idx="10"/>
          </p:nvPr>
        </p:nvSpPr>
        <p:spPr/>
        <p:txBody>
          <a:bodyPr/>
          <a:lstStyle/>
          <a:p>
            <a:pPr>
              <a:defRPr/>
            </a:pPr>
            <a:fld id="{AA391F51-DA1D-424B-BD54-E6317CB1A384}" type="slidenum">
              <a:rPr lang="en-US" altLang="zh-CN" smtClean="0"/>
              <a:pPr>
                <a:defRPr/>
              </a:pPr>
              <a:t>128</a:t>
            </a:fld>
            <a:endParaRPr lang="en-US" altLang="zh-CN"/>
          </a:p>
        </p:txBody>
      </p:sp>
      <p:sp>
        <p:nvSpPr>
          <p:cNvPr id="3" name="TextBox 2"/>
          <p:cNvSpPr txBox="1"/>
          <p:nvPr/>
        </p:nvSpPr>
        <p:spPr>
          <a:xfrm>
            <a:off x="457200" y="1417638"/>
            <a:ext cx="7480300" cy="3493264"/>
          </a:xfrm>
          <a:prstGeom prst="rect">
            <a:avLst/>
          </a:prstGeom>
          <a:noFill/>
        </p:spPr>
        <p:txBody>
          <a:bodyPr wrap="square" rtlCol="0">
            <a:spAutoFit/>
          </a:bodyPr>
          <a:lstStyle/>
          <a:p>
            <a:pPr marL="285750" indent="-285750">
              <a:spcAft>
                <a:spcPts val="600"/>
              </a:spcAft>
              <a:buFont typeface="Wingdings" pitchFamily="2" charset="2"/>
              <a:buChar char="Ø"/>
            </a:pPr>
            <a:r>
              <a:rPr lang="zh-CN" altLang="en-US" sz="36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第</a:t>
            </a:r>
            <a:r>
              <a:rPr lang="en-US" altLang="zh-CN" sz="36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4</a:t>
            </a:r>
            <a:r>
              <a:rPr lang="zh-CN" altLang="en-US" sz="36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步：</a:t>
            </a:r>
            <a:r>
              <a:rPr lang="en-US" altLang="zh-CN" sz="36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1024 </a:t>
            </a:r>
            <a:r>
              <a:rPr lang="zh-CN" altLang="en-US" sz="36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比特</a:t>
            </a:r>
            <a:r>
              <a:rPr lang="en-US" altLang="zh-CN" sz="36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(128 </a:t>
            </a:r>
            <a:r>
              <a:rPr lang="zh-CN" altLang="en-US" sz="36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字</a:t>
            </a:r>
            <a:r>
              <a:rPr lang="en-US" altLang="zh-CN" sz="36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a:t>
            </a:r>
            <a:r>
              <a:rPr lang="zh-CN" altLang="en-US" sz="36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的数据块消息</a:t>
            </a:r>
            <a:endParaRPr lang="en-US" altLang="zh-CN" sz="36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endParaRPr>
          </a:p>
          <a:p>
            <a:pPr indent="457200"/>
            <a:r>
              <a:rPr lang="zh-CN" altLang="en-US" sz="3600" dirty="0"/>
              <a:t>算法的核心是</a:t>
            </a:r>
            <a:r>
              <a:rPr lang="en-US" altLang="zh-CN" sz="3600" dirty="0"/>
              <a:t>80 </a:t>
            </a:r>
            <a:r>
              <a:rPr lang="zh-CN" altLang="en-US" sz="3600" dirty="0"/>
              <a:t>轮迭代构成的模块，每一轮都以</a:t>
            </a:r>
            <a:r>
              <a:rPr lang="en-US" altLang="zh-CN" sz="3600" dirty="0"/>
              <a:t>512 </a:t>
            </a:r>
            <a:r>
              <a:rPr lang="zh-CN" altLang="en-US" sz="3600" dirty="0"/>
              <a:t>比特的缓冲区值</a:t>
            </a:r>
            <a:r>
              <a:rPr lang="en-US" altLang="zh-CN" sz="3600" dirty="0" err="1"/>
              <a:t>abcdefgh</a:t>
            </a:r>
            <a:r>
              <a:rPr lang="en-US" altLang="zh-CN" sz="3600" dirty="0"/>
              <a:t> </a:t>
            </a:r>
            <a:r>
              <a:rPr lang="zh-CN" altLang="en-US" sz="3600" dirty="0"/>
              <a:t>作为输入，并且更新缓冲区内容。</a:t>
            </a:r>
            <a:endParaRPr lang="en-US" altLang="zh-CN" sz="3600" dirty="0">
              <a:latin typeface="微软雅黑" pitchFamily="34" charset="-122"/>
              <a:ea typeface="微软雅黑" pitchFamily="34" charset="-122"/>
            </a:endParaRPr>
          </a:p>
        </p:txBody>
      </p:sp>
      <p:pic>
        <p:nvPicPr>
          <p:cNvPr id="7" name="Picture 2" descr="C:\Documents and Settings\H\Application Data\Tencent\Users\34767271\QQ\WinTemp\RichOle\LNH[Z[SK]%VX`1Q~H}VJ~ZU.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5085000"/>
            <a:ext cx="1346200" cy="1314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5572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1" name="Rectangle 3"/>
          <p:cNvSpPr>
            <a:spLocks noGrp="1" noChangeArrowheads="1"/>
          </p:cNvSpPr>
          <p:nvPr>
            <p:ph type="body" idx="1"/>
          </p:nvPr>
        </p:nvSpPr>
        <p:spPr/>
        <p:txBody>
          <a:bodyPr/>
          <a:lstStyle/>
          <a:p>
            <a:pPr eaLnBrk="1" hangingPunct="1">
              <a:defRPr/>
            </a:pPr>
            <a:endParaRPr lang="zh-CN" altLang="zh-CN"/>
          </a:p>
        </p:txBody>
      </p:sp>
      <p:pic>
        <p:nvPicPr>
          <p:cNvPr id="2" name="图片 1" descr="屏幕剪辑">
            <a:hlinkClick r:id="" action="ppaction://hlinkshowjump?jump=lastslideviewed"/>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0"/>
            <a:ext cx="5730929" cy="6344535"/>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4629152" y="6445782"/>
                <a:ext cx="410305" cy="4340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𝑯</m:t>
                          </m:r>
                        </m:e>
                        <m:sub>
                          <m:eqArr>
                            <m:eqArrPr>
                              <m:ctrlPr>
                                <a:rPr lang="en-US" altLang="zh-CN" b="1" i="1" smtClean="0">
                                  <a:latin typeface="Cambria Math" panose="02040503050406030204" pitchFamily="18" charset="0"/>
                                </a:rPr>
                              </m:ctrlPr>
                            </m:eqArrPr>
                            <m:e>
                              <m:r>
                                <a:rPr lang="en-US" altLang="zh-CN" b="1" i="1" smtClean="0">
                                  <a:latin typeface="Cambria Math" panose="02040503050406030204" pitchFamily="18" charset="0"/>
                                </a:rPr>
                                <m:t>𝒊</m:t>
                              </m:r>
                            </m:e>
                            <m:e/>
                          </m:eqArr>
                        </m:sub>
                      </m:sSub>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4629152" y="6445782"/>
                <a:ext cx="410305" cy="434093"/>
              </a:xfrm>
              <a:prstGeom prst="rect">
                <a:avLst/>
              </a:prstGeom>
              <a:blipFill rotWithShape="0">
                <a:blip r:embed="rId5"/>
                <a:stretch>
                  <a:fillRect l="-117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7823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3827" name="Rectangle 3"/>
          <p:cNvSpPr>
            <a:spLocks noChangeArrowheads="1"/>
          </p:cNvSpPr>
          <p:nvPr/>
        </p:nvSpPr>
        <p:spPr bwMode="auto">
          <a:xfrm>
            <a:off x="687388" y="484188"/>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en-US" altLang="zh-CN" sz="3600" dirty="0">
                <a:solidFill>
                  <a:schemeClr val="accent2"/>
                </a:solidFill>
                <a:effectLst>
                  <a:outerShdw blurRad="38100" dist="38100" dir="2700000" algn="tl">
                    <a:srgbClr val="000000">
                      <a:alpha val="43137"/>
                    </a:srgbClr>
                  </a:outerShdw>
                </a:effectLst>
                <a:latin typeface="+mj-ea"/>
                <a:ea typeface="+mj-ea"/>
                <a:cs typeface="+mj-cs"/>
              </a:rPr>
              <a:t>3.4.2 </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公钥密码系统的应用</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13</a:t>
            </a:fld>
            <a:endParaRPr lang="en-US" altLang="zh-CN"/>
          </a:p>
        </p:txBody>
      </p:sp>
      <p:pic>
        <p:nvPicPr>
          <p:cNvPr id="4" name="图片 3">
            <a:extLst>
              <a:ext uri="{FF2B5EF4-FFF2-40B4-BE49-F238E27FC236}">
                <a16:creationId xmlns:a16="http://schemas.microsoft.com/office/drawing/2014/main" id="{06561A14-9F59-46E7-9FE8-C50E8EBE5C48}"/>
              </a:ext>
            </a:extLst>
          </p:cNvPr>
          <p:cNvPicPr>
            <a:picLocks noChangeAspect="1"/>
          </p:cNvPicPr>
          <p:nvPr/>
        </p:nvPicPr>
        <p:blipFill>
          <a:blip r:embed="rId3"/>
          <a:stretch>
            <a:fillRect/>
          </a:stretch>
        </p:blipFill>
        <p:spPr>
          <a:xfrm>
            <a:off x="0" y="2282719"/>
            <a:ext cx="9144000" cy="1936961"/>
          </a:xfrm>
          <a:prstGeom prst="rect">
            <a:avLst/>
          </a:prstGeom>
        </p:spPr>
      </p:pic>
    </p:spTree>
    <p:extLst>
      <p:ext uri="{BB962C8B-B14F-4D97-AF65-F5344CB8AC3E}">
        <p14:creationId xmlns:p14="http://schemas.microsoft.com/office/powerpoint/2010/main" val="3610208877"/>
      </p:ext>
    </p:extLst>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p:cNvSpPr txBox="1"/>
              <p:nvPr/>
            </p:nvSpPr>
            <p:spPr>
              <a:xfrm>
                <a:off x="4629152" y="6445782"/>
                <a:ext cx="410305" cy="4340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𝑯</m:t>
                          </m:r>
                        </m:e>
                        <m:sub>
                          <m:eqArr>
                            <m:eqArrPr>
                              <m:ctrlPr>
                                <a:rPr lang="en-US" altLang="zh-CN" b="1" i="1" smtClean="0">
                                  <a:latin typeface="Cambria Math" panose="02040503050406030204" pitchFamily="18" charset="0"/>
                                </a:rPr>
                              </m:ctrlPr>
                            </m:eqArrPr>
                            <m:e>
                              <m:r>
                                <a:rPr lang="en-US" altLang="zh-CN" b="1" i="1" smtClean="0">
                                  <a:latin typeface="Cambria Math" panose="02040503050406030204" pitchFamily="18" charset="0"/>
                                </a:rPr>
                                <m:t>𝒊</m:t>
                              </m:r>
                            </m:e>
                            <m:e/>
                          </m:eqArr>
                        </m:sub>
                      </m:sSub>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4629152" y="6445782"/>
                <a:ext cx="410305" cy="434093"/>
              </a:xfrm>
              <a:prstGeom prst="rect">
                <a:avLst/>
              </a:prstGeom>
              <a:blipFill>
                <a:blip r:embed="rId3"/>
                <a:stretch>
                  <a:fillRect l="-11765"/>
                </a:stretch>
              </a:blipFill>
            </p:spPr>
            <p:txBody>
              <a:bodyPr/>
              <a:lstStyle/>
              <a:p>
                <a:r>
                  <a:rPr lang="zh-CN" altLang="en-US">
                    <a:noFill/>
                  </a:rPr>
                  <a:t> </a:t>
                </a:r>
              </a:p>
            </p:txBody>
          </p:sp>
        </mc:Fallback>
      </mc:AlternateContent>
      <p:sp>
        <p:nvSpPr>
          <p:cNvPr id="5" name="Rectangle 4">
            <a:extLst>
              <a:ext uri="{FF2B5EF4-FFF2-40B4-BE49-F238E27FC236}">
                <a16:creationId xmlns:a16="http://schemas.microsoft.com/office/drawing/2014/main" id="{D798F001-AE17-41E0-A59C-85D799DF3BB8}"/>
              </a:ext>
            </a:extLst>
          </p:cNvPr>
          <p:cNvSpPr txBox="1">
            <a:spLocks noChangeArrowheads="1"/>
          </p:cNvSpPr>
          <p:nvPr/>
        </p:nvSpPr>
        <p:spPr bwMode="auto">
          <a:xfrm>
            <a:off x="194021" y="1166812"/>
            <a:ext cx="8641655" cy="569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lnSpc>
                <a:spcPct val="90000"/>
              </a:lnSpc>
              <a:buFont typeface="Wingdings" panose="05000000000000000000" pitchFamily="2" charset="2"/>
              <a:buNone/>
              <a:defRPr/>
            </a:pPr>
            <a:endParaRPr lang="zh-CN" altLang="en-US" sz="2800" kern="0" dirty="0"/>
          </a:p>
          <a:p>
            <a:pPr eaLnBrk="1" hangingPunct="1">
              <a:lnSpc>
                <a:spcPct val="90000"/>
              </a:lnSpc>
              <a:buFont typeface="Wingdings" panose="05000000000000000000" pitchFamily="2" charset="2"/>
              <a:buNone/>
              <a:defRPr/>
            </a:pPr>
            <a:r>
              <a:rPr lang="en-US" altLang="zh-CN" sz="3200" kern="0" dirty="0" err="1"/>
              <a:t>W</a:t>
            </a:r>
            <a:r>
              <a:rPr lang="en-US" altLang="zh-CN" sz="3200" kern="0" baseline="-25000" dirty="0" err="1"/>
              <a:t>t</a:t>
            </a:r>
            <a:r>
              <a:rPr lang="en-US" altLang="zh-CN" sz="3200" kern="0" dirty="0"/>
              <a:t>:  64</a:t>
            </a:r>
            <a:r>
              <a:rPr lang="zh-CN" altLang="en-US" sz="3200" kern="0" dirty="0"/>
              <a:t>比特字，从当前的</a:t>
            </a:r>
            <a:r>
              <a:rPr lang="en-US" altLang="zh-CN" sz="3200" kern="0" dirty="0"/>
              <a:t>1024</a:t>
            </a:r>
            <a:r>
              <a:rPr lang="zh-CN" altLang="en-US" sz="3200" kern="0" dirty="0"/>
              <a:t>比特输入分组导出</a:t>
            </a:r>
            <a:endParaRPr lang="en-US" altLang="zh-CN" sz="3200" kern="0" dirty="0"/>
          </a:p>
          <a:p>
            <a:pPr eaLnBrk="1" hangingPunct="1">
              <a:lnSpc>
                <a:spcPct val="90000"/>
              </a:lnSpc>
              <a:buFont typeface="Wingdings" panose="05000000000000000000" pitchFamily="2" charset="2"/>
              <a:buNone/>
              <a:defRPr/>
            </a:pPr>
            <a:endParaRPr lang="en-US" altLang="zh-CN" sz="3200" kern="0" dirty="0"/>
          </a:p>
          <a:p>
            <a:pPr eaLnBrk="1" hangingPunct="1">
              <a:lnSpc>
                <a:spcPct val="90000"/>
              </a:lnSpc>
              <a:buFont typeface="Wingdings" panose="05000000000000000000" pitchFamily="2" charset="2"/>
              <a:buNone/>
              <a:defRPr/>
            </a:pPr>
            <a:endParaRPr lang="zh-CN" altLang="en-US" sz="3200" kern="0" dirty="0"/>
          </a:p>
          <a:p>
            <a:pPr eaLnBrk="1" hangingPunct="1">
              <a:lnSpc>
                <a:spcPct val="90000"/>
              </a:lnSpc>
              <a:buFont typeface="Wingdings" panose="05000000000000000000" pitchFamily="2" charset="2"/>
              <a:buNone/>
              <a:defRPr/>
            </a:pPr>
            <a:r>
              <a:rPr lang="en-US" altLang="zh-CN" sz="3200" kern="0" dirty="0" err="1"/>
              <a:t>K</a:t>
            </a:r>
            <a:r>
              <a:rPr lang="en-US" altLang="zh-CN" sz="3200" kern="0" baseline="-25000" dirty="0" err="1"/>
              <a:t>t</a:t>
            </a:r>
            <a:r>
              <a:rPr lang="en-US" altLang="zh-CN" sz="3200" kern="0" dirty="0"/>
              <a:t>: 64</a:t>
            </a:r>
            <a:r>
              <a:rPr lang="zh-CN" altLang="en-US" sz="3200" kern="0" dirty="0"/>
              <a:t>比特附加常数，前</a:t>
            </a:r>
            <a:r>
              <a:rPr lang="en-US" altLang="zh-CN" sz="3200" kern="0" dirty="0"/>
              <a:t>80</a:t>
            </a:r>
            <a:r>
              <a:rPr lang="zh-CN" altLang="en-US" sz="3200" kern="0" dirty="0"/>
              <a:t>个素数的立方根（</a:t>
            </a:r>
            <a:r>
              <a:rPr lang="zh-CN" altLang="en-US" sz="3200" kern="0" dirty="0">
                <a:solidFill>
                  <a:srgbClr val="FF0000"/>
                </a:solidFill>
              </a:rPr>
              <a:t>课本有误</a:t>
            </a:r>
            <a:r>
              <a:rPr lang="zh-CN" altLang="en-US" sz="3200" kern="0" dirty="0"/>
              <a:t>）</a:t>
            </a:r>
            <a:endParaRPr lang="en-US" altLang="zh-CN" sz="3200" kern="0" dirty="0"/>
          </a:p>
          <a:p>
            <a:pPr eaLnBrk="1" hangingPunct="1">
              <a:lnSpc>
                <a:spcPct val="90000"/>
              </a:lnSpc>
              <a:buFont typeface="Wingdings" panose="05000000000000000000" pitchFamily="2" charset="2"/>
              <a:buNone/>
              <a:defRPr/>
            </a:pPr>
            <a:endParaRPr lang="zh-CN" altLang="en-US" sz="3200" kern="0" dirty="0"/>
          </a:p>
          <a:p>
            <a:pPr eaLnBrk="1" hangingPunct="1">
              <a:lnSpc>
                <a:spcPct val="90000"/>
              </a:lnSpc>
              <a:buFont typeface="Wingdings" panose="05000000000000000000" pitchFamily="2" charset="2"/>
              <a:buNone/>
              <a:defRPr/>
            </a:pPr>
            <a:r>
              <a:rPr lang="en-US" altLang="zh-CN" sz="3200" kern="0" dirty="0"/>
              <a:t>+</a:t>
            </a:r>
            <a:r>
              <a:rPr lang="zh-CN" altLang="en-US" sz="3200" kern="0" dirty="0"/>
              <a:t>： 模</a:t>
            </a:r>
            <a:r>
              <a:rPr lang="en-US" altLang="zh-CN" sz="3200" kern="0" dirty="0"/>
              <a:t>2</a:t>
            </a:r>
            <a:r>
              <a:rPr lang="en-US" altLang="zh-CN" sz="3200" kern="0" baseline="30000" dirty="0"/>
              <a:t>64</a:t>
            </a:r>
            <a:r>
              <a:rPr lang="zh-CN" altLang="en-US" sz="3200" kern="0" dirty="0"/>
              <a:t>加</a:t>
            </a:r>
          </a:p>
        </p:txBody>
      </p:sp>
    </p:spTree>
    <p:extLst>
      <p:ext uri="{BB962C8B-B14F-4D97-AF65-F5344CB8AC3E}">
        <p14:creationId xmlns:p14="http://schemas.microsoft.com/office/powerpoint/2010/main" val="37666670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solidFill>
                  <a:schemeClr val="accent2"/>
                </a:solidFill>
                <a:effectLst>
                  <a:outerShdw blurRad="38100" dist="38100" dir="2700000" algn="tl">
                    <a:srgbClr val="000000">
                      <a:alpha val="43137"/>
                    </a:srgbClr>
                  </a:outerShdw>
                </a:effectLst>
                <a:latin typeface="+mj-ea"/>
              </a:rPr>
              <a:t>SHA-512 </a:t>
            </a:r>
            <a:r>
              <a:rPr lang="zh-CN" altLang="en-US" sz="3600" dirty="0">
                <a:solidFill>
                  <a:schemeClr val="accent2"/>
                </a:solidFill>
                <a:effectLst>
                  <a:outerShdw blurRad="38100" dist="38100" dir="2700000" algn="tl">
                    <a:srgbClr val="000000">
                      <a:alpha val="43137"/>
                    </a:srgbClr>
                  </a:outerShdw>
                </a:effectLst>
                <a:latin typeface="+mj-ea"/>
              </a:rPr>
              <a:t>实现细节</a:t>
            </a:r>
          </a:p>
        </p:txBody>
      </p:sp>
      <p:sp>
        <p:nvSpPr>
          <p:cNvPr id="4" name="灯片编号占位符 3"/>
          <p:cNvSpPr>
            <a:spLocks noGrp="1"/>
          </p:cNvSpPr>
          <p:nvPr>
            <p:ph type="sldNum" sz="quarter" idx="10"/>
          </p:nvPr>
        </p:nvSpPr>
        <p:spPr/>
        <p:txBody>
          <a:bodyPr/>
          <a:lstStyle/>
          <a:p>
            <a:pPr>
              <a:defRPr/>
            </a:pPr>
            <a:fld id="{AA391F51-DA1D-424B-BD54-E6317CB1A384}" type="slidenum">
              <a:rPr lang="en-US" altLang="zh-CN" smtClean="0"/>
              <a:pPr>
                <a:defRPr/>
              </a:pPr>
              <a:t>131</a:t>
            </a:fld>
            <a:endParaRPr lang="en-US" altLang="zh-CN"/>
          </a:p>
        </p:txBody>
      </p:sp>
      <p:pic>
        <p:nvPicPr>
          <p:cNvPr id="7" name="Picture 2" descr="C:\Documents and Settings\H\Application Data\Tencent\Users\34767271\QQ\WinTemp\RichOle\LNH[Z[SK]%VX`1Q~H}VJ~ZU.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5085000"/>
            <a:ext cx="1346200" cy="131414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stretch>
            <a:fillRect/>
          </a:stretch>
        </p:blipFill>
        <p:spPr>
          <a:xfrm>
            <a:off x="745068" y="1036808"/>
            <a:ext cx="7941732" cy="5181600"/>
          </a:xfrm>
          <a:prstGeom prst="rect">
            <a:avLst/>
          </a:prstGeom>
        </p:spPr>
      </p:pic>
    </p:spTree>
    <p:extLst>
      <p:ext uri="{BB962C8B-B14F-4D97-AF65-F5344CB8AC3E}">
        <p14:creationId xmlns:p14="http://schemas.microsoft.com/office/powerpoint/2010/main" val="9708868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p:txBody>
          <a:bodyPr/>
          <a:lstStyle/>
          <a:p>
            <a:pPr eaLnBrk="1" hangingPunct="1">
              <a:defRPr/>
            </a:pPr>
            <a:r>
              <a:rPr lang="en-US" altLang="zh-CN" dirty="0"/>
              <a:t>SHA-512</a:t>
            </a:r>
            <a:r>
              <a:rPr lang="zh-CN" altLang="en-US" dirty="0"/>
              <a:t>轮函数</a:t>
            </a:r>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624"/>
            <a:ext cx="9144000" cy="3216071"/>
          </a:xfrm>
          <a:prstGeom prst="rect">
            <a:avLst/>
          </a:prstGeom>
        </p:spPr>
      </p:pic>
      <mc:AlternateContent xmlns:mc="http://schemas.openxmlformats.org/markup-compatibility/2006" xmlns:a14="http://schemas.microsoft.com/office/drawing/2010/main">
        <mc:Choice Requires="a14">
          <p:sp>
            <p:nvSpPr>
              <p:cNvPr id="5" name="Rectangle 3"/>
              <p:cNvSpPr txBox="1">
                <a:spLocks noChangeArrowheads="1"/>
              </p:cNvSpPr>
              <p:nvPr/>
            </p:nvSpPr>
            <p:spPr bwMode="auto">
              <a:xfrm>
                <a:off x="390525" y="3260695"/>
                <a:ext cx="8362950" cy="332439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10000"/>
                  </a:lnSpc>
                  <a:spcBef>
                    <a:spcPct val="20000"/>
                  </a:spcBef>
                  <a:spcAft>
                    <a:spcPct val="0"/>
                  </a:spcAft>
                  <a:buClr>
                    <a:srgbClr val="0000CC"/>
                  </a:buClr>
                  <a:buFont typeface="Wingdings" panose="05000000000000000000" pitchFamily="2" charset="2"/>
                  <a:buChar char="u"/>
                  <a:defRPr sz="3200" kern="1200">
                    <a:solidFill>
                      <a:srgbClr val="000000"/>
                    </a:solidFill>
                    <a:effectLst>
                      <a:outerShdw blurRad="38100" dist="38100" dir="2700000" algn="tl">
                        <a:srgbClr val="C0C0C0"/>
                      </a:outerShdw>
                    </a:effectLst>
                    <a:latin typeface="+mn-lt"/>
                    <a:ea typeface="+mn-ea"/>
                    <a:cs typeface="+mn-cs"/>
                  </a:defRPr>
                </a:lvl1pPr>
                <a:lvl2pPr marL="742950" indent="-285750" algn="l" rtl="0" eaLnBrk="0" fontAlgn="base" hangingPunct="0">
                  <a:lnSpc>
                    <a:spcPct val="110000"/>
                  </a:lnSpc>
                  <a:spcBef>
                    <a:spcPct val="20000"/>
                  </a:spcBef>
                  <a:spcAft>
                    <a:spcPct val="0"/>
                  </a:spcAft>
                  <a:buClr>
                    <a:srgbClr val="0000CC"/>
                  </a:buClr>
                  <a:buFont typeface="Wingdings" panose="05000000000000000000" pitchFamily="2" charset="2"/>
                  <a:buChar char="u"/>
                  <a:defRPr sz="2800" kern="1200">
                    <a:solidFill>
                      <a:srgbClr val="000000"/>
                    </a:solidFill>
                    <a:effectLst>
                      <a:outerShdw blurRad="38100" dist="38100" dir="2700000" algn="tl">
                        <a:srgbClr val="C0C0C0"/>
                      </a:outerShdw>
                    </a:effectLst>
                    <a:latin typeface="+mn-lt"/>
                    <a:ea typeface="+mn-ea"/>
                    <a:cs typeface="+mn-cs"/>
                  </a:defRPr>
                </a:lvl2pPr>
                <a:lvl3pPr marL="1143000" indent="-228600" algn="l" rtl="0" eaLnBrk="0" fontAlgn="base" hangingPunct="0">
                  <a:lnSpc>
                    <a:spcPct val="110000"/>
                  </a:lnSpc>
                  <a:spcBef>
                    <a:spcPct val="20000"/>
                  </a:spcBef>
                  <a:spcAft>
                    <a:spcPct val="0"/>
                  </a:spcAft>
                  <a:buClr>
                    <a:srgbClr val="0000CC"/>
                  </a:buClr>
                  <a:buFont typeface="Wingdings" panose="05000000000000000000" pitchFamily="2" charset="2"/>
                  <a:buChar char="u"/>
                  <a:defRPr sz="2400" kern="1200">
                    <a:solidFill>
                      <a:srgbClr val="000000"/>
                    </a:solidFill>
                    <a:effectLst>
                      <a:outerShdw blurRad="38100" dist="38100" dir="2700000" algn="tl">
                        <a:srgbClr val="C0C0C0"/>
                      </a:outerShdw>
                    </a:effectLst>
                    <a:latin typeface="+mn-lt"/>
                    <a:ea typeface="+mn-ea"/>
                    <a:cs typeface="+mn-cs"/>
                  </a:defRPr>
                </a:lvl3pPr>
                <a:lvl4pPr marL="1600200" indent="-228600" algn="l" rtl="0" eaLnBrk="0" fontAlgn="base" hangingPunct="0">
                  <a:lnSpc>
                    <a:spcPct val="110000"/>
                  </a:lnSpc>
                  <a:spcBef>
                    <a:spcPct val="20000"/>
                  </a:spcBef>
                  <a:spcAft>
                    <a:spcPct val="0"/>
                  </a:spcAft>
                  <a:buClr>
                    <a:srgbClr val="0000CC"/>
                  </a:buClr>
                  <a:buFont typeface="Wingdings" panose="05000000000000000000" pitchFamily="2" charset="2"/>
                  <a:buChar char="u"/>
                  <a:defRPr sz="2000" kern="1200">
                    <a:solidFill>
                      <a:srgbClr val="000000"/>
                    </a:solidFill>
                    <a:effectLst>
                      <a:outerShdw blurRad="38100" dist="38100" dir="2700000" algn="tl">
                        <a:srgbClr val="C0C0C0"/>
                      </a:outerShdw>
                    </a:effectLst>
                    <a:latin typeface="+mn-lt"/>
                    <a:ea typeface="+mn-ea"/>
                    <a:cs typeface="+mn-cs"/>
                  </a:defRPr>
                </a:lvl4pPr>
                <a:lvl5pPr marL="2057400" indent="-228600" algn="l" rtl="0" eaLnBrk="0" fontAlgn="base" hangingPunct="0">
                  <a:lnSpc>
                    <a:spcPct val="110000"/>
                  </a:lnSpc>
                  <a:spcBef>
                    <a:spcPct val="20000"/>
                  </a:spcBef>
                  <a:spcAft>
                    <a:spcPct val="0"/>
                  </a:spcAft>
                  <a:buClr>
                    <a:srgbClr val="0000CC"/>
                  </a:buClr>
                  <a:buFont typeface="Wingdings" panose="05000000000000000000" pitchFamily="2" charset="2"/>
                  <a:buChar char="u"/>
                  <a:defRPr sz="2000" kern="1200">
                    <a:solidFill>
                      <a:srgbClr val="000000"/>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Font typeface="Wingdings" panose="05000000000000000000" pitchFamily="2" charset="2"/>
                  <a:buNone/>
                  <a:defRPr/>
                </a:pPr>
                <a:r>
                  <a:rPr lang="zh-CN" altLang="en-US" sz="2400" b="0" dirty="0">
                    <a:effectLst/>
                  </a:rPr>
                  <a:t>前</a:t>
                </a:r>
                <a:r>
                  <a:rPr lang="en-US" altLang="zh-CN" sz="2400" b="0" dirty="0">
                    <a:effectLst/>
                  </a:rPr>
                  <a:t>16</a:t>
                </a:r>
                <a:r>
                  <a:rPr lang="zh-CN" altLang="en-US" sz="2400" b="0" dirty="0">
                    <a:effectLst/>
                  </a:rPr>
                  <a:t>个</a:t>
                </a:r>
                <a:r>
                  <a:rPr lang="en-US" altLang="zh-CN" sz="2400" b="0" dirty="0" err="1">
                    <a:effectLst/>
                  </a:rPr>
                  <a:t>W</a:t>
                </a:r>
                <a:r>
                  <a:rPr lang="en-US" altLang="zh-CN" sz="2400" b="0" baseline="-25000" dirty="0" err="1">
                    <a:effectLst/>
                  </a:rPr>
                  <a:t>t</a:t>
                </a:r>
                <a:r>
                  <a:rPr lang="zh-CN" altLang="en-US" sz="2400" b="0" dirty="0">
                    <a:effectLst/>
                  </a:rPr>
                  <a:t>直接取自当前分组的</a:t>
                </a:r>
                <a:r>
                  <a:rPr lang="en-US" altLang="zh-CN" sz="2400" b="0" dirty="0">
                    <a:effectLst/>
                  </a:rPr>
                  <a:t>16</a:t>
                </a:r>
                <a:r>
                  <a:rPr lang="zh-CN" altLang="en-US" sz="2400" b="0" dirty="0">
                    <a:effectLst/>
                  </a:rPr>
                  <a:t>个字。余下的值按如下方式导出：</a:t>
                </a:r>
              </a:p>
              <a:p>
                <a:pPr eaLnBrk="1" hangingPunct="1">
                  <a:buFont typeface="Wingdings" panose="05000000000000000000" pitchFamily="2" charset="2"/>
                  <a:buNone/>
                  <a:defRPr/>
                </a:pPr>
                <a:r>
                  <a:rPr lang="en-US" altLang="zh-CN" sz="2400" b="0" dirty="0" err="1">
                    <a:effectLst/>
                  </a:rPr>
                  <a:t>W</a:t>
                </a:r>
                <a:r>
                  <a:rPr lang="en-US" altLang="zh-CN" sz="2400" b="0" baseline="-25000" dirty="0" err="1">
                    <a:effectLst/>
                  </a:rPr>
                  <a:t>t</a:t>
                </a:r>
                <a:r>
                  <a:rPr lang="en-US" altLang="zh-CN" sz="2400" b="0" dirty="0">
                    <a:effectLst/>
                  </a:rPr>
                  <a:t>=</a:t>
                </a:r>
                <a:r>
                  <a:rPr lang="el-GR" altLang="zh-CN" sz="2400" b="0" dirty="0">
                    <a:effectLst/>
                    <a:cs typeface="Times New Roman" panose="02020603050405020304" pitchFamily="18" charset="0"/>
                  </a:rPr>
                  <a:t>σ</a:t>
                </a:r>
                <a:r>
                  <a:rPr lang="en-US" altLang="zh-CN" sz="2400" b="0" baseline="-25000" dirty="0">
                    <a:effectLst/>
                  </a:rPr>
                  <a:t>1</a:t>
                </a:r>
                <a:r>
                  <a:rPr lang="en-US" altLang="zh-CN" sz="2400" b="0" baseline="30000" dirty="0">
                    <a:effectLst/>
                  </a:rPr>
                  <a:t>512</a:t>
                </a:r>
                <a:r>
                  <a:rPr lang="en-US" altLang="zh-CN" sz="2400" b="0" dirty="0">
                    <a:effectLst/>
                  </a:rPr>
                  <a:t>(W</a:t>
                </a:r>
                <a:r>
                  <a:rPr lang="en-US" altLang="zh-CN" sz="2400" b="0" baseline="-25000" dirty="0">
                    <a:effectLst/>
                  </a:rPr>
                  <a:t>t-2</a:t>
                </a:r>
                <a:r>
                  <a:rPr lang="en-US" altLang="zh-CN" sz="2400" b="0" dirty="0">
                    <a:effectLst/>
                  </a:rPr>
                  <a:t>)</a:t>
                </a:r>
                <a14:m>
                  <m:oMath xmlns:m="http://schemas.openxmlformats.org/officeDocument/2006/math">
                    <m:r>
                      <a:rPr lang="en-US" altLang="zh-CN" sz="2400" b="0" i="1" dirty="0" smtClean="0">
                        <a:effectLst/>
                        <a:latin typeface="Cambria Math" panose="02040503050406030204" pitchFamily="18" charset="0"/>
                      </a:rPr>
                      <m:t>⊕</m:t>
                    </m:r>
                  </m:oMath>
                </a14:m>
                <a:r>
                  <a:rPr lang="en-US" altLang="zh-CN" sz="2400" b="0" dirty="0">
                    <a:effectLst/>
                  </a:rPr>
                  <a:t>W</a:t>
                </a:r>
                <a:r>
                  <a:rPr lang="en-US" altLang="zh-CN" sz="2400" b="0" baseline="-25000" dirty="0">
                    <a:effectLst/>
                  </a:rPr>
                  <a:t>t-7</a:t>
                </a:r>
                <a14:m>
                  <m:oMath xmlns:m="http://schemas.openxmlformats.org/officeDocument/2006/math">
                    <m:r>
                      <a:rPr lang="en-US" altLang="zh-CN" sz="2400" b="0" i="1" dirty="0" smtClean="0">
                        <a:effectLst/>
                        <a:latin typeface="Cambria Math" panose="02040503050406030204" pitchFamily="18" charset="0"/>
                      </a:rPr>
                      <m:t>⊕</m:t>
                    </m:r>
                  </m:oMath>
                </a14:m>
                <a:r>
                  <a:rPr lang="el-GR" altLang="zh-CN" sz="2400" b="0" dirty="0">
                    <a:effectLst/>
                    <a:cs typeface="Times New Roman" panose="02020603050405020304" pitchFamily="18" charset="0"/>
                  </a:rPr>
                  <a:t>σ</a:t>
                </a:r>
                <a:r>
                  <a:rPr lang="en-US" altLang="zh-CN" sz="2400" b="0" baseline="-25000" dirty="0">
                    <a:effectLst/>
                    <a:cs typeface="Times New Roman" panose="02020603050405020304" pitchFamily="18" charset="0"/>
                  </a:rPr>
                  <a:t>0</a:t>
                </a:r>
                <a:r>
                  <a:rPr lang="en-US" altLang="zh-CN" sz="2400" b="0" baseline="30000" dirty="0">
                    <a:effectLst/>
                  </a:rPr>
                  <a:t>512</a:t>
                </a:r>
                <a:r>
                  <a:rPr lang="en-US" altLang="zh-CN" sz="2400" b="0" dirty="0">
                    <a:effectLst/>
                  </a:rPr>
                  <a:t> (W</a:t>
                </a:r>
                <a:r>
                  <a:rPr lang="en-US" altLang="zh-CN" sz="2400" b="0" baseline="-25000" dirty="0">
                    <a:effectLst/>
                  </a:rPr>
                  <a:t>t-15</a:t>
                </a:r>
                <a:r>
                  <a:rPr lang="en-US" altLang="zh-CN" sz="2400" b="0" dirty="0">
                    <a:effectLst/>
                  </a:rPr>
                  <a:t>)</a:t>
                </a:r>
                <a14:m>
                  <m:oMath xmlns:m="http://schemas.openxmlformats.org/officeDocument/2006/math">
                    <m:r>
                      <a:rPr lang="en-US" altLang="zh-CN" sz="2400" b="0" i="1" dirty="0" smtClean="0">
                        <a:effectLst/>
                        <a:latin typeface="Cambria Math" panose="02040503050406030204" pitchFamily="18" charset="0"/>
                      </a:rPr>
                      <m:t>⊕</m:t>
                    </m:r>
                  </m:oMath>
                </a14:m>
                <a:r>
                  <a:rPr lang="en-US" altLang="zh-CN" sz="2400" b="0" dirty="0">
                    <a:effectLst/>
                  </a:rPr>
                  <a:t>W</a:t>
                </a:r>
                <a:r>
                  <a:rPr lang="en-US" altLang="zh-CN" sz="2400" b="0" baseline="-25000" dirty="0">
                    <a:effectLst/>
                  </a:rPr>
                  <a:t>t-16</a:t>
                </a:r>
              </a:p>
              <a:p>
                <a:pPr eaLnBrk="1" hangingPunct="1">
                  <a:buFont typeface="Wingdings" panose="05000000000000000000" pitchFamily="2" charset="2"/>
                  <a:buNone/>
                  <a:defRPr/>
                </a:pPr>
                <a:r>
                  <a:rPr lang="zh-CN" altLang="en-US" sz="2400" b="0" dirty="0">
                    <a:effectLst/>
                  </a:rPr>
                  <a:t>其中：</a:t>
                </a:r>
              </a:p>
              <a:p>
                <a:pPr eaLnBrk="1" hangingPunct="1">
                  <a:buFont typeface="Wingdings" panose="05000000000000000000" pitchFamily="2" charset="2"/>
                  <a:buNone/>
                  <a:defRPr/>
                </a:pPr>
                <a:r>
                  <a:rPr lang="el-GR" altLang="zh-CN" sz="2400" b="0" dirty="0">
                    <a:effectLst/>
                    <a:cs typeface="Times New Roman" panose="02020603050405020304" pitchFamily="18" charset="0"/>
                  </a:rPr>
                  <a:t>σ</a:t>
                </a:r>
                <a:r>
                  <a:rPr lang="en-US" altLang="zh-CN" sz="2400" b="0" baseline="-25000" dirty="0">
                    <a:effectLst/>
                    <a:cs typeface="Times New Roman" panose="02020603050405020304" pitchFamily="18" charset="0"/>
                  </a:rPr>
                  <a:t>0</a:t>
                </a:r>
                <a:r>
                  <a:rPr lang="en-US" altLang="zh-CN" sz="2400" b="0" baseline="30000" dirty="0">
                    <a:effectLst/>
                  </a:rPr>
                  <a:t>512</a:t>
                </a:r>
                <a:r>
                  <a:rPr lang="en-US" altLang="zh-CN" sz="2400" b="0" dirty="0">
                    <a:effectLst/>
                  </a:rPr>
                  <a:t> (x) = ROTR</a:t>
                </a:r>
                <a:r>
                  <a:rPr lang="en-US" altLang="zh-CN" sz="2400" b="0" baseline="30000" dirty="0">
                    <a:effectLst/>
                  </a:rPr>
                  <a:t>1</a:t>
                </a:r>
                <a:r>
                  <a:rPr lang="en-US" altLang="zh-CN" sz="2400" b="0" dirty="0">
                    <a:effectLst/>
                  </a:rPr>
                  <a:t>(x) </a:t>
                </a:r>
                <a14:m>
                  <m:oMath xmlns:m="http://schemas.openxmlformats.org/officeDocument/2006/math">
                    <m:r>
                      <a:rPr lang="en-US" altLang="zh-CN" sz="2400" b="0" i="1" dirty="0" smtClean="0">
                        <a:effectLst/>
                        <a:latin typeface="Cambria Math" panose="02040503050406030204" pitchFamily="18" charset="0"/>
                      </a:rPr>
                      <m:t>⊕</m:t>
                    </m:r>
                  </m:oMath>
                </a14:m>
                <a:r>
                  <a:rPr lang="en-US" altLang="zh-CN" sz="2400" b="0" dirty="0">
                    <a:effectLst/>
                  </a:rPr>
                  <a:t>ROTR</a:t>
                </a:r>
                <a:r>
                  <a:rPr lang="en-US" altLang="zh-CN" sz="2400" b="0" baseline="30000" dirty="0">
                    <a:effectLst/>
                  </a:rPr>
                  <a:t>8</a:t>
                </a:r>
                <a:r>
                  <a:rPr lang="en-US" altLang="zh-CN" sz="2400" b="0" dirty="0">
                    <a:effectLst/>
                  </a:rPr>
                  <a:t>(x)</a:t>
                </a:r>
                <a14:m>
                  <m:oMath xmlns:m="http://schemas.openxmlformats.org/officeDocument/2006/math">
                    <m:r>
                      <a:rPr lang="en-US" altLang="zh-CN" sz="2400" b="0" i="1" dirty="0" smtClean="0">
                        <a:effectLst/>
                        <a:latin typeface="Cambria Math" panose="02040503050406030204" pitchFamily="18" charset="0"/>
                      </a:rPr>
                      <m:t>⊕</m:t>
                    </m:r>
                  </m:oMath>
                </a14:m>
                <a:r>
                  <a:rPr lang="en-US" altLang="zh-CN" sz="2400" b="0" dirty="0">
                    <a:effectLst/>
                  </a:rPr>
                  <a:t>SHR</a:t>
                </a:r>
                <a:r>
                  <a:rPr lang="en-US" altLang="zh-CN" sz="2400" b="0" baseline="30000" dirty="0">
                    <a:effectLst/>
                  </a:rPr>
                  <a:t>7</a:t>
                </a:r>
                <a:r>
                  <a:rPr lang="en-US" altLang="zh-CN" sz="2400" b="0" dirty="0">
                    <a:effectLst/>
                  </a:rPr>
                  <a:t>(x)</a:t>
                </a:r>
              </a:p>
              <a:p>
                <a:pPr eaLnBrk="1" hangingPunct="1">
                  <a:buFont typeface="Wingdings" panose="05000000000000000000" pitchFamily="2" charset="2"/>
                  <a:buNone/>
                  <a:defRPr/>
                </a:pPr>
                <a:r>
                  <a:rPr lang="el-GR" altLang="zh-CN" sz="2400" b="0" dirty="0">
                    <a:effectLst/>
                    <a:cs typeface="Times New Roman" panose="02020603050405020304" pitchFamily="18" charset="0"/>
                  </a:rPr>
                  <a:t>σ</a:t>
                </a:r>
                <a:r>
                  <a:rPr lang="en-US" altLang="zh-CN" sz="2400" b="0" baseline="-25000" dirty="0">
                    <a:effectLst/>
                  </a:rPr>
                  <a:t>1</a:t>
                </a:r>
                <a:r>
                  <a:rPr lang="en-US" altLang="zh-CN" sz="2400" b="0" baseline="30000" dirty="0">
                    <a:effectLst/>
                  </a:rPr>
                  <a:t>512</a:t>
                </a:r>
                <a:r>
                  <a:rPr lang="en-US" altLang="zh-CN" sz="2400" b="0" dirty="0">
                    <a:effectLst/>
                  </a:rPr>
                  <a:t>(x)= ROTR</a:t>
                </a:r>
                <a:r>
                  <a:rPr lang="en-US" altLang="zh-CN" sz="2400" b="0" baseline="30000" dirty="0">
                    <a:effectLst/>
                  </a:rPr>
                  <a:t>19</a:t>
                </a:r>
                <a:r>
                  <a:rPr lang="en-US" altLang="zh-CN" sz="2400" b="0" dirty="0">
                    <a:effectLst/>
                  </a:rPr>
                  <a:t>(x) </a:t>
                </a:r>
                <a14:m>
                  <m:oMath xmlns:m="http://schemas.openxmlformats.org/officeDocument/2006/math">
                    <m:r>
                      <a:rPr lang="en-US" altLang="zh-CN" sz="2400" b="0" i="1" dirty="0" smtClean="0">
                        <a:effectLst/>
                        <a:latin typeface="Cambria Math" panose="02040503050406030204" pitchFamily="18" charset="0"/>
                      </a:rPr>
                      <m:t>⊕</m:t>
                    </m:r>
                  </m:oMath>
                </a14:m>
                <a:r>
                  <a:rPr lang="en-US" altLang="zh-CN" sz="2400" b="0" dirty="0">
                    <a:effectLst/>
                  </a:rPr>
                  <a:t>ROTR</a:t>
                </a:r>
                <a:r>
                  <a:rPr lang="en-US" altLang="zh-CN" sz="2400" b="0" baseline="30000" dirty="0">
                    <a:effectLst/>
                  </a:rPr>
                  <a:t>61</a:t>
                </a:r>
                <a:r>
                  <a:rPr lang="en-US" altLang="zh-CN" sz="2400" b="0" dirty="0">
                    <a:effectLst/>
                  </a:rPr>
                  <a:t>(x)</a:t>
                </a:r>
                <a14:m>
                  <m:oMath xmlns:m="http://schemas.openxmlformats.org/officeDocument/2006/math">
                    <m:r>
                      <a:rPr lang="en-US" altLang="zh-CN" sz="2400" b="0" i="1" dirty="0" smtClean="0">
                        <a:effectLst/>
                        <a:latin typeface="Cambria Math" panose="02040503050406030204" pitchFamily="18" charset="0"/>
                      </a:rPr>
                      <m:t>⊕</m:t>
                    </m:r>
                  </m:oMath>
                </a14:m>
                <a:r>
                  <a:rPr lang="en-US" altLang="zh-CN" sz="2400" b="0" dirty="0">
                    <a:effectLst/>
                  </a:rPr>
                  <a:t>SHR</a:t>
                </a:r>
                <a:r>
                  <a:rPr lang="en-US" altLang="zh-CN" sz="2400" b="0" baseline="30000" dirty="0">
                    <a:effectLst/>
                  </a:rPr>
                  <a:t>6</a:t>
                </a:r>
                <a:r>
                  <a:rPr lang="en-US" altLang="zh-CN" sz="2400" b="0" dirty="0">
                    <a:effectLst/>
                  </a:rPr>
                  <a:t>(x)</a:t>
                </a:r>
              </a:p>
              <a:p>
                <a:pPr eaLnBrk="1" hangingPunct="1">
                  <a:buFont typeface="Wingdings" panose="05000000000000000000" pitchFamily="2" charset="2"/>
                  <a:buNone/>
                  <a:defRPr/>
                </a:pPr>
                <a:r>
                  <a:rPr lang="en-US" altLang="zh-CN" sz="2400" b="0" dirty="0" err="1">
                    <a:effectLst/>
                  </a:rPr>
                  <a:t>SHR</a:t>
                </a:r>
                <a:r>
                  <a:rPr lang="en-US" altLang="zh-CN" sz="2400" b="0" baseline="30000" dirty="0" err="1">
                    <a:effectLst/>
                  </a:rPr>
                  <a:t>n</a:t>
                </a:r>
                <a:r>
                  <a:rPr lang="en-US" altLang="zh-CN" sz="2400" b="0" dirty="0">
                    <a:effectLst/>
                  </a:rPr>
                  <a:t>(x): </a:t>
                </a:r>
                <a:r>
                  <a:rPr lang="zh-CN" altLang="en-US" sz="2400" b="0" dirty="0">
                    <a:effectLst/>
                  </a:rPr>
                  <a:t>对</a:t>
                </a:r>
                <a:r>
                  <a:rPr lang="en-US" altLang="zh-CN" sz="2400" b="0" dirty="0">
                    <a:effectLst/>
                  </a:rPr>
                  <a:t>64</a:t>
                </a:r>
                <a:r>
                  <a:rPr lang="zh-CN" altLang="en-US" sz="2400" b="0" dirty="0">
                    <a:effectLst/>
                  </a:rPr>
                  <a:t>比特变量</a:t>
                </a:r>
                <a:r>
                  <a:rPr lang="en-US" altLang="zh-CN" sz="2400" b="0" dirty="0">
                    <a:effectLst/>
                  </a:rPr>
                  <a:t>x</a:t>
                </a:r>
                <a:r>
                  <a:rPr lang="zh-CN" altLang="en-US" sz="2400" b="0" dirty="0">
                    <a:effectLst/>
                  </a:rPr>
                  <a:t>向右移动</a:t>
                </a:r>
                <a:r>
                  <a:rPr lang="en-US" altLang="zh-CN" sz="2400" b="0" dirty="0">
                    <a:effectLst/>
                  </a:rPr>
                  <a:t>n</a:t>
                </a:r>
                <a:r>
                  <a:rPr lang="zh-CN" altLang="en-US" sz="2400" b="0">
                    <a:effectLst/>
                  </a:rPr>
                  <a:t>位，</a:t>
                </a:r>
                <a:r>
                  <a:rPr lang="zh-CN" altLang="en-US" sz="2400">
                    <a:effectLst/>
                  </a:rPr>
                  <a:t>左</a:t>
                </a:r>
                <a:r>
                  <a:rPr lang="zh-CN" altLang="en-US" sz="2400" b="0">
                    <a:effectLst/>
                  </a:rPr>
                  <a:t>边</a:t>
                </a:r>
                <a:r>
                  <a:rPr lang="zh-CN" altLang="en-US" sz="2400" b="0" dirty="0">
                    <a:effectLst/>
                  </a:rPr>
                  <a:t>填充</a:t>
                </a:r>
                <a:r>
                  <a:rPr lang="en-US" altLang="zh-CN" sz="2400" b="0" dirty="0">
                    <a:effectLst/>
                  </a:rPr>
                  <a:t>0</a:t>
                </a:r>
              </a:p>
              <a:p>
                <a:pPr eaLnBrk="1" hangingPunct="1">
                  <a:defRPr/>
                </a:pPr>
                <a:endParaRPr lang="en-US" altLang="zh-CN" b="0" dirty="0">
                  <a:effectLst/>
                </a:endParaRPr>
              </a:p>
            </p:txBody>
          </p:sp>
        </mc:Choice>
        <mc:Fallback xmlns="">
          <p:sp>
            <p:nvSpPr>
              <p:cNvPr id="5" name="Rectangle 3"/>
              <p:cNvSpPr txBox="1">
                <a:spLocks noRot="1" noChangeAspect="1" noMove="1" noResize="1" noEditPoints="1" noAdjustHandles="1" noChangeArrowheads="1" noChangeShapeType="1" noTextEdit="1"/>
              </p:cNvSpPr>
              <p:nvPr/>
            </p:nvSpPr>
            <p:spPr bwMode="auto">
              <a:xfrm>
                <a:off x="390525" y="3260695"/>
                <a:ext cx="8362950" cy="3324398"/>
              </a:xfrm>
              <a:prstGeom prst="rect">
                <a:avLst/>
              </a:prstGeom>
              <a:blipFill>
                <a:blip r:embed="rId4"/>
                <a:stretch>
                  <a:fillRect l="-1093" t="-1101" b="-201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308146158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solidFill>
                  <a:schemeClr val="accent2"/>
                </a:solidFill>
                <a:effectLst>
                  <a:outerShdw blurRad="38100" dist="38100" dir="2700000" algn="tl">
                    <a:srgbClr val="000000">
                      <a:alpha val="43137"/>
                    </a:srgbClr>
                  </a:outerShdw>
                </a:effectLst>
                <a:latin typeface="+mj-ea"/>
              </a:rPr>
              <a:t>SHA-512</a:t>
            </a:r>
            <a:r>
              <a:rPr lang="zh-CN" altLang="en-US" sz="3600" dirty="0">
                <a:solidFill>
                  <a:schemeClr val="accent2"/>
                </a:solidFill>
                <a:effectLst>
                  <a:outerShdw blurRad="38100" dist="38100" dir="2700000" algn="tl">
                    <a:srgbClr val="000000">
                      <a:alpha val="43137"/>
                    </a:srgbClr>
                  </a:outerShdw>
                </a:effectLst>
                <a:latin typeface="+mj-ea"/>
              </a:rPr>
              <a:t>轮函数</a:t>
            </a:r>
          </a:p>
        </p:txBody>
      </p:sp>
      <p:sp>
        <p:nvSpPr>
          <p:cNvPr id="4" name="灯片编号占位符 3"/>
          <p:cNvSpPr>
            <a:spLocks noGrp="1"/>
          </p:cNvSpPr>
          <p:nvPr>
            <p:ph type="sldNum" sz="quarter" idx="10"/>
          </p:nvPr>
        </p:nvSpPr>
        <p:spPr/>
        <p:txBody>
          <a:bodyPr/>
          <a:lstStyle/>
          <a:p>
            <a:pPr>
              <a:defRPr/>
            </a:pPr>
            <a:fld id="{AA391F51-DA1D-424B-BD54-E6317CB1A384}" type="slidenum">
              <a:rPr lang="en-US" altLang="zh-CN" smtClean="0"/>
              <a:pPr>
                <a:defRPr/>
              </a:pPr>
              <a:t>133</a:t>
            </a:fld>
            <a:endParaRPr lang="en-US" altLang="zh-CN"/>
          </a:p>
        </p:txBody>
      </p:sp>
      <p:pic>
        <p:nvPicPr>
          <p:cNvPr id="7" name="Picture 2" descr="C:\Documents and Settings\H\Application Data\Tencent\Users\34767271\QQ\WinTemp\RichOle\LNH[Z[SK]%VX`1Q~H}VJ~ZU.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5085000"/>
            <a:ext cx="1346200" cy="1314148"/>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6200" y="1188246"/>
            <a:ext cx="7116168" cy="5210902"/>
          </a:xfrm>
          <a:prstGeom prst="rect">
            <a:avLst/>
          </a:prstGeom>
        </p:spPr>
      </p:pic>
    </p:spTree>
    <p:extLst>
      <p:ext uri="{BB962C8B-B14F-4D97-AF65-F5344CB8AC3E}">
        <p14:creationId xmlns:p14="http://schemas.microsoft.com/office/powerpoint/2010/main" val="28778872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p:txBody>
          <a:bodyPr/>
          <a:lstStyle/>
          <a:p>
            <a:pPr eaLnBrk="1" hangingPunct="1">
              <a:defRPr/>
            </a:pPr>
            <a:r>
              <a:rPr lang="en-US" altLang="zh-CN" sz="3600" dirty="0">
                <a:solidFill>
                  <a:schemeClr val="accent2"/>
                </a:solidFill>
                <a:effectLst>
                  <a:outerShdw blurRad="38100" dist="38100" dir="2700000" algn="tl">
                    <a:srgbClr val="000000">
                      <a:alpha val="43137"/>
                    </a:srgbClr>
                  </a:outerShdw>
                </a:effectLst>
                <a:latin typeface="+mj-ea"/>
              </a:rPr>
              <a:t>SHA-512</a:t>
            </a:r>
            <a:r>
              <a:rPr lang="zh-CN" altLang="en-US" sz="3600" dirty="0">
                <a:solidFill>
                  <a:schemeClr val="accent2"/>
                </a:solidFill>
                <a:effectLst>
                  <a:outerShdw blurRad="38100" dist="38100" dir="2700000" algn="tl">
                    <a:srgbClr val="000000">
                      <a:alpha val="43137"/>
                    </a:srgbClr>
                  </a:outerShdw>
                </a:effectLst>
                <a:latin typeface="+mj-ea"/>
              </a:rPr>
              <a:t>轮函数</a:t>
            </a:r>
            <a:endParaRPr lang="zh-CN" altLang="en-US" sz="3600" dirty="0"/>
          </a:p>
        </p:txBody>
      </p:sp>
      <p:sp>
        <p:nvSpPr>
          <p:cNvPr id="428036" name="Rectangle 4"/>
          <p:cNvSpPr>
            <a:spLocks noChangeArrowheads="1"/>
          </p:cNvSpPr>
          <p:nvPr/>
        </p:nvSpPr>
        <p:spPr bwMode="auto">
          <a:xfrm>
            <a:off x="1403350" y="1268413"/>
            <a:ext cx="7129463" cy="532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lnSpc>
                <a:spcPct val="110000"/>
              </a:lnSpc>
              <a:spcBef>
                <a:spcPct val="20000"/>
              </a:spcBef>
              <a:buClr>
                <a:srgbClr val="0000CC"/>
              </a:buClr>
              <a:buFont typeface="Wingdings" panose="05000000000000000000" pitchFamily="2" charset="2"/>
              <a:buChar char="u"/>
              <a:defRPr sz="2800">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defRPr>
            </a:lvl1pPr>
            <a:lvl2pPr marL="742950" indent="-285750" algn="l">
              <a:lnSpc>
                <a:spcPct val="110000"/>
              </a:lnSpc>
              <a:spcBef>
                <a:spcPct val="20000"/>
              </a:spcBef>
              <a:buClr>
                <a:srgbClr val="0000CC"/>
              </a:buClr>
              <a:buFont typeface="Wingdings" panose="05000000000000000000" pitchFamily="2" charset="2"/>
              <a:buChar char="u"/>
              <a:defRPr sz="2400">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defRPr>
            </a:lvl2pPr>
            <a:lvl3pPr marL="1143000" indent="-228600" algn="l">
              <a:lnSpc>
                <a:spcPct val="110000"/>
              </a:lnSpc>
              <a:spcBef>
                <a:spcPct val="20000"/>
              </a:spcBef>
              <a:buClr>
                <a:srgbClr val="0000CC"/>
              </a:buClr>
              <a:buFont typeface="Wingdings" panose="05000000000000000000" pitchFamily="2" charset="2"/>
              <a:buChar char="u"/>
              <a:defRPr sz="2000">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defRPr>
            </a:lvl3pPr>
            <a:lvl4pPr marL="1600200" indent="-228600" algn="l">
              <a:lnSpc>
                <a:spcPct val="110000"/>
              </a:lnSpc>
              <a:spcBef>
                <a:spcPct val="20000"/>
              </a:spcBef>
              <a:buClr>
                <a:srgbClr val="0000CC"/>
              </a:buClr>
              <a:buFont typeface="Wingdings" panose="05000000000000000000" pitchFamily="2" charset="2"/>
              <a:buChar char="u"/>
              <a:defRPr>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defRPr>
            </a:lvl4pPr>
            <a:lvl5pPr marL="2057400" indent="-228600" algn="l">
              <a:lnSpc>
                <a:spcPct val="110000"/>
              </a:lnSpc>
              <a:spcBef>
                <a:spcPct val="20000"/>
              </a:spcBef>
              <a:buClr>
                <a:srgbClr val="0000CC"/>
              </a:buClr>
              <a:buFont typeface="Wingdings" panose="05000000000000000000" pitchFamily="2" charset="2"/>
              <a:buChar char="u"/>
              <a:defRPr>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defRPr>
            </a:lvl5pPr>
            <a:lvl6pPr marL="2514600" indent="-228600" fontAlgn="base">
              <a:lnSpc>
                <a:spcPct val="110000"/>
              </a:lnSpc>
              <a:spcBef>
                <a:spcPct val="20000"/>
              </a:spcBef>
              <a:spcAft>
                <a:spcPct val="0"/>
              </a:spcAft>
              <a:buClr>
                <a:srgbClr val="0000CC"/>
              </a:buClr>
              <a:buFont typeface="Wingdings" panose="05000000000000000000" pitchFamily="2" charset="2"/>
              <a:buChar char="u"/>
              <a:defRPr>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defRPr>
            </a:lvl6pPr>
            <a:lvl7pPr marL="2971800" indent="-228600" fontAlgn="base">
              <a:lnSpc>
                <a:spcPct val="110000"/>
              </a:lnSpc>
              <a:spcBef>
                <a:spcPct val="20000"/>
              </a:spcBef>
              <a:spcAft>
                <a:spcPct val="0"/>
              </a:spcAft>
              <a:buClr>
                <a:srgbClr val="0000CC"/>
              </a:buClr>
              <a:buFont typeface="Wingdings" panose="05000000000000000000" pitchFamily="2" charset="2"/>
              <a:buChar char="u"/>
              <a:defRPr>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defRPr>
            </a:lvl7pPr>
            <a:lvl8pPr marL="3429000" indent="-228600" fontAlgn="base">
              <a:lnSpc>
                <a:spcPct val="110000"/>
              </a:lnSpc>
              <a:spcBef>
                <a:spcPct val="20000"/>
              </a:spcBef>
              <a:spcAft>
                <a:spcPct val="0"/>
              </a:spcAft>
              <a:buClr>
                <a:srgbClr val="0000CC"/>
              </a:buClr>
              <a:buFont typeface="Wingdings" panose="05000000000000000000" pitchFamily="2" charset="2"/>
              <a:buChar char="u"/>
              <a:defRPr>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defRPr>
            </a:lvl8pPr>
            <a:lvl9pPr marL="3886200" indent="-228600" fontAlgn="base">
              <a:lnSpc>
                <a:spcPct val="110000"/>
              </a:lnSpc>
              <a:spcBef>
                <a:spcPct val="20000"/>
              </a:spcBef>
              <a:spcAft>
                <a:spcPct val="0"/>
              </a:spcAft>
              <a:buClr>
                <a:srgbClr val="0000CC"/>
              </a:buClr>
              <a:buFont typeface="Wingdings" panose="05000000000000000000" pitchFamily="2" charset="2"/>
              <a:buChar char="u"/>
              <a:defRPr>
                <a:solidFill>
                  <a:srgbClr val="000000"/>
                </a:solidFill>
                <a:effectLst>
                  <a:outerShdw blurRad="38100" dist="38100" dir="2700000" algn="tl">
                    <a:srgbClr val="C0C0C0"/>
                  </a:outerShdw>
                </a:effectLst>
                <a:latin typeface="华文中宋" panose="02010600040101010101" pitchFamily="2" charset="-122"/>
                <a:ea typeface="华文中宋" panose="02010600040101010101" pitchFamily="2" charset="-122"/>
              </a:defRPr>
            </a:lvl9pPr>
          </a:lstStyle>
          <a:p>
            <a:pPr eaLnBrk="1" hangingPunct="1">
              <a:buFont typeface="Wingdings" panose="05000000000000000000" pitchFamily="2" charset="2"/>
              <a:buNone/>
              <a:defRPr/>
            </a:pPr>
            <a:r>
              <a:rPr lang="en-US" altLang="zh-CN" sz="2400" b="0" dirty="0"/>
              <a:t>T</a:t>
            </a:r>
            <a:r>
              <a:rPr lang="en-US" altLang="zh-CN" sz="2400" b="0" baseline="-25000" dirty="0"/>
              <a:t>1</a:t>
            </a:r>
            <a:r>
              <a:rPr lang="en-US" altLang="zh-CN" sz="2400" b="0" dirty="0"/>
              <a:t>=</a:t>
            </a:r>
            <a:r>
              <a:rPr lang="en-US" altLang="zh-CN" sz="2400" b="0" dirty="0" err="1"/>
              <a:t>h+Ch</a:t>
            </a:r>
            <a:r>
              <a:rPr lang="en-US" altLang="zh-CN" sz="2400" b="0" dirty="0"/>
              <a:t>(</a:t>
            </a:r>
            <a:r>
              <a:rPr lang="en-US" altLang="zh-CN" sz="2400" b="0" dirty="0" err="1"/>
              <a:t>e,f,g</a:t>
            </a:r>
            <a:r>
              <a:rPr lang="en-US" altLang="zh-CN" sz="2400" b="0" dirty="0"/>
              <a:t>)+(         )+</a:t>
            </a:r>
            <a:r>
              <a:rPr lang="en-US" altLang="zh-CN" sz="2400" b="0" dirty="0" err="1"/>
              <a:t>W</a:t>
            </a:r>
            <a:r>
              <a:rPr lang="en-US" altLang="zh-CN" sz="2400" b="0" baseline="-25000" dirty="0" err="1"/>
              <a:t>t</a:t>
            </a:r>
            <a:r>
              <a:rPr lang="en-US" altLang="zh-CN" sz="2400" b="0" dirty="0" err="1"/>
              <a:t>+K</a:t>
            </a:r>
            <a:r>
              <a:rPr lang="en-US" altLang="zh-CN" sz="2400" b="0" baseline="-25000" dirty="0" err="1"/>
              <a:t>t</a:t>
            </a:r>
            <a:r>
              <a:rPr lang="en-US" altLang="zh-CN" sz="2400" b="0" dirty="0"/>
              <a:t> </a:t>
            </a:r>
          </a:p>
          <a:p>
            <a:pPr eaLnBrk="1" hangingPunct="1">
              <a:buFont typeface="Wingdings" panose="05000000000000000000" pitchFamily="2" charset="2"/>
              <a:buNone/>
              <a:defRPr/>
            </a:pPr>
            <a:r>
              <a:rPr lang="en-US" altLang="zh-CN" sz="2400" b="0" dirty="0"/>
              <a:t>T</a:t>
            </a:r>
            <a:r>
              <a:rPr lang="en-US" altLang="zh-CN" sz="2400" b="0" baseline="-25000" dirty="0"/>
              <a:t>2</a:t>
            </a:r>
            <a:r>
              <a:rPr lang="en-US" altLang="zh-CN" sz="2400" b="0" dirty="0"/>
              <a:t>=(          )+Maj(</a:t>
            </a:r>
            <a:r>
              <a:rPr lang="en-US" altLang="zh-CN" sz="2400" b="0" dirty="0" err="1"/>
              <a:t>a,b,c</a:t>
            </a:r>
            <a:r>
              <a:rPr lang="en-US" altLang="zh-CN" sz="2400" b="0" dirty="0"/>
              <a:t>)</a:t>
            </a:r>
          </a:p>
          <a:p>
            <a:pPr eaLnBrk="1" hangingPunct="1">
              <a:buFont typeface="Wingdings" panose="05000000000000000000" pitchFamily="2" charset="2"/>
              <a:buNone/>
              <a:defRPr/>
            </a:pPr>
            <a:r>
              <a:rPr lang="en-US" altLang="zh-CN" sz="2400" b="0" dirty="0"/>
              <a:t>a= T</a:t>
            </a:r>
            <a:r>
              <a:rPr lang="en-US" altLang="zh-CN" sz="2400" b="0" baseline="-25000" dirty="0"/>
              <a:t>1</a:t>
            </a:r>
            <a:r>
              <a:rPr lang="en-US" altLang="zh-CN" sz="2400" b="0" dirty="0"/>
              <a:t> +T</a:t>
            </a:r>
            <a:r>
              <a:rPr lang="en-US" altLang="zh-CN" sz="2400" b="0" baseline="-25000" dirty="0"/>
              <a:t>2</a:t>
            </a:r>
          </a:p>
          <a:p>
            <a:pPr eaLnBrk="1" hangingPunct="1">
              <a:buFont typeface="Wingdings" panose="05000000000000000000" pitchFamily="2" charset="2"/>
              <a:buNone/>
              <a:defRPr/>
            </a:pPr>
            <a:r>
              <a:rPr lang="en-US" altLang="zh-CN" sz="2400" b="0" dirty="0"/>
              <a:t>b=a</a:t>
            </a:r>
          </a:p>
          <a:p>
            <a:pPr eaLnBrk="1" hangingPunct="1">
              <a:buFont typeface="Wingdings" panose="05000000000000000000" pitchFamily="2" charset="2"/>
              <a:buNone/>
              <a:defRPr/>
            </a:pPr>
            <a:r>
              <a:rPr lang="en-US" altLang="zh-CN" sz="2400" b="0" dirty="0"/>
              <a:t>c=b</a:t>
            </a:r>
          </a:p>
          <a:p>
            <a:pPr eaLnBrk="1" hangingPunct="1">
              <a:buFont typeface="Wingdings" panose="05000000000000000000" pitchFamily="2" charset="2"/>
              <a:buNone/>
              <a:defRPr/>
            </a:pPr>
            <a:r>
              <a:rPr lang="en-US" altLang="zh-CN" sz="2400" b="0" dirty="0"/>
              <a:t>d=c</a:t>
            </a:r>
          </a:p>
          <a:p>
            <a:pPr eaLnBrk="1" hangingPunct="1">
              <a:buFont typeface="Wingdings" panose="05000000000000000000" pitchFamily="2" charset="2"/>
              <a:buNone/>
              <a:defRPr/>
            </a:pPr>
            <a:r>
              <a:rPr lang="en-US" altLang="zh-CN" sz="2400" b="0" dirty="0"/>
              <a:t>e=d+ T</a:t>
            </a:r>
            <a:r>
              <a:rPr lang="en-US" altLang="zh-CN" sz="2400" b="0" baseline="-25000" dirty="0"/>
              <a:t>1</a:t>
            </a:r>
          </a:p>
          <a:p>
            <a:pPr eaLnBrk="1" hangingPunct="1">
              <a:buFont typeface="Wingdings" panose="05000000000000000000" pitchFamily="2" charset="2"/>
              <a:buNone/>
              <a:defRPr/>
            </a:pPr>
            <a:r>
              <a:rPr lang="en-US" altLang="zh-CN" sz="2400" b="0" dirty="0"/>
              <a:t>f=e</a:t>
            </a:r>
          </a:p>
          <a:p>
            <a:pPr eaLnBrk="1" hangingPunct="1">
              <a:buFont typeface="Wingdings" panose="05000000000000000000" pitchFamily="2" charset="2"/>
              <a:buNone/>
              <a:defRPr/>
            </a:pPr>
            <a:r>
              <a:rPr lang="en-US" altLang="zh-CN" sz="2400" b="0" dirty="0"/>
              <a:t>g=f</a:t>
            </a:r>
          </a:p>
          <a:p>
            <a:pPr eaLnBrk="1" hangingPunct="1">
              <a:buFont typeface="Wingdings" panose="05000000000000000000" pitchFamily="2" charset="2"/>
              <a:buNone/>
              <a:defRPr/>
            </a:pPr>
            <a:r>
              <a:rPr lang="en-US" altLang="zh-CN" sz="2400" b="0" dirty="0"/>
              <a:t>h=g</a:t>
            </a:r>
          </a:p>
        </p:txBody>
      </p:sp>
      <p:graphicFrame>
        <p:nvGraphicFramePr>
          <p:cNvPr id="30724" name="Object 6"/>
          <p:cNvGraphicFramePr>
            <a:graphicFrameLocks noChangeAspect="1"/>
          </p:cNvGraphicFramePr>
          <p:nvPr/>
        </p:nvGraphicFramePr>
        <p:xfrm>
          <a:off x="3995738" y="1341438"/>
          <a:ext cx="647700" cy="438150"/>
        </p:xfrm>
        <a:graphic>
          <a:graphicData uri="http://schemas.openxmlformats.org/presentationml/2006/ole">
            <mc:AlternateContent xmlns:mc="http://schemas.openxmlformats.org/markup-compatibility/2006">
              <mc:Choice xmlns:v="urn:schemas-microsoft-com:vml" Requires="v">
                <p:oleObj spid="_x0000_s31524" name="公式" r:id="rId4" imgW="431613" imgH="291973" progId="Equation.3">
                  <p:embed/>
                </p:oleObj>
              </mc:Choice>
              <mc:Fallback>
                <p:oleObj name="公式" r:id="rId4" imgW="431613" imgH="291973" progId="Equation.3">
                  <p:embed/>
                  <p:pic>
                    <p:nvPicPr>
                      <p:cNvPr id="30724"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5738" y="1341438"/>
                        <a:ext cx="647700"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5" name="Object 7"/>
          <p:cNvGraphicFramePr>
            <a:graphicFrameLocks noChangeAspect="1"/>
          </p:cNvGraphicFramePr>
          <p:nvPr/>
        </p:nvGraphicFramePr>
        <p:xfrm>
          <a:off x="2268538" y="1844675"/>
          <a:ext cx="654050" cy="430213"/>
        </p:xfrm>
        <a:graphic>
          <a:graphicData uri="http://schemas.openxmlformats.org/presentationml/2006/ole">
            <mc:AlternateContent xmlns:mc="http://schemas.openxmlformats.org/markup-compatibility/2006">
              <mc:Choice xmlns:v="urn:schemas-microsoft-com:vml" Requires="v">
                <p:oleObj spid="_x0000_s31525" name="公式" r:id="rId6" imgW="444307" imgH="291973" progId="Equation.3">
                  <p:embed/>
                </p:oleObj>
              </mc:Choice>
              <mc:Fallback>
                <p:oleObj name="公式" r:id="rId6" imgW="444307" imgH="291973" progId="Equation.3">
                  <p:embed/>
                  <p:pic>
                    <p:nvPicPr>
                      <p:cNvPr id="30725"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8538" y="1844675"/>
                        <a:ext cx="654050" cy="430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9175622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p:txBody>
          <a:bodyPr/>
          <a:lstStyle/>
          <a:p>
            <a:pPr eaLnBrk="1" hangingPunct="1">
              <a:defRPr/>
            </a:pPr>
            <a:r>
              <a:rPr lang="en-US" altLang="zh-CN" sz="3600" dirty="0">
                <a:solidFill>
                  <a:schemeClr val="accent2"/>
                </a:solidFill>
                <a:effectLst>
                  <a:outerShdw blurRad="38100" dist="38100" dir="2700000" algn="tl">
                    <a:srgbClr val="000000">
                      <a:alpha val="43137"/>
                    </a:srgbClr>
                  </a:outerShdw>
                </a:effectLst>
                <a:latin typeface="+mj-ea"/>
              </a:rPr>
              <a:t>SHA-512</a:t>
            </a:r>
            <a:r>
              <a:rPr lang="zh-CN" altLang="en-US" sz="3600" dirty="0">
                <a:solidFill>
                  <a:schemeClr val="accent2"/>
                </a:solidFill>
                <a:effectLst>
                  <a:outerShdw blurRad="38100" dist="38100" dir="2700000" algn="tl">
                    <a:srgbClr val="000000">
                      <a:alpha val="43137"/>
                    </a:srgbClr>
                  </a:outerShdw>
                </a:effectLst>
                <a:latin typeface="+mj-ea"/>
              </a:rPr>
              <a:t>轮函数</a:t>
            </a:r>
          </a:p>
        </p:txBody>
      </p:sp>
      <mc:AlternateContent xmlns:mc="http://schemas.openxmlformats.org/markup-compatibility/2006" xmlns:a14="http://schemas.microsoft.com/office/drawing/2010/main">
        <mc:Choice Requires="a14">
          <p:sp>
            <p:nvSpPr>
              <p:cNvPr id="430084" name="Rectangle 4"/>
              <p:cNvSpPr>
                <a:spLocks noGrp="1" noChangeArrowheads="1"/>
              </p:cNvSpPr>
              <p:nvPr>
                <p:ph type="body" sz="half" idx="1"/>
              </p:nvPr>
            </p:nvSpPr>
            <p:spPr>
              <a:xfrm>
                <a:off x="251172" y="983192"/>
                <a:ext cx="8641655" cy="5691188"/>
              </a:xfrm>
            </p:spPr>
            <p:txBody>
              <a:bodyPr/>
              <a:lstStyle/>
              <a:p>
                <a:pPr eaLnBrk="1" hangingPunct="1">
                  <a:lnSpc>
                    <a:spcPct val="90000"/>
                  </a:lnSpc>
                  <a:buFont typeface="Wingdings" panose="05000000000000000000" pitchFamily="2" charset="2"/>
                  <a:buNone/>
                  <a:defRPr/>
                </a:pPr>
                <a:r>
                  <a:rPr lang="zh-CN" altLang="en-US" sz="2800" dirty="0"/>
                  <a:t>其中：</a:t>
                </a:r>
              </a:p>
              <a:p>
                <a:pPr eaLnBrk="1" hangingPunct="1">
                  <a:lnSpc>
                    <a:spcPct val="90000"/>
                  </a:lnSpc>
                  <a:buFont typeface="Wingdings" panose="05000000000000000000" pitchFamily="2" charset="2"/>
                  <a:buNone/>
                  <a:defRPr/>
                </a:pPr>
                <a:r>
                  <a:rPr lang="en-US" altLang="zh-CN" sz="2800" dirty="0"/>
                  <a:t>t :   </a:t>
                </a:r>
                <a:r>
                  <a:rPr lang="zh-CN" altLang="en-US" sz="2800" dirty="0"/>
                  <a:t>步骤数，</a:t>
                </a:r>
                <a:r>
                  <a:rPr lang="en-US" altLang="zh-CN" sz="2800" dirty="0"/>
                  <a:t>0≤t≤79</a:t>
                </a:r>
              </a:p>
              <a:p>
                <a:pPr eaLnBrk="1" hangingPunct="1">
                  <a:lnSpc>
                    <a:spcPct val="90000"/>
                  </a:lnSpc>
                  <a:buFont typeface="Wingdings" panose="05000000000000000000" pitchFamily="2" charset="2"/>
                  <a:buNone/>
                  <a:defRPr/>
                </a:pPr>
                <a:r>
                  <a:rPr lang="en-US" altLang="zh-CN" sz="2800" dirty="0">
                    <a:effectLst/>
                  </a:rPr>
                  <a:t>Ch(</a:t>
                </a:r>
                <a:r>
                  <a:rPr lang="en-US" altLang="zh-CN" sz="2800" dirty="0" err="1">
                    <a:effectLst/>
                  </a:rPr>
                  <a:t>e,f,g</a:t>
                </a:r>
                <a:r>
                  <a:rPr lang="en-US" altLang="zh-CN" sz="2800" dirty="0">
                    <a:effectLst/>
                  </a:rPr>
                  <a:t>)= (e AND f)</a:t>
                </a:r>
                <a14:m>
                  <m:oMath xmlns:m="http://schemas.openxmlformats.org/officeDocument/2006/math">
                    <m:r>
                      <a:rPr lang="en-US" altLang="zh-CN" sz="2800" i="1" dirty="0" smtClean="0">
                        <a:effectLst/>
                        <a:latin typeface="Cambria Math" panose="02040503050406030204" pitchFamily="18" charset="0"/>
                      </a:rPr>
                      <m:t>⊕</m:t>
                    </m:r>
                  </m:oMath>
                </a14:m>
                <a:r>
                  <a:rPr lang="en-US" altLang="zh-CN" sz="2800" dirty="0">
                    <a:effectLst/>
                  </a:rPr>
                  <a:t>(NOT e AND g)</a:t>
                </a:r>
              </a:p>
              <a:p>
                <a:pPr eaLnBrk="1" hangingPunct="1">
                  <a:lnSpc>
                    <a:spcPct val="90000"/>
                  </a:lnSpc>
                  <a:buNone/>
                  <a:defRPr/>
                </a:pPr>
                <a:r>
                  <a:rPr lang="en-US" altLang="zh-CN" sz="2800" dirty="0">
                    <a:effectLst/>
                  </a:rPr>
                  <a:t>Maj(</a:t>
                </a:r>
                <a:r>
                  <a:rPr lang="en-US" altLang="zh-CN" sz="2800" dirty="0" err="1">
                    <a:effectLst/>
                  </a:rPr>
                  <a:t>a,b,c</a:t>
                </a:r>
                <a:r>
                  <a:rPr lang="en-US" altLang="zh-CN" sz="2800" dirty="0">
                    <a:effectLst/>
                  </a:rPr>
                  <a:t>)=  (a AND b) </a:t>
                </a:r>
                <a14:m>
                  <m:oMath xmlns:m="http://schemas.openxmlformats.org/officeDocument/2006/math">
                    <m:r>
                      <a:rPr lang="en-US" altLang="zh-CN" sz="2800" i="1" dirty="0">
                        <a:effectLst/>
                        <a:latin typeface="Cambria Math" panose="02040503050406030204" pitchFamily="18" charset="0"/>
                      </a:rPr>
                      <m:t>⊕</m:t>
                    </m:r>
                  </m:oMath>
                </a14:m>
                <a:r>
                  <a:rPr lang="en-US" altLang="zh-CN" sz="2800" dirty="0">
                    <a:effectLst/>
                  </a:rPr>
                  <a:t>(a AND c) </a:t>
                </a:r>
                <a14:m>
                  <m:oMath xmlns:m="http://schemas.openxmlformats.org/officeDocument/2006/math">
                    <m:r>
                      <a:rPr lang="en-US" altLang="zh-CN" sz="2800" i="1" dirty="0">
                        <a:effectLst/>
                        <a:latin typeface="Cambria Math" panose="02040503050406030204" pitchFamily="18" charset="0"/>
                      </a:rPr>
                      <m:t>⊕</m:t>
                    </m:r>
                  </m:oMath>
                </a14:m>
                <a:r>
                  <a:rPr lang="en-US" altLang="zh-CN" sz="2800" dirty="0">
                    <a:effectLst/>
                  </a:rPr>
                  <a:t>(b AND c)</a:t>
                </a:r>
              </a:p>
              <a:p>
                <a:pPr eaLnBrk="1" hangingPunct="1">
                  <a:lnSpc>
                    <a:spcPct val="90000"/>
                  </a:lnSpc>
                  <a:buFont typeface="Wingdings" panose="05000000000000000000" pitchFamily="2" charset="2"/>
                  <a:buNone/>
                  <a:defRPr/>
                </a:pPr>
                <a:endParaRPr lang="en-US" altLang="zh-CN" sz="2800" dirty="0">
                  <a:effectLst/>
                </a:endParaRPr>
              </a:p>
              <a:p>
                <a:pPr eaLnBrk="1" hangingPunct="1">
                  <a:lnSpc>
                    <a:spcPct val="90000"/>
                  </a:lnSpc>
                  <a:buNone/>
                  <a:defRPr/>
                </a:pPr>
                <a:r>
                  <a:rPr lang="en-US" altLang="zh-CN" sz="2800" dirty="0">
                    <a:effectLst/>
                  </a:rPr>
                  <a:t>               =ROTR</a:t>
                </a:r>
                <a:r>
                  <a:rPr lang="en-US" altLang="zh-CN" sz="2800" baseline="30000" dirty="0">
                    <a:effectLst/>
                  </a:rPr>
                  <a:t>28</a:t>
                </a:r>
                <a:r>
                  <a:rPr lang="en-US" altLang="zh-CN" sz="2800" dirty="0">
                    <a:effectLst/>
                  </a:rPr>
                  <a:t>(a) </a:t>
                </a:r>
                <a14:m>
                  <m:oMath xmlns:m="http://schemas.openxmlformats.org/officeDocument/2006/math">
                    <m:r>
                      <a:rPr lang="en-US" altLang="zh-CN" sz="2800" i="1" dirty="0">
                        <a:effectLst/>
                        <a:latin typeface="Cambria Math" panose="02040503050406030204" pitchFamily="18" charset="0"/>
                      </a:rPr>
                      <m:t>⊕ </m:t>
                    </m:r>
                  </m:oMath>
                </a14:m>
                <a:r>
                  <a:rPr lang="en-US" altLang="zh-CN" sz="2800" dirty="0">
                    <a:effectLst/>
                  </a:rPr>
                  <a:t>ROTR</a:t>
                </a:r>
                <a:r>
                  <a:rPr lang="en-US" altLang="zh-CN" sz="2800" baseline="30000" dirty="0">
                    <a:effectLst/>
                  </a:rPr>
                  <a:t>34</a:t>
                </a:r>
                <a:r>
                  <a:rPr lang="en-US" altLang="zh-CN" sz="2800" dirty="0">
                    <a:effectLst/>
                  </a:rPr>
                  <a:t>(a) </a:t>
                </a:r>
                <a14:m>
                  <m:oMath xmlns:m="http://schemas.openxmlformats.org/officeDocument/2006/math">
                    <m:r>
                      <a:rPr lang="en-US" altLang="zh-CN" sz="2800" i="1" dirty="0">
                        <a:effectLst/>
                        <a:latin typeface="Cambria Math" panose="02040503050406030204" pitchFamily="18" charset="0"/>
                      </a:rPr>
                      <m:t>⊕ </m:t>
                    </m:r>
                  </m:oMath>
                </a14:m>
                <a:r>
                  <a:rPr lang="en-US" altLang="zh-CN" sz="2800" dirty="0">
                    <a:effectLst/>
                  </a:rPr>
                  <a:t>ROTR</a:t>
                </a:r>
                <a:r>
                  <a:rPr lang="en-US" altLang="zh-CN" sz="2800" baseline="30000" dirty="0">
                    <a:effectLst/>
                  </a:rPr>
                  <a:t>39</a:t>
                </a:r>
                <a:r>
                  <a:rPr lang="en-US" altLang="zh-CN" sz="2800" dirty="0">
                    <a:effectLst/>
                  </a:rPr>
                  <a:t>(a)</a:t>
                </a:r>
              </a:p>
              <a:p>
                <a:pPr eaLnBrk="1" hangingPunct="1">
                  <a:lnSpc>
                    <a:spcPct val="90000"/>
                  </a:lnSpc>
                  <a:buFont typeface="Wingdings" panose="05000000000000000000" pitchFamily="2" charset="2"/>
                  <a:buNone/>
                  <a:defRPr/>
                </a:pPr>
                <a:endParaRPr lang="en-US" altLang="zh-CN" sz="2800" dirty="0">
                  <a:effectLst/>
                </a:endParaRPr>
              </a:p>
              <a:p>
                <a:pPr eaLnBrk="1" hangingPunct="1">
                  <a:lnSpc>
                    <a:spcPct val="90000"/>
                  </a:lnSpc>
                  <a:buNone/>
                  <a:defRPr/>
                </a:pPr>
                <a:r>
                  <a:rPr lang="en-US" altLang="zh-CN" sz="2800" dirty="0">
                    <a:effectLst/>
                  </a:rPr>
                  <a:t>               = ROTR</a:t>
                </a:r>
                <a:r>
                  <a:rPr lang="en-US" altLang="zh-CN" sz="2800" baseline="30000" dirty="0">
                    <a:effectLst/>
                  </a:rPr>
                  <a:t>14</a:t>
                </a:r>
                <a:r>
                  <a:rPr lang="en-US" altLang="zh-CN" sz="2800" dirty="0">
                    <a:effectLst/>
                  </a:rPr>
                  <a:t>(e) </a:t>
                </a:r>
                <a14:m>
                  <m:oMath xmlns:m="http://schemas.openxmlformats.org/officeDocument/2006/math">
                    <m:r>
                      <a:rPr lang="en-US" altLang="zh-CN" sz="2800" i="1" dirty="0">
                        <a:effectLst/>
                        <a:latin typeface="Cambria Math" panose="02040503050406030204" pitchFamily="18" charset="0"/>
                      </a:rPr>
                      <m:t>⊕ </m:t>
                    </m:r>
                  </m:oMath>
                </a14:m>
                <a:r>
                  <a:rPr lang="en-US" altLang="zh-CN" sz="2800" dirty="0">
                    <a:effectLst/>
                  </a:rPr>
                  <a:t>ROTR</a:t>
                </a:r>
                <a:r>
                  <a:rPr lang="en-US" altLang="zh-CN" sz="2800" baseline="30000" dirty="0">
                    <a:effectLst/>
                  </a:rPr>
                  <a:t>18</a:t>
                </a:r>
                <a:r>
                  <a:rPr lang="en-US" altLang="zh-CN" sz="2800" dirty="0">
                    <a:effectLst/>
                  </a:rPr>
                  <a:t>(e) </a:t>
                </a:r>
                <a14:m>
                  <m:oMath xmlns:m="http://schemas.openxmlformats.org/officeDocument/2006/math">
                    <m:r>
                      <a:rPr lang="en-US" altLang="zh-CN" sz="2800" i="1" dirty="0">
                        <a:effectLst/>
                        <a:latin typeface="Cambria Math" panose="02040503050406030204" pitchFamily="18" charset="0"/>
                      </a:rPr>
                      <m:t>⊕ </m:t>
                    </m:r>
                  </m:oMath>
                </a14:m>
                <a:r>
                  <a:rPr lang="en-US" altLang="zh-CN" sz="2800" dirty="0">
                    <a:effectLst/>
                  </a:rPr>
                  <a:t>ROTR</a:t>
                </a:r>
                <a:r>
                  <a:rPr lang="en-US" altLang="zh-CN" sz="2800" baseline="30000" dirty="0">
                    <a:effectLst/>
                  </a:rPr>
                  <a:t>41</a:t>
                </a:r>
                <a:r>
                  <a:rPr lang="en-US" altLang="zh-CN" sz="2800" dirty="0">
                    <a:effectLst/>
                  </a:rPr>
                  <a:t>(e)</a:t>
                </a:r>
              </a:p>
              <a:p>
                <a:pPr eaLnBrk="1" hangingPunct="1">
                  <a:lnSpc>
                    <a:spcPct val="90000"/>
                  </a:lnSpc>
                  <a:buNone/>
                  <a:defRPr/>
                </a:pPr>
                <a:endParaRPr lang="en-US" altLang="zh-CN" sz="2800" dirty="0">
                  <a:effectLst/>
                </a:endParaRPr>
              </a:p>
              <a:p>
                <a:pPr eaLnBrk="1" hangingPunct="1">
                  <a:lnSpc>
                    <a:spcPct val="90000"/>
                  </a:lnSpc>
                  <a:buFont typeface="Wingdings" panose="05000000000000000000" pitchFamily="2" charset="2"/>
                  <a:buNone/>
                  <a:defRPr/>
                </a:pPr>
                <a:r>
                  <a:rPr lang="en-US" altLang="zh-CN" sz="2800" dirty="0" err="1">
                    <a:effectLst/>
                  </a:rPr>
                  <a:t>ROTR</a:t>
                </a:r>
                <a:r>
                  <a:rPr lang="en-US" altLang="zh-CN" sz="2400" baseline="30000" dirty="0" err="1">
                    <a:effectLst/>
                  </a:rPr>
                  <a:t>n</a:t>
                </a:r>
                <a:r>
                  <a:rPr lang="en-US" altLang="zh-CN" sz="2800" dirty="0">
                    <a:effectLst/>
                  </a:rPr>
                  <a:t>(x):</a:t>
                </a:r>
                <a:r>
                  <a:rPr lang="zh-CN" altLang="en-US" sz="2800" dirty="0">
                    <a:effectLst/>
                  </a:rPr>
                  <a:t>对</a:t>
                </a:r>
                <a:r>
                  <a:rPr lang="en-US" altLang="zh-CN" sz="2800" dirty="0">
                    <a:effectLst/>
                  </a:rPr>
                  <a:t>64</a:t>
                </a:r>
                <a:r>
                  <a:rPr lang="zh-CN" altLang="en-US" sz="2800" dirty="0">
                    <a:effectLst/>
                  </a:rPr>
                  <a:t>比特的变量</a:t>
                </a:r>
                <a:r>
                  <a:rPr lang="en-US" altLang="zh-CN" sz="2800" dirty="0">
                    <a:effectLst/>
                  </a:rPr>
                  <a:t>x</a:t>
                </a:r>
                <a:r>
                  <a:rPr lang="zh-CN" altLang="en-US" sz="2800" dirty="0">
                    <a:effectLst/>
                  </a:rPr>
                  <a:t>循环右移</a:t>
                </a:r>
                <a:r>
                  <a:rPr lang="en-US" altLang="zh-CN" sz="2800" dirty="0">
                    <a:effectLst/>
                  </a:rPr>
                  <a:t>n</a:t>
                </a:r>
                <a:r>
                  <a:rPr lang="zh-CN" altLang="en-US" sz="2800" dirty="0">
                    <a:effectLst/>
                  </a:rPr>
                  <a:t>比特</a:t>
                </a:r>
              </a:p>
            </p:txBody>
          </p:sp>
        </mc:Choice>
        <mc:Fallback xmlns="">
          <p:sp>
            <p:nvSpPr>
              <p:cNvPr id="430084" name="Rectangle 4"/>
              <p:cNvSpPr>
                <a:spLocks noGrp="1" noRot="1" noChangeAspect="1" noMove="1" noResize="1" noEditPoints="1" noAdjustHandles="1" noChangeArrowheads="1" noChangeShapeType="1" noTextEdit="1"/>
              </p:cNvSpPr>
              <p:nvPr>
                <p:ph type="body" sz="half" idx="1"/>
              </p:nvPr>
            </p:nvSpPr>
            <p:spPr>
              <a:xfrm>
                <a:off x="251172" y="983192"/>
                <a:ext cx="8641655" cy="5691188"/>
              </a:xfrm>
              <a:blipFill>
                <a:blip r:embed="rId4"/>
                <a:stretch>
                  <a:fillRect l="-1410" t="-1820"/>
                </a:stretch>
              </a:blipFill>
            </p:spPr>
            <p:txBody>
              <a:bodyPr/>
              <a:lstStyle/>
              <a:p>
                <a:r>
                  <a:rPr lang="zh-CN" altLang="en-US">
                    <a:noFill/>
                  </a:rPr>
                  <a:t> </a:t>
                </a:r>
              </a:p>
            </p:txBody>
          </p:sp>
        </mc:Fallback>
      </mc:AlternateContent>
      <p:graphicFrame>
        <p:nvGraphicFramePr>
          <p:cNvPr id="32772" name="Object 5"/>
          <p:cNvGraphicFramePr>
            <a:graphicFrameLocks noChangeAspect="1"/>
          </p:cNvGraphicFramePr>
          <p:nvPr/>
        </p:nvGraphicFramePr>
        <p:xfrm>
          <a:off x="684213" y="4076700"/>
          <a:ext cx="1069975" cy="687388"/>
        </p:xfrm>
        <a:graphic>
          <a:graphicData uri="http://schemas.openxmlformats.org/presentationml/2006/ole">
            <mc:AlternateContent xmlns:mc="http://schemas.openxmlformats.org/markup-compatibility/2006">
              <mc:Choice xmlns:v="urn:schemas-microsoft-com:vml" Requires="v">
                <p:oleObj spid="_x0000_s32546" name="公式" r:id="rId5" imgW="431613" imgH="291973" progId="Equation.3">
                  <p:embed/>
                </p:oleObj>
              </mc:Choice>
              <mc:Fallback>
                <p:oleObj name="公式" r:id="rId5" imgW="431613" imgH="291973" progId="Equation.3">
                  <p:embed/>
                  <p:pic>
                    <p:nvPicPr>
                      <p:cNvPr id="32772"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4076700"/>
                        <a:ext cx="1069975" cy="687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3" name="Object 6"/>
          <p:cNvGraphicFramePr>
            <a:graphicFrameLocks noChangeAspect="1"/>
          </p:cNvGraphicFramePr>
          <p:nvPr/>
        </p:nvGraphicFramePr>
        <p:xfrm>
          <a:off x="684213" y="3284538"/>
          <a:ext cx="1069975" cy="668337"/>
        </p:xfrm>
        <a:graphic>
          <a:graphicData uri="http://schemas.openxmlformats.org/presentationml/2006/ole">
            <mc:AlternateContent xmlns:mc="http://schemas.openxmlformats.org/markup-compatibility/2006">
              <mc:Choice xmlns:v="urn:schemas-microsoft-com:vml" Requires="v">
                <p:oleObj spid="_x0000_s32547" name="Equation" r:id="rId7" imgW="444307" imgH="291973" progId="Equation.DSMT4">
                  <p:embed/>
                </p:oleObj>
              </mc:Choice>
              <mc:Fallback>
                <p:oleObj name="Equation" r:id="rId7" imgW="444307" imgH="291973" progId="Equation.DSMT4">
                  <p:embed/>
                  <p:pic>
                    <p:nvPicPr>
                      <p:cNvPr id="32773"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213" y="3284538"/>
                        <a:ext cx="1069975" cy="668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801462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solidFill>
                  <a:schemeClr val="accent2"/>
                </a:solidFill>
                <a:effectLst>
                  <a:outerShdw blurRad="38100" dist="38100" dir="2700000" algn="tl">
                    <a:srgbClr val="000000">
                      <a:alpha val="43137"/>
                    </a:srgbClr>
                  </a:outerShdw>
                </a:effectLst>
                <a:latin typeface="+mj-ea"/>
              </a:rPr>
              <a:t>SHA-512 </a:t>
            </a:r>
            <a:r>
              <a:rPr lang="zh-CN" altLang="en-US" sz="3600" dirty="0">
                <a:solidFill>
                  <a:schemeClr val="accent2"/>
                </a:solidFill>
                <a:effectLst>
                  <a:outerShdw blurRad="38100" dist="38100" dir="2700000" algn="tl">
                    <a:srgbClr val="000000">
                      <a:alpha val="43137"/>
                    </a:srgbClr>
                  </a:outerShdw>
                </a:effectLst>
                <a:latin typeface="+mj-ea"/>
              </a:rPr>
              <a:t>实现细节</a:t>
            </a:r>
          </a:p>
        </p:txBody>
      </p:sp>
      <p:sp>
        <p:nvSpPr>
          <p:cNvPr id="4" name="灯片编号占位符 3"/>
          <p:cNvSpPr>
            <a:spLocks noGrp="1"/>
          </p:cNvSpPr>
          <p:nvPr>
            <p:ph type="sldNum" sz="quarter" idx="10"/>
          </p:nvPr>
        </p:nvSpPr>
        <p:spPr/>
        <p:txBody>
          <a:bodyPr/>
          <a:lstStyle/>
          <a:p>
            <a:pPr>
              <a:defRPr/>
            </a:pPr>
            <a:fld id="{AA391F51-DA1D-424B-BD54-E6317CB1A384}" type="slidenum">
              <a:rPr lang="en-US" altLang="zh-CN" smtClean="0"/>
              <a:pPr>
                <a:defRPr/>
              </a:pPr>
              <a:t>136</a:t>
            </a:fld>
            <a:endParaRPr lang="en-US" altLang="zh-CN"/>
          </a:p>
        </p:txBody>
      </p:sp>
      <p:pic>
        <p:nvPicPr>
          <p:cNvPr id="7" name="Picture 2" descr="C:\Documents and Settings\H\Application Data\Tencent\Users\34767271\QQ\WinTemp\RichOle\LNH[Z[SK]%VX`1Q~H}VJ~ZU.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5085000"/>
            <a:ext cx="1346200" cy="1314148"/>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stretch>
            <a:fillRect/>
          </a:stretch>
        </p:blipFill>
        <p:spPr>
          <a:xfrm>
            <a:off x="457200" y="1065212"/>
            <a:ext cx="8500533" cy="5133975"/>
          </a:xfrm>
          <a:prstGeom prst="rect">
            <a:avLst/>
          </a:prstGeom>
        </p:spPr>
      </p:pic>
    </p:spTree>
    <p:extLst>
      <p:ext uri="{BB962C8B-B14F-4D97-AF65-F5344CB8AC3E}">
        <p14:creationId xmlns:p14="http://schemas.microsoft.com/office/powerpoint/2010/main" val="5827215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solidFill>
                  <a:schemeClr val="accent2"/>
                </a:solidFill>
                <a:effectLst>
                  <a:outerShdw blurRad="38100" dist="38100" dir="2700000" algn="tl">
                    <a:srgbClr val="000000">
                      <a:alpha val="43137"/>
                    </a:srgbClr>
                  </a:outerShdw>
                </a:effectLst>
                <a:latin typeface="+mj-ea"/>
              </a:rPr>
              <a:t>SHA-512 </a:t>
            </a:r>
            <a:r>
              <a:rPr lang="zh-CN" altLang="en-US" sz="3600" dirty="0">
                <a:solidFill>
                  <a:schemeClr val="accent2"/>
                </a:solidFill>
                <a:effectLst>
                  <a:outerShdw blurRad="38100" dist="38100" dir="2700000" algn="tl">
                    <a:srgbClr val="000000">
                      <a:alpha val="43137"/>
                    </a:srgbClr>
                  </a:outerShdw>
                </a:effectLst>
                <a:latin typeface="+mj-ea"/>
              </a:rPr>
              <a:t>实现细节</a:t>
            </a:r>
          </a:p>
        </p:txBody>
      </p:sp>
      <p:sp>
        <p:nvSpPr>
          <p:cNvPr id="4" name="灯片编号占位符 3"/>
          <p:cNvSpPr>
            <a:spLocks noGrp="1"/>
          </p:cNvSpPr>
          <p:nvPr>
            <p:ph type="sldNum" sz="quarter" idx="10"/>
          </p:nvPr>
        </p:nvSpPr>
        <p:spPr/>
        <p:txBody>
          <a:bodyPr/>
          <a:lstStyle/>
          <a:p>
            <a:pPr>
              <a:defRPr/>
            </a:pPr>
            <a:fld id="{AA391F51-DA1D-424B-BD54-E6317CB1A384}" type="slidenum">
              <a:rPr lang="en-US" altLang="zh-CN" smtClean="0"/>
              <a:pPr>
                <a:defRPr/>
              </a:pPr>
              <a:t>137</a:t>
            </a:fld>
            <a:endParaRPr lang="en-US" altLang="zh-CN"/>
          </a:p>
        </p:txBody>
      </p:sp>
      <p:pic>
        <p:nvPicPr>
          <p:cNvPr id="7" name="Picture 2" descr="C:\Documents and Settings\H\Application Data\Tencent\Users\34767271\QQ\WinTemp\RichOle\LNH[Z[SK]%VX`1Q~H}VJ~ZU.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5085000"/>
            <a:ext cx="1346200" cy="131414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stretch>
            <a:fillRect/>
          </a:stretch>
        </p:blipFill>
        <p:spPr>
          <a:xfrm>
            <a:off x="457200" y="1089554"/>
            <a:ext cx="8229599" cy="5153025"/>
          </a:xfrm>
          <a:prstGeom prst="rect">
            <a:avLst/>
          </a:prstGeom>
        </p:spPr>
      </p:pic>
    </p:spTree>
    <p:extLst>
      <p:ext uri="{BB962C8B-B14F-4D97-AF65-F5344CB8AC3E}">
        <p14:creationId xmlns:p14="http://schemas.microsoft.com/office/powerpoint/2010/main" val="19823689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solidFill>
                  <a:schemeClr val="accent2"/>
                </a:solidFill>
                <a:effectLst>
                  <a:outerShdw blurRad="38100" dist="38100" dir="2700000" algn="tl">
                    <a:srgbClr val="000000">
                      <a:alpha val="43137"/>
                    </a:srgbClr>
                  </a:outerShdw>
                </a:effectLst>
                <a:latin typeface="+mj-ea"/>
              </a:rPr>
              <a:t>SHA-512</a:t>
            </a:r>
            <a:r>
              <a:rPr lang="zh-CN" altLang="en-US" sz="3600" dirty="0">
                <a:solidFill>
                  <a:schemeClr val="accent2"/>
                </a:solidFill>
                <a:effectLst>
                  <a:outerShdw blurRad="38100" dist="38100" dir="2700000" algn="tl">
                    <a:srgbClr val="000000">
                      <a:alpha val="43137"/>
                    </a:srgbClr>
                  </a:outerShdw>
                </a:effectLst>
                <a:latin typeface="+mj-ea"/>
              </a:rPr>
              <a:t>具体步骤</a:t>
            </a:r>
          </a:p>
        </p:txBody>
      </p:sp>
      <p:sp>
        <p:nvSpPr>
          <p:cNvPr id="4" name="灯片编号占位符 3"/>
          <p:cNvSpPr>
            <a:spLocks noGrp="1"/>
          </p:cNvSpPr>
          <p:nvPr>
            <p:ph type="sldNum" sz="quarter" idx="10"/>
          </p:nvPr>
        </p:nvSpPr>
        <p:spPr/>
        <p:txBody>
          <a:bodyPr/>
          <a:lstStyle/>
          <a:p>
            <a:pPr>
              <a:defRPr/>
            </a:pPr>
            <a:fld id="{AA391F51-DA1D-424B-BD54-E6317CB1A384}" type="slidenum">
              <a:rPr lang="en-US" altLang="zh-CN" smtClean="0"/>
              <a:pPr>
                <a:defRPr/>
              </a:pPr>
              <a:t>138</a:t>
            </a:fld>
            <a:endParaRPr lang="en-US" altLang="zh-CN"/>
          </a:p>
        </p:txBody>
      </p:sp>
      <p:sp>
        <p:nvSpPr>
          <p:cNvPr id="3" name="TextBox 2"/>
          <p:cNvSpPr txBox="1"/>
          <p:nvPr/>
        </p:nvSpPr>
        <p:spPr>
          <a:xfrm>
            <a:off x="673100" y="1561659"/>
            <a:ext cx="7480300" cy="2385268"/>
          </a:xfrm>
          <a:prstGeom prst="rect">
            <a:avLst/>
          </a:prstGeom>
          <a:noFill/>
        </p:spPr>
        <p:txBody>
          <a:bodyPr wrap="square" rtlCol="0">
            <a:spAutoFit/>
          </a:bodyPr>
          <a:lstStyle/>
          <a:p>
            <a:pPr marL="285750" indent="-285750">
              <a:spcAft>
                <a:spcPts val="600"/>
              </a:spcAft>
              <a:buFont typeface="Wingdings" pitchFamily="2" charset="2"/>
              <a:buChar char="Ø"/>
            </a:pPr>
            <a:r>
              <a:rPr lang="zh-CN" altLang="en-US" sz="36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第</a:t>
            </a:r>
            <a:r>
              <a:rPr lang="en-US" altLang="zh-CN" sz="36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5</a:t>
            </a:r>
            <a:r>
              <a:rPr lang="zh-CN" altLang="en-US" sz="36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步：输出</a:t>
            </a:r>
            <a:endParaRPr lang="en-US" altLang="zh-CN" sz="36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endParaRPr>
          </a:p>
          <a:p>
            <a:pPr indent="457200"/>
            <a:r>
              <a:rPr lang="zh-CN" altLang="en-US" sz="3600" dirty="0">
                <a:latin typeface="微软雅黑" pitchFamily="34" charset="-122"/>
                <a:ea typeface="微软雅黑" pitchFamily="34" charset="-122"/>
              </a:rPr>
              <a:t>当所有</a:t>
            </a:r>
            <a:r>
              <a:rPr lang="en-US" altLang="zh-CN" sz="3600" dirty="0">
                <a:latin typeface="微软雅黑" pitchFamily="34" charset="-122"/>
                <a:ea typeface="微软雅黑" pitchFamily="34" charset="-122"/>
              </a:rPr>
              <a:t>N </a:t>
            </a:r>
            <a:r>
              <a:rPr lang="zh-CN" altLang="en-US" sz="3600" dirty="0">
                <a:latin typeface="微软雅黑" pitchFamily="34" charset="-122"/>
                <a:ea typeface="微软雅黑" pitchFamily="34" charset="-122"/>
              </a:rPr>
              <a:t>个</a:t>
            </a:r>
            <a:r>
              <a:rPr lang="en-US" altLang="zh-CN" sz="3600" dirty="0">
                <a:latin typeface="微软雅黑" pitchFamily="34" charset="-122"/>
                <a:ea typeface="微软雅黑" pitchFamily="34" charset="-122"/>
              </a:rPr>
              <a:t>1024 </a:t>
            </a:r>
            <a:r>
              <a:rPr lang="zh-CN" altLang="en-US" sz="3600" dirty="0">
                <a:latin typeface="微软雅黑" pitchFamily="34" charset="-122"/>
                <a:ea typeface="微软雅黑" pitchFamily="34" charset="-122"/>
              </a:rPr>
              <a:t>比特的数据块都处理完毕后，从第</a:t>
            </a:r>
            <a:r>
              <a:rPr lang="en-US" altLang="zh-CN" sz="3600" dirty="0">
                <a:latin typeface="微软雅黑" pitchFamily="34" charset="-122"/>
                <a:ea typeface="微软雅黑" pitchFamily="34" charset="-122"/>
              </a:rPr>
              <a:t>N </a:t>
            </a:r>
            <a:r>
              <a:rPr lang="zh-CN" altLang="en-US" sz="3600" dirty="0">
                <a:latin typeface="微软雅黑" pitchFamily="34" charset="-122"/>
                <a:ea typeface="微软雅黑" pitchFamily="34" charset="-122"/>
              </a:rPr>
              <a:t>阶段输出的便是</a:t>
            </a:r>
            <a:r>
              <a:rPr lang="en-US" altLang="zh-CN" sz="3600" dirty="0">
                <a:latin typeface="微软雅黑" pitchFamily="34" charset="-122"/>
                <a:ea typeface="微软雅黑" pitchFamily="34" charset="-122"/>
              </a:rPr>
              <a:t>512 </a:t>
            </a:r>
            <a:r>
              <a:rPr lang="zh-CN" altLang="en-US" sz="3600" dirty="0">
                <a:latin typeface="微软雅黑" pitchFamily="34" charset="-122"/>
                <a:ea typeface="微软雅黑" pitchFamily="34" charset="-122"/>
              </a:rPr>
              <a:t>比特的消息摘要</a:t>
            </a:r>
            <a:endParaRPr lang="en-US" altLang="zh-CN" sz="3600" dirty="0">
              <a:latin typeface="微软雅黑" pitchFamily="34" charset="-122"/>
              <a:ea typeface="微软雅黑" pitchFamily="34" charset="-122"/>
            </a:endParaRPr>
          </a:p>
        </p:txBody>
      </p:sp>
      <p:pic>
        <p:nvPicPr>
          <p:cNvPr id="7" name="Picture 2" descr="C:\Documents and Settings\H\Application Data\Tencent\Users\34767271\QQ\WinTemp\RichOle\LNH[Z[SK]%VX`1Q~H}VJ~ZU.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5085000"/>
            <a:ext cx="1346200" cy="1314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18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AA391F51-DA1D-424B-BD54-E6317CB1A384}" type="slidenum">
              <a:rPr lang="en-US" altLang="zh-CN" smtClean="0"/>
              <a:pPr>
                <a:defRPr/>
              </a:pPr>
              <a:t>139</a:t>
            </a:fld>
            <a:endParaRPr lang="en-US" altLang="zh-CN"/>
          </a:p>
        </p:txBody>
      </p:sp>
      <p:pic>
        <p:nvPicPr>
          <p:cNvPr id="5" name="图片 4"/>
          <p:cNvPicPr>
            <a:picLocks noChangeAspect="1"/>
          </p:cNvPicPr>
          <p:nvPr/>
        </p:nvPicPr>
        <p:blipFill>
          <a:blip r:embed="rId2"/>
          <a:stretch>
            <a:fillRect/>
          </a:stretch>
        </p:blipFill>
        <p:spPr>
          <a:xfrm>
            <a:off x="791307" y="0"/>
            <a:ext cx="7227278" cy="6365631"/>
          </a:xfrm>
          <a:prstGeom prst="rect">
            <a:avLst/>
          </a:prstGeom>
        </p:spPr>
      </p:pic>
    </p:spTree>
    <p:extLst>
      <p:ext uri="{BB962C8B-B14F-4D97-AF65-F5344CB8AC3E}">
        <p14:creationId xmlns:p14="http://schemas.microsoft.com/office/powerpoint/2010/main" val="1192277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灯片编号占位符 7"/>
          <p:cNvSpPr>
            <a:spLocks noGrp="1"/>
          </p:cNvSpPr>
          <p:nvPr>
            <p:ph type="sldNum" sz="quarter" idx="12"/>
          </p:nvPr>
        </p:nvSpPr>
        <p:spPr/>
        <p:txBody>
          <a:bodyPr/>
          <a:lstStyle/>
          <a:p>
            <a:fld id="{5E04D14B-9C60-440D-A36D-2C7270D7C239}" type="slidenum">
              <a:rPr lang="zh-CN" altLang="en-US"/>
              <a:pPr/>
              <a:t>14</a:t>
            </a:fld>
            <a:endParaRPr lang="en-US" altLang="zh-CN"/>
          </a:p>
        </p:txBody>
      </p:sp>
      <p:sp>
        <p:nvSpPr>
          <p:cNvPr id="2895874" name="Rectangle 2"/>
          <p:cNvSpPr>
            <a:spLocks noGrp="1" noChangeArrowheads="1"/>
          </p:cNvSpPr>
          <p:nvPr>
            <p:ph type="body" sz="half" idx="1"/>
          </p:nvPr>
        </p:nvSpPr>
        <p:spPr>
          <a:xfrm>
            <a:off x="687388" y="1277938"/>
            <a:ext cx="8324850" cy="4841875"/>
          </a:xfrm>
          <a:noFill/>
          <a:ln/>
        </p:spPr>
        <p:txBody>
          <a:bodyPr lIns="82550" tIns="41275" rIns="82550" bIns="41275"/>
          <a:lstStyle/>
          <a:p>
            <a:pPr marL="457200" indent="-457200" algn="just" defTabSz="677863">
              <a:lnSpc>
                <a:spcPct val="130000"/>
              </a:lnSpc>
              <a:spcBef>
                <a:spcPct val="65000"/>
              </a:spcBef>
              <a:buFont typeface="+mj-lt"/>
              <a:buAutoNum type="arabicPeriod"/>
            </a:pPr>
            <a:r>
              <a:rPr lang="zh-CN" altLang="en-US" sz="2000" dirty="0">
                <a:latin typeface="微软雅黑" pitchFamily="34" charset="-122"/>
                <a:ea typeface="微软雅黑" pitchFamily="34" charset="-122"/>
              </a:rPr>
              <a:t>参与方</a:t>
            </a:r>
            <a:r>
              <a:rPr lang="en-US" altLang="zh-CN" sz="2000" dirty="0">
                <a:latin typeface="微软雅黑" pitchFamily="34" charset="-122"/>
                <a:ea typeface="微软雅黑" pitchFamily="34" charset="-122"/>
              </a:rPr>
              <a:t>B</a:t>
            </a:r>
            <a:r>
              <a:rPr lang="zh-CN" altLang="en-US" sz="2000" dirty="0">
                <a:latin typeface="微软雅黑" pitchFamily="34" charset="-122"/>
                <a:ea typeface="微软雅黑" pitchFamily="34" charset="-122"/>
              </a:rPr>
              <a:t>容易通过计算产生出一对密钥（公开密钥</a:t>
            </a:r>
            <a:r>
              <a:rPr lang="en-GB" altLang="zh-CN" sz="2000" dirty="0">
                <a:latin typeface="微软雅黑" pitchFamily="34" charset="-122"/>
                <a:ea typeface="微软雅黑" pitchFamily="34" charset="-122"/>
              </a:rPr>
              <a:t>P</a:t>
            </a:r>
            <a:r>
              <a:rPr lang="sv-SE" sz="2000" dirty="0">
                <a:latin typeface="微软雅黑" pitchFamily="34" charset="-122"/>
                <a:ea typeface="微软雅黑" pitchFamily="34" charset="-122"/>
              </a:rPr>
              <a:t>U</a:t>
            </a:r>
            <a:r>
              <a:rPr lang="sv-SE" sz="2000" baseline="-25000" dirty="0">
                <a:latin typeface="微软雅黑" pitchFamily="34" charset="-122"/>
                <a:ea typeface="微软雅黑" pitchFamily="34" charset="-122"/>
              </a:rPr>
              <a:t>b</a:t>
            </a:r>
            <a:r>
              <a:rPr lang="zh-CN" altLang="en-US" sz="2000" dirty="0">
                <a:latin typeface="微软雅黑" pitchFamily="34" charset="-122"/>
                <a:ea typeface="微软雅黑" pitchFamily="34" charset="-122"/>
              </a:rPr>
              <a:t> ，私有密钥</a:t>
            </a:r>
            <a:r>
              <a:rPr lang="en-US" altLang="zh-CN" sz="2000" dirty="0">
                <a:latin typeface="微软雅黑" pitchFamily="34" charset="-122"/>
                <a:ea typeface="微软雅黑" pitchFamily="34" charset="-122"/>
              </a:rPr>
              <a:t>P</a:t>
            </a:r>
            <a:r>
              <a:rPr lang="sv-SE" sz="2000" dirty="0">
                <a:latin typeface="微软雅黑" pitchFamily="34" charset="-122"/>
                <a:ea typeface="微软雅黑" pitchFamily="34" charset="-122"/>
              </a:rPr>
              <a:t>R</a:t>
            </a:r>
            <a:r>
              <a:rPr lang="sv-SE" sz="2000" baseline="-25000" dirty="0">
                <a:latin typeface="微软雅黑" pitchFamily="34" charset="-122"/>
                <a:ea typeface="微软雅黑" pitchFamily="34" charset="-122"/>
              </a:rPr>
              <a:t>b</a:t>
            </a:r>
            <a:r>
              <a:rPr lang="zh-CN" altLang="en-US" sz="2000" dirty="0">
                <a:latin typeface="微软雅黑" pitchFamily="34" charset="-122"/>
                <a:ea typeface="微软雅黑" pitchFamily="34" charset="-122"/>
              </a:rPr>
              <a:t> ），公布</a:t>
            </a:r>
            <a:r>
              <a:rPr lang="en-US" altLang="zh-CN" sz="2000" dirty="0">
                <a:latin typeface="微软雅黑" pitchFamily="34" charset="-122"/>
                <a:ea typeface="微软雅黑" pitchFamily="34" charset="-122"/>
              </a:rPr>
              <a:t>P</a:t>
            </a:r>
            <a:r>
              <a:rPr lang="sv-SE" sz="2000" dirty="0">
                <a:latin typeface="微软雅黑" pitchFamily="34" charset="-122"/>
                <a:ea typeface="微软雅黑" pitchFamily="34" charset="-122"/>
              </a:rPr>
              <a:t>U</a:t>
            </a:r>
            <a:r>
              <a:rPr lang="sv-SE" sz="2000" baseline="-25000" dirty="0">
                <a:latin typeface="微软雅黑" pitchFamily="34" charset="-122"/>
                <a:ea typeface="微软雅黑" pitchFamily="34" charset="-122"/>
              </a:rPr>
              <a:t>b</a:t>
            </a:r>
            <a:r>
              <a:rPr lang="zh-CN" altLang="en-US" sz="2000" dirty="0">
                <a:latin typeface="微软雅黑" pitchFamily="34" charset="-122"/>
                <a:ea typeface="微软雅黑" pitchFamily="34" charset="-122"/>
              </a:rPr>
              <a:t> </a:t>
            </a:r>
          </a:p>
          <a:p>
            <a:pPr marL="457200" indent="-457200" algn="just" defTabSz="677863">
              <a:lnSpc>
                <a:spcPct val="130000"/>
              </a:lnSpc>
              <a:spcBef>
                <a:spcPct val="65000"/>
              </a:spcBef>
              <a:buFont typeface="+mj-lt"/>
              <a:buAutoNum type="arabicPeriod"/>
            </a:pPr>
            <a:r>
              <a:rPr lang="zh-CN" altLang="en-US" sz="2000" dirty="0">
                <a:latin typeface="微软雅黑" pitchFamily="34" charset="-122"/>
                <a:ea typeface="微软雅黑" pitchFamily="34" charset="-122"/>
              </a:rPr>
              <a:t>发送方</a:t>
            </a:r>
            <a:r>
              <a:rPr lang="en-US" altLang="zh-CN" sz="2000" dirty="0">
                <a:latin typeface="微软雅黑" pitchFamily="34" charset="-122"/>
                <a:ea typeface="微软雅黑" pitchFamily="34" charset="-122"/>
              </a:rPr>
              <a:t>A</a:t>
            </a:r>
            <a:r>
              <a:rPr lang="zh-CN" altLang="en-US" sz="2000" dirty="0">
                <a:latin typeface="微软雅黑" pitchFamily="34" charset="-122"/>
                <a:ea typeface="微软雅黑" pitchFamily="34" charset="-122"/>
              </a:rPr>
              <a:t>很容易计算产生密文</a:t>
            </a:r>
          </a:p>
          <a:p>
            <a:pPr marL="457200" indent="-457200" algn="just" defTabSz="677863">
              <a:lnSpc>
                <a:spcPct val="130000"/>
              </a:lnSpc>
              <a:spcBef>
                <a:spcPct val="65000"/>
              </a:spcBef>
              <a:buFont typeface="+mj-lt"/>
              <a:buAutoNum type="arabicPeriod"/>
            </a:pPr>
            <a:r>
              <a:rPr lang="zh-CN" altLang="en-US" sz="2000" dirty="0">
                <a:latin typeface="微软雅黑" pitchFamily="34" charset="-122"/>
                <a:ea typeface="微软雅黑" pitchFamily="34" charset="-122"/>
              </a:rPr>
              <a:t>接收方</a:t>
            </a:r>
            <a:r>
              <a:rPr lang="en-US" altLang="zh-CN" sz="2000" dirty="0">
                <a:latin typeface="微软雅黑" pitchFamily="34" charset="-122"/>
                <a:ea typeface="微软雅黑" pitchFamily="34" charset="-122"/>
              </a:rPr>
              <a:t>B</a:t>
            </a:r>
            <a:r>
              <a:rPr lang="zh-CN" altLang="en-US" sz="2000" dirty="0">
                <a:latin typeface="微软雅黑" pitchFamily="34" charset="-122"/>
                <a:ea typeface="微软雅黑" pitchFamily="34" charset="-122"/>
              </a:rPr>
              <a:t>容易计算解密密文</a:t>
            </a:r>
          </a:p>
          <a:p>
            <a:pPr marL="457200" indent="-457200" algn="just" defTabSz="677863">
              <a:lnSpc>
                <a:spcPct val="130000"/>
              </a:lnSpc>
              <a:spcBef>
                <a:spcPct val="65000"/>
              </a:spcBef>
              <a:buFont typeface="+mj-lt"/>
              <a:buAutoNum type="arabicPeriod"/>
            </a:pPr>
            <a:r>
              <a:rPr lang="zh-CN" altLang="en-US" sz="2000" dirty="0">
                <a:latin typeface="微软雅黑" pitchFamily="34" charset="-122"/>
                <a:ea typeface="微软雅黑" pitchFamily="34" charset="-122"/>
              </a:rPr>
              <a:t>攻击方即使知道公开密钥</a:t>
            </a:r>
            <a:r>
              <a:rPr lang="en-GB" altLang="zh-CN" sz="2000" dirty="0">
                <a:latin typeface="微软雅黑" pitchFamily="34" charset="-122"/>
                <a:ea typeface="微软雅黑" pitchFamily="34" charset="-122"/>
              </a:rPr>
              <a:t>P</a:t>
            </a:r>
            <a:r>
              <a:rPr lang="sv-SE" sz="2000" dirty="0">
                <a:latin typeface="微软雅黑" pitchFamily="34" charset="-122"/>
                <a:ea typeface="微软雅黑" pitchFamily="34" charset="-122"/>
              </a:rPr>
              <a:t>U</a:t>
            </a:r>
            <a:r>
              <a:rPr lang="sv-SE" sz="2000" baseline="-25000" dirty="0">
                <a:latin typeface="微软雅黑" pitchFamily="34" charset="-122"/>
                <a:ea typeface="微软雅黑" pitchFamily="34" charset="-122"/>
              </a:rPr>
              <a:t>b</a:t>
            </a:r>
            <a:r>
              <a:rPr lang="zh-CN" altLang="en-US" sz="2000" dirty="0">
                <a:latin typeface="微软雅黑" pitchFamily="34" charset="-122"/>
                <a:ea typeface="微软雅黑" pitchFamily="34" charset="-122"/>
              </a:rPr>
              <a:t>，要确定私有密钥</a:t>
            </a:r>
            <a:r>
              <a:rPr lang="sv-SE" altLang="zh-CN" sz="2000" dirty="0">
                <a:latin typeface="微软雅黑" pitchFamily="34" charset="-122"/>
                <a:ea typeface="微软雅黑" pitchFamily="34" charset="-122"/>
              </a:rPr>
              <a:t>P</a:t>
            </a:r>
            <a:r>
              <a:rPr lang="sv-SE" sz="2000" dirty="0">
                <a:latin typeface="微软雅黑" pitchFamily="34" charset="-122"/>
                <a:ea typeface="微软雅黑" pitchFamily="34" charset="-122"/>
              </a:rPr>
              <a:t>R</a:t>
            </a:r>
            <a:r>
              <a:rPr lang="sv-SE" sz="2000" baseline="-25000" dirty="0">
                <a:latin typeface="微软雅黑" pitchFamily="34" charset="-122"/>
                <a:ea typeface="微软雅黑" pitchFamily="34" charset="-122"/>
              </a:rPr>
              <a:t>b</a:t>
            </a:r>
            <a:r>
              <a:rPr lang="zh-CN" altLang="en-US" sz="2000" dirty="0">
                <a:latin typeface="微软雅黑" pitchFamily="34" charset="-122"/>
                <a:ea typeface="微软雅黑" pitchFamily="34" charset="-122"/>
              </a:rPr>
              <a:t> 在计算上是不可行的</a:t>
            </a:r>
          </a:p>
          <a:p>
            <a:pPr marL="457200" indent="-457200" algn="just" defTabSz="677863">
              <a:lnSpc>
                <a:spcPct val="130000"/>
              </a:lnSpc>
              <a:spcBef>
                <a:spcPct val="65000"/>
              </a:spcBef>
              <a:buFont typeface="+mj-lt"/>
              <a:buAutoNum type="arabicPeriod"/>
            </a:pPr>
            <a:r>
              <a:rPr lang="zh-CN" altLang="en-US" sz="2000" dirty="0">
                <a:latin typeface="微软雅黑" pitchFamily="34" charset="-122"/>
                <a:ea typeface="微软雅黑" pitchFamily="34" charset="-122"/>
              </a:rPr>
              <a:t>攻击方即使知道公开密钥</a:t>
            </a:r>
            <a:r>
              <a:rPr lang="en-GB" altLang="zh-CN" sz="2000" dirty="0">
                <a:latin typeface="微软雅黑" pitchFamily="34" charset="-122"/>
                <a:ea typeface="微软雅黑" pitchFamily="34" charset="-122"/>
              </a:rPr>
              <a:t>P</a:t>
            </a:r>
            <a:r>
              <a:rPr lang="sv-SE" sz="2000" dirty="0">
                <a:latin typeface="微软雅黑" pitchFamily="34" charset="-122"/>
                <a:ea typeface="微软雅黑" pitchFamily="34" charset="-122"/>
              </a:rPr>
              <a:t>U</a:t>
            </a:r>
            <a:r>
              <a:rPr lang="sv-SE" sz="2000" baseline="-25000" dirty="0">
                <a:latin typeface="微软雅黑" pitchFamily="34" charset="-122"/>
                <a:ea typeface="微软雅黑" pitchFamily="34" charset="-122"/>
              </a:rPr>
              <a:t>b</a:t>
            </a:r>
            <a:r>
              <a:rPr lang="zh-CN" altLang="en-US" sz="2000" dirty="0">
                <a:latin typeface="微软雅黑" pitchFamily="34" charset="-122"/>
                <a:ea typeface="微软雅黑" pitchFamily="34" charset="-122"/>
              </a:rPr>
              <a:t>和密文</a:t>
            </a:r>
            <a:r>
              <a:rPr lang="en-GB" sz="2000" dirty="0">
                <a:latin typeface="微软雅黑" pitchFamily="34" charset="-122"/>
                <a:ea typeface="微软雅黑" pitchFamily="34" charset="-122"/>
              </a:rPr>
              <a:t>C</a:t>
            </a:r>
            <a:r>
              <a:rPr lang="zh-CN" altLang="en-GB" sz="2000" dirty="0">
                <a:latin typeface="微软雅黑" pitchFamily="34" charset="-122"/>
                <a:ea typeface="微软雅黑" pitchFamily="34" charset="-122"/>
              </a:rPr>
              <a:t>，要确定明文</a:t>
            </a:r>
            <a:r>
              <a:rPr lang="en-GB" altLang="zh-CN" sz="2000" dirty="0">
                <a:latin typeface="微软雅黑" pitchFamily="34" charset="-122"/>
                <a:ea typeface="微软雅黑" pitchFamily="34" charset="-122"/>
              </a:rPr>
              <a:t>M</a:t>
            </a:r>
            <a:r>
              <a:rPr lang="zh-CN" altLang="en-US" sz="2000" dirty="0">
                <a:latin typeface="微软雅黑" pitchFamily="34" charset="-122"/>
                <a:ea typeface="微软雅黑" pitchFamily="34" charset="-122"/>
              </a:rPr>
              <a:t>在计算上是不可行的</a:t>
            </a:r>
          </a:p>
          <a:p>
            <a:pPr marL="457200" indent="-457200" algn="just" defTabSz="677863">
              <a:lnSpc>
                <a:spcPct val="130000"/>
              </a:lnSpc>
              <a:spcBef>
                <a:spcPct val="65000"/>
              </a:spcBef>
              <a:buFont typeface="+mj-lt"/>
              <a:buAutoNum type="arabicPeriod"/>
            </a:pPr>
            <a:r>
              <a:rPr lang="zh-CN" altLang="sv-SE" sz="2000" dirty="0">
                <a:latin typeface="微软雅黑" pitchFamily="34" charset="-122"/>
                <a:ea typeface="微软雅黑" pitchFamily="34" charset="-122"/>
              </a:rPr>
              <a:t>密码对互相之间可以交换使用</a:t>
            </a:r>
            <a:endParaRPr lang="zh-CN" altLang="en-US" sz="2000" dirty="0">
              <a:latin typeface="微软雅黑" pitchFamily="34" charset="-122"/>
              <a:ea typeface="微软雅黑" pitchFamily="34" charset="-122"/>
            </a:endParaRPr>
          </a:p>
        </p:txBody>
      </p:sp>
      <p:graphicFrame>
        <p:nvGraphicFramePr>
          <p:cNvPr id="2895875" name="Object 3"/>
          <p:cNvGraphicFramePr>
            <a:graphicFrameLocks noGrp="1" noChangeAspect="1"/>
          </p:cNvGraphicFramePr>
          <p:nvPr>
            <p:ph sz="quarter" idx="2"/>
          </p:nvPr>
        </p:nvGraphicFramePr>
        <p:xfrm>
          <a:off x="4592638" y="2397125"/>
          <a:ext cx="1308100" cy="331788"/>
        </p:xfrm>
        <a:graphic>
          <a:graphicData uri="http://schemas.openxmlformats.org/presentationml/2006/ole">
            <mc:AlternateContent xmlns:mc="http://schemas.openxmlformats.org/markup-compatibility/2006">
              <mc:Choice xmlns:v="urn:schemas-microsoft-com:vml" Requires="v">
                <p:oleObj spid="_x0000_s35357" name="公式" r:id="rId4" imgW="901440" imgH="228600" progId="Equation.3">
                  <p:embed/>
                </p:oleObj>
              </mc:Choice>
              <mc:Fallback>
                <p:oleObj name="公式" r:id="rId4" imgW="90144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2638" y="2397125"/>
                        <a:ext cx="1308100"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95876" name="Rectangle 4"/>
          <p:cNvSpPr>
            <a:spLocks noChangeArrowheads="1"/>
          </p:cNvSpPr>
          <p:nvPr/>
        </p:nvSpPr>
        <p:spPr bwMode="auto">
          <a:xfrm>
            <a:off x="687388" y="441325"/>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en-US" altLang="zh-CN" sz="3600" dirty="0">
                <a:solidFill>
                  <a:schemeClr val="accent2"/>
                </a:solidFill>
                <a:effectLst>
                  <a:outerShdw blurRad="38100" dist="38100" dir="2700000" algn="tl">
                    <a:srgbClr val="000000">
                      <a:alpha val="43137"/>
                    </a:srgbClr>
                  </a:outerShdw>
                </a:effectLst>
                <a:latin typeface="+mj-ea"/>
                <a:ea typeface="+mj-ea"/>
                <a:cs typeface="+mj-cs"/>
              </a:rPr>
              <a:t>3.4.3 </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公钥密码的要求</a:t>
            </a:r>
          </a:p>
        </p:txBody>
      </p:sp>
      <p:graphicFrame>
        <p:nvGraphicFramePr>
          <p:cNvPr id="2895877" name="Object 5"/>
          <p:cNvGraphicFramePr>
            <a:graphicFrameLocks noGrp="1" noChangeAspect="1"/>
          </p:cNvGraphicFramePr>
          <p:nvPr>
            <p:ph sz="quarter" idx="3"/>
          </p:nvPr>
        </p:nvGraphicFramePr>
        <p:xfrm>
          <a:off x="4265613" y="2989263"/>
          <a:ext cx="2890837" cy="319087"/>
        </p:xfrm>
        <a:graphic>
          <a:graphicData uri="http://schemas.openxmlformats.org/presentationml/2006/ole">
            <mc:AlternateContent xmlns:mc="http://schemas.openxmlformats.org/markup-compatibility/2006">
              <mc:Choice xmlns:v="urn:schemas-microsoft-com:vml" Requires="v">
                <p:oleObj spid="_x0000_s35358" name="公式" r:id="rId6" imgW="2070000" imgH="228600" progId="Equation.3">
                  <p:embed/>
                </p:oleObj>
              </mc:Choice>
              <mc:Fallback>
                <p:oleObj name="公式" r:id="rId6" imgW="20700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5613" y="2989263"/>
                        <a:ext cx="2890837" cy="319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95878" name="Object 6"/>
          <p:cNvGraphicFramePr>
            <a:graphicFrameLocks noChangeAspect="1"/>
          </p:cNvGraphicFramePr>
          <p:nvPr/>
        </p:nvGraphicFramePr>
        <p:xfrm>
          <a:off x="4630738" y="5516563"/>
          <a:ext cx="4273550" cy="385762"/>
        </p:xfrm>
        <a:graphic>
          <a:graphicData uri="http://schemas.openxmlformats.org/presentationml/2006/ole">
            <mc:AlternateContent xmlns:mc="http://schemas.openxmlformats.org/markup-compatibility/2006">
              <mc:Choice xmlns:v="urn:schemas-microsoft-com:vml" Requires="v">
                <p:oleObj spid="_x0000_s35359" name="公式" r:id="rId8" imgW="2527200" imgH="228600" progId="Equation.3">
                  <p:embed/>
                </p:oleObj>
              </mc:Choice>
              <mc:Fallback>
                <p:oleObj name="公式" r:id="rId8" imgW="252720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30738" y="5516563"/>
                        <a:ext cx="4273550"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470899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nodeType="clickEffect">
                                  <p:stCondLst>
                                    <p:cond delay="0"/>
                                  </p:stCondLst>
                                  <p:childTnLst>
                                    <p:set>
                                      <p:cBhvr>
                                        <p:cTn id="6" dur="1" fill="hold">
                                          <p:stCondLst>
                                            <p:cond delay="0"/>
                                          </p:stCondLst>
                                        </p:cTn>
                                        <p:tgtEl>
                                          <p:spTgt spid="2895874">
                                            <p:txEl>
                                              <p:pRg st="1" end="1"/>
                                            </p:txEl>
                                          </p:spTgt>
                                        </p:tgtEl>
                                        <p:attrNameLst>
                                          <p:attrName>style.visibility</p:attrName>
                                        </p:attrNameLst>
                                      </p:cBhvr>
                                      <p:to>
                                        <p:strVal val="visible"/>
                                      </p:to>
                                    </p:set>
                                    <p:anim calcmode="lin" valueType="num">
                                      <p:cBhvr>
                                        <p:cTn id="7" dur="1000" fill="hold"/>
                                        <p:tgtEl>
                                          <p:spTgt spid="2895874">
                                            <p:txEl>
                                              <p:pRg st="1" end="1"/>
                                            </p:txEl>
                                          </p:spTgt>
                                        </p:tgtEl>
                                        <p:attrNameLst>
                                          <p:attrName>ppt_x</p:attrName>
                                        </p:attrNameLst>
                                      </p:cBhvr>
                                      <p:tavLst>
                                        <p:tav tm="0">
                                          <p:val>
                                            <p:strVal val="#ppt_x"/>
                                          </p:val>
                                        </p:tav>
                                        <p:tav tm="100000">
                                          <p:val>
                                            <p:strVal val="#ppt_x"/>
                                          </p:val>
                                        </p:tav>
                                      </p:tavLst>
                                    </p:anim>
                                    <p:anim calcmode="lin" valueType="num">
                                      <p:cBhvr>
                                        <p:cTn id="8" dur="1000" fill="hold"/>
                                        <p:tgtEl>
                                          <p:spTgt spid="2895874">
                                            <p:txEl>
                                              <p:pRg st="1" end="1"/>
                                            </p:txEl>
                                          </p:spTgt>
                                        </p:tgtEl>
                                        <p:attrNameLst>
                                          <p:attrName>ppt_y</p:attrName>
                                        </p:attrNameLst>
                                      </p:cBhvr>
                                      <p:tavLst>
                                        <p:tav tm="0">
                                          <p:val>
                                            <p:strVal val="#ppt_y-#ppt_h/2"/>
                                          </p:val>
                                        </p:tav>
                                        <p:tav tm="100000">
                                          <p:val>
                                            <p:strVal val="#ppt_y"/>
                                          </p:val>
                                        </p:tav>
                                      </p:tavLst>
                                    </p:anim>
                                    <p:anim calcmode="lin" valueType="num">
                                      <p:cBhvr>
                                        <p:cTn id="9" dur="1000" fill="hold"/>
                                        <p:tgtEl>
                                          <p:spTgt spid="2895874">
                                            <p:txEl>
                                              <p:pRg st="1" end="1"/>
                                            </p:txEl>
                                          </p:spTgt>
                                        </p:tgtEl>
                                        <p:attrNameLst>
                                          <p:attrName>ppt_w</p:attrName>
                                        </p:attrNameLst>
                                      </p:cBhvr>
                                      <p:tavLst>
                                        <p:tav tm="0">
                                          <p:val>
                                            <p:strVal val="#ppt_w"/>
                                          </p:val>
                                        </p:tav>
                                        <p:tav tm="100000">
                                          <p:val>
                                            <p:strVal val="#ppt_w"/>
                                          </p:val>
                                        </p:tav>
                                      </p:tavLst>
                                    </p:anim>
                                    <p:anim calcmode="lin" valueType="num">
                                      <p:cBhvr>
                                        <p:cTn id="10" dur="1000" fill="hold"/>
                                        <p:tgtEl>
                                          <p:spTgt spid="2895874">
                                            <p:txEl>
                                              <p:pRg st="1" end="1"/>
                                            </p:txEl>
                                          </p:spTgt>
                                        </p:tgtEl>
                                        <p:attrNameLst>
                                          <p:attrName>ppt_h</p:attrName>
                                        </p:attrNameLst>
                                      </p:cBhvr>
                                      <p:tavLst>
                                        <p:tav tm="0">
                                          <p:val>
                                            <p:fltVal val="0"/>
                                          </p:val>
                                        </p:tav>
                                        <p:tav tm="100000">
                                          <p:val>
                                            <p:strVal val="#ppt_h"/>
                                          </p:val>
                                        </p:tav>
                                      </p:tavLst>
                                    </p:anim>
                                  </p:childTnLst>
                                </p:cTn>
                              </p:par>
                            </p:childTnLst>
                          </p:cTn>
                        </p:par>
                        <p:par>
                          <p:cTn id="11" fill="hold" nodeType="afterGroup">
                            <p:stCondLst>
                              <p:cond delay="1000"/>
                            </p:stCondLst>
                            <p:childTnLst>
                              <p:par>
                                <p:cTn id="12" presetID="17" presetClass="entr" presetSubtype="1" fill="hold" nodeType="afterEffect">
                                  <p:stCondLst>
                                    <p:cond delay="0"/>
                                  </p:stCondLst>
                                  <p:childTnLst>
                                    <p:set>
                                      <p:cBhvr>
                                        <p:cTn id="13" dur="1" fill="hold">
                                          <p:stCondLst>
                                            <p:cond delay="0"/>
                                          </p:stCondLst>
                                        </p:cTn>
                                        <p:tgtEl>
                                          <p:spTgt spid="2895875"/>
                                        </p:tgtEl>
                                        <p:attrNameLst>
                                          <p:attrName>style.visibility</p:attrName>
                                        </p:attrNameLst>
                                      </p:cBhvr>
                                      <p:to>
                                        <p:strVal val="visible"/>
                                      </p:to>
                                    </p:set>
                                    <p:anim calcmode="lin" valueType="num">
                                      <p:cBhvr>
                                        <p:cTn id="14" dur="1000" fill="hold"/>
                                        <p:tgtEl>
                                          <p:spTgt spid="2895875"/>
                                        </p:tgtEl>
                                        <p:attrNameLst>
                                          <p:attrName>ppt_x</p:attrName>
                                        </p:attrNameLst>
                                      </p:cBhvr>
                                      <p:tavLst>
                                        <p:tav tm="0">
                                          <p:val>
                                            <p:strVal val="#ppt_x"/>
                                          </p:val>
                                        </p:tav>
                                        <p:tav tm="100000">
                                          <p:val>
                                            <p:strVal val="#ppt_x"/>
                                          </p:val>
                                        </p:tav>
                                      </p:tavLst>
                                    </p:anim>
                                    <p:anim calcmode="lin" valueType="num">
                                      <p:cBhvr>
                                        <p:cTn id="15" dur="1000" fill="hold"/>
                                        <p:tgtEl>
                                          <p:spTgt spid="2895875"/>
                                        </p:tgtEl>
                                        <p:attrNameLst>
                                          <p:attrName>ppt_y</p:attrName>
                                        </p:attrNameLst>
                                      </p:cBhvr>
                                      <p:tavLst>
                                        <p:tav tm="0">
                                          <p:val>
                                            <p:strVal val="#ppt_y-#ppt_h/2"/>
                                          </p:val>
                                        </p:tav>
                                        <p:tav tm="100000">
                                          <p:val>
                                            <p:strVal val="#ppt_y"/>
                                          </p:val>
                                        </p:tav>
                                      </p:tavLst>
                                    </p:anim>
                                    <p:anim calcmode="lin" valueType="num">
                                      <p:cBhvr>
                                        <p:cTn id="16" dur="1000" fill="hold"/>
                                        <p:tgtEl>
                                          <p:spTgt spid="2895875"/>
                                        </p:tgtEl>
                                        <p:attrNameLst>
                                          <p:attrName>ppt_w</p:attrName>
                                        </p:attrNameLst>
                                      </p:cBhvr>
                                      <p:tavLst>
                                        <p:tav tm="0">
                                          <p:val>
                                            <p:strVal val="#ppt_w"/>
                                          </p:val>
                                        </p:tav>
                                        <p:tav tm="100000">
                                          <p:val>
                                            <p:strVal val="#ppt_w"/>
                                          </p:val>
                                        </p:tav>
                                      </p:tavLst>
                                    </p:anim>
                                    <p:anim calcmode="lin" valueType="num">
                                      <p:cBhvr>
                                        <p:cTn id="17" dur="1000" fill="hold"/>
                                        <p:tgtEl>
                                          <p:spTgt spid="2895875"/>
                                        </p:tgtEl>
                                        <p:attrNameLst>
                                          <p:attrName>ppt_h</p:attrName>
                                        </p:attrNameLst>
                                      </p:cBhvr>
                                      <p:tavLst>
                                        <p:tav tm="0">
                                          <p:val>
                                            <p:fltVal val="0"/>
                                          </p:val>
                                        </p:tav>
                                        <p:tav tm="100000">
                                          <p:val>
                                            <p:strVal val="#ppt_h"/>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17" presetClass="entr" presetSubtype="1" fill="hold" nodeType="clickEffect">
                                  <p:stCondLst>
                                    <p:cond delay="0"/>
                                  </p:stCondLst>
                                  <p:childTnLst>
                                    <p:set>
                                      <p:cBhvr>
                                        <p:cTn id="21" dur="1" fill="hold">
                                          <p:stCondLst>
                                            <p:cond delay="0"/>
                                          </p:stCondLst>
                                        </p:cTn>
                                        <p:tgtEl>
                                          <p:spTgt spid="2895874">
                                            <p:txEl>
                                              <p:pRg st="2" end="2"/>
                                            </p:txEl>
                                          </p:spTgt>
                                        </p:tgtEl>
                                        <p:attrNameLst>
                                          <p:attrName>style.visibility</p:attrName>
                                        </p:attrNameLst>
                                      </p:cBhvr>
                                      <p:to>
                                        <p:strVal val="visible"/>
                                      </p:to>
                                    </p:set>
                                    <p:anim calcmode="lin" valueType="num">
                                      <p:cBhvr>
                                        <p:cTn id="22" dur="1000" fill="hold"/>
                                        <p:tgtEl>
                                          <p:spTgt spid="289587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895874">
                                            <p:txEl>
                                              <p:pRg st="2" end="2"/>
                                            </p:txEl>
                                          </p:spTgt>
                                        </p:tgtEl>
                                        <p:attrNameLst>
                                          <p:attrName>ppt_y</p:attrName>
                                        </p:attrNameLst>
                                      </p:cBhvr>
                                      <p:tavLst>
                                        <p:tav tm="0">
                                          <p:val>
                                            <p:strVal val="#ppt_y-#ppt_h/2"/>
                                          </p:val>
                                        </p:tav>
                                        <p:tav tm="100000">
                                          <p:val>
                                            <p:strVal val="#ppt_y"/>
                                          </p:val>
                                        </p:tav>
                                      </p:tavLst>
                                    </p:anim>
                                    <p:anim calcmode="lin" valueType="num">
                                      <p:cBhvr>
                                        <p:cTn id="24" dur="1000" fill="hold"/>
                                        <p:tgtEl>
                                          <p:spTgt spid="2895874">
                                            <p:txEl>
                                              <p:pRg st="2" end="2"/>
                                            </p:txEl>
                                          </p:spTgt>
                                        </p:tgtEl>
                                        <p:attrNameLst>
                                          <p:attrName>ppt_w</p:attrName>
                                        </p:attrNameLst>
                                      </p:cBhvr>
                                      <p:tavLst>
                                        <p:tav tm="0">
                                          <p:val>
                                            <p:strVal val="#ppt_w"/>
                                          </p:val>
                                        </p:tav>
                                        <p:tav tm="100000">
                                          <p:val>
                                            <p:strVal val="#ppt_w"/>
                                          </p:val>
                                        </p:tav>
                                      </p:tavLst>
                                    </p:anim>
                                    <p:anim calcmode="lin" valueType="num">
                                      <p:cBhvr>
                                        <p:cTn id="25" dur="1000" fill="hold"/>
                                        <p:tgtEl>
                                          <p:spTgt spid="2895874">
                                            <p:txEl>
                                              <p:pRg st="2" end="2"/>
                                            </p:txEl>
                                          </p:spTgt>
                                        </p:tgtEl>
                                        <p:attrNameLst>
                                          <p:attrName>ppt_h</p:attrName>
                                        </p:attrNameLst>
                                      </p:cBhvr>
                                      <p:tavLst>
                                        <p:tav tm="0">
                                          <p:val>
                                            <p:fltVal val="0"/>
                                          </p:val>
                                        </p:tav>
                                        <p:tav tm="100000">
                                          <p:val>
                                            <p:strVal val="#ppt_h"/>
                                          </p:val>
                                        </p:tav>
                                      </p:tavLst>
                                    </p:anim>
                                  </p:childTnLst>
                                </p:cTn>
                              </p:par>
                            </p:childTnLst>
                          </p:cTn>
                        </p:par>
                        <p:par>
                          <p:cTn id="26" fill="hold" nodeType="afterGroup">
                            <p:stCondLst>
                              <p:cond delay="1000"/>
                            </p:stCondLst>
                            <p:childTnLst>
                              <p:par>
                                <p:cTn id="27" presetID="17" presetClass="entr" presetSubtype="1" fill="hold" nodeType="afterEffect">
                                  <p:stCondLst>
                                    <p:cond delay="0"/>
                                  </p:stCondLst>
                                  <p:childTnLst>
                                    <p:set>
                                      <p:cBhvr>
                                        <p:cTn id="28" dur="1" fill="hold">
                                          <p:stCondLst>
                                            <p:cond delay="0"/>
                                          </p:stCondLst>
                                        </p:cTn>
                                        <p:tgtEl>
                                          <p:spTgt spid="2895877"/>
                                        </p:tgtEl>
                                        <p:attrNameLst>
                                          <p:attrName>style.visibility</p:attrName>
                                        </p:attrNameLst>
                                      </p:cBhvr>
                                      <p:to>
                                        <p:strVal val="visible"/>
                                      </p:to>
                                    </p:set>
                                    <p:anim calcmode="lin" valueType="num">
                                      <p:cBhvr>
                                        <p:cTn id="29" dur="1000" fill="hold"/>
                                        <p:tgtEl>
                                          <p:spTgt spid="2895877"/>
                                        </p:tgtEl>
                                        <p:attrNameLst>
                                          <p:attrName>ppt_x</p:attrName>
                                        </p:attrNameLst>
                                      </p:cBhvr>
                                      <p:tavLst>
                                        <p:tav tm="0">
                                          <p:val>
                                            <p:strVal val="#ppt_x"/>
                                          </p:val>
                                        </p:tav>
                                        <p:tav tm="100000">
                                          <p:val>
                                            <p:strVal val="#ppt_x"/>
                                          </p:val>
                                        </p:tav>
                                      </p:tavLst>
                                    </p:anim>
                                    <p:anim calcmode="lin" valueType="num">
                                      <p:cBhvr>
                                        <p:cTn id="30" dur="1000" fill="hold"/>
                                        <p:tgtEl>
                                          <p:spTgt spid="2895877"/>
                                        </p:tgtEl>
                                        <p:attrNameLst>
                                          <p:attrName>ppt_y</p:attrName>
                                        </p:attrNameLst>
                                      </p:cBhvr>
                                      <p:tavLst>
                                        <p:tav tm="0">
                                          <p:val>
                                            <p:strVal val="#ppt_y-#ppt_h/2"/>
                                          </p:val>
                                        </p:tav>
                                        <p:tav tm="100000">
                                          <p:val>
                                            <p:strVal val="#ppt_y"/>
                                          </p:val>
                                        </p:tav>
                                      </p:tavLst>
                                    </p:anim>
                                    <p:anim calcmode="lin" valueType="num">
                                      <p:cBhvr>
                                        <p:cTn id="31" dur="1000" fill="hold"/>
                                        <p:tgtEl>
                                          <p:spTgt spid="2895877"/>
                                        </p:tgtEl>
                                        <p:attrNameLst>
                                          <p:attrName>ppt_w</p:attrName>
                                        </p:attrNameLst>
                                      </p:cBhvr>
                                      <p:tavLst>
                                        <p:tav tm="0">
                                          <p:val>
                                            <p:strVal val="#ppt_w"/>
                                          </p:val>
                                        </p:tav>
                                        <p:tav tm="100000">
                                          <p:val>
                                            <p:strVal val="#ppt_w"/>
                                          </p:val>
                                        </p:tav>
                                      </p:tavLst>
                                    </p:anim>
                                    <p:anim calcmode="lin" valueType="num">
                                      <p:cBhvr>
                                        <p:cTn id="32" dur="1000" fill="hold"/>
                                        <p:tgtEl>
                                          <p:spTgt spid="2895877"/>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 fill="hold" nodeType="clickEffect">
                                  <p:stCondLst>
                                    <p:cond delay="0"/>
                                  </p:stCondLst>
                                  <p:childTnLst>
                                    <p:set>
                                      <p:cBhvr>
                                        <p:cTn id="36" dur="1" fill="hold">
                                          <p:stCondLst>
                                            <p:cond delay="0"/>
                                          </p:stCondLst>
                                        </p:cTn>
                                        <p:tgtEl>
                                          <p:spTgt spid="2895874">
                                            <p:txEl>
                                              <p:pRg st="3" end="3"/>
                                            </p:txEl>
                                          </p:spTgt>
                                        </p:tgtEl>
                                        <p:attrNameLst>
                                          <p:attrName>style.visibility</p:attrName>
                                        </p:attrNameLst>
                                      </p:cBhvr>
                                      <p:to>
                                        <p:strVal val="visible"/>
                                      </p:to>
                                    </p:set>
                                    <p:anim calcmode="lin" valueType="num">
                                      <p:cBhvr>
                                        <p:cTn id="37" dur="1000" fill="hold"/>
                                        <p:tgtEl>
                                          <p:spTgt spid="2895874">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2895874">
                                            <p:txEl>
                                              <p:pRg st="3" end="3"/>
                                            </p:txEl>
                                          </p:spTgt>
                                        </p:tgtEl>
                                        <p:attrNameLst>
                                          <p:attrName>ppt_y</p:attrName>
                                        </p:attrNameLst>
                                      </p:cBhvr>
                                      <p:tavLst>
                                        <p:tav tm="0">
                                          <p:val>
                                            <p:strVal val="#ppt_y-#ppt_h/2"/>
                                          </p:val>
                                        </p:tav>
                                        <p:tav tm="100000">
                                          <p:val>
                                            <p:strVal val="#ppt_y"/>
                                          </p:val>
                                        </p:tav>
                                      </p:tavLst>
                                    </p:anim>
                                    <p:anim calcmode="lin" valueType="num">
                                      <p:cBhvr>
                                        <p:cTn id="39" dur="1000" fill="hold"/>
                                        <p:tgtEl>
                                          <p:spTgt spid="2895874">
                                            <p:txEl>
                                              <p:pRg st="3" end="3"/>
                                            </p:txEl>
                                          </p:spTgt>
                                        </p:tgtEl>
                                        <p:attrNameLst>
                                          <p:attrName>ppt_w</p:attrName>
                                        </p:attrNameLst>
                                      </p:cBhvr>
                                      <p:tavLst>
                                        <p:tav tm="0">
                                          <p:val>
                                            <p:strVal val="#ppt_w"/>
                                          </p:val>
                                        </p:tav>
                                        <p:tav tm="100000">
                                          <p:val>
                                            <p:strVal val="#ppt_w"/>
                                          </p:val>
                                        </p:tav>
                                      </p:tavLst>
                                    </p:anim>
                                    <p:anim calcmode="lin" valueType="num">
                                      <p:cBhvr>
                                        <p:cTn id="40" dur="1000" fill="hold"/>
                                        <p:tgtEl>
                                          <p:spTgt spid="2895874">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7" presetClass="entr" presetSubtype="1" fill="hold" nodeType="clickEffect">
                                  <p:stCondLst>
                                    <p:cond delay="0"/>
                                  </p:stCondLst>
                                  <p:childTnLst>
                                    <p:set>
                                      <p:cBhvr>
                                        <p:cTn id="44" dur="1" fill="hold">
                                          <p:stCondLst>
                                            <p:cond delay="0"/>
                                          </p:stCondLst>
                                        </p:cTn>
                                        <p:tgtEl>
                                          <p:spTgt spid="2895874">
                                            <p:txEl>
                                              <p:pRg st="4" end="4"/>
                                            </p:txEl>
                                          </p:spTgt>
                                        </p:tgtEl>
                                        <p:attrNameLst>
                                          <p:attrName>style.visibility</p:attrName>
                                        </p:attrNameLst>
                                      </p:cBhvr>
                                      <p:to>
                                        <p:strVal val="visible"/>
                                      </p:to>
                                    </p:set>
                                    <p:anim calcmode="lin" valueType="num">
                                      <p:cBhvr>
                                        <p:cTn id="45" dur="1000" fill="hold"/>
                                        <p:tgtEl>
                                          <p:spTgt spid="2895874">
                                            <p:txEl>
                                              <p:pRg st="4" end="4"/>
                                            </p:txEl>
                                          </p:spTgt>
                                        </p:tgtEl>
                                        <p:attrNameLst>
                                          <p:attrName>ppt_x</p:attrName>
                                        </p:attrNameLst>
                                      </p:cBhvr>
                                      <p:tavLst>
                                        <p:tav tm="0">
                                          <p:val>
                                            <p:strVal val="#ppt_x"/>
                                          </p:val>
                                        </p:tav>
                                        <p:tav tm="100000">
                                          <p:val>
                                            <p:strVal val="#ppt_x"/>
                                          </p:val>
                                        </p:tav>
                                      </p:tavLst>
                                    </p:anim>
                                    <p:anim calcmode="lin" valueType="num">
                                      <p:cBhvr>
                                        <p:cTn id="46" dur="1000" fill="hold"/>
                                        <p:tgtEl>
                                          <p:spTgt spid="2895874">
                                            <p:txEl>
                                              <p:pRg st="4" end="4"/>
                                            </p:txEl>
                                          </p:spTgt>
                                        </p:tgtEl>
                                        <p:attrNameLst>
                                          <p:attrName>ppt_y</p:attrName>
                                        </p:attrNameLst>
                                      </p:cBhvr>
                                      <p:tavLst>
                                        <p:tav tm="0">
                                          <p:val>
                                            <p:strVal val="#ppt_y-#ppt_h/2"/>
                                          </p:val>
                                        </p:tav>
                                        <p:tav tm="100000">
                                          <p:val>
                                            <p:strVal val="#ppt_y"/>
                                          </p:val>
                                        </p:tav>
                                      </p:tavLst>
                                    </p:anim>
                                    <p:anim calcmode="lin" valueType="num">
                                      <p:cBhvr>
                                        <p:cTn id="47" dur="1000" fill="hold"/>
                                        <p:tgtEl>
                                          <p:spTgt spid="2895874">
                                            <p:txEl>
                                              <p:pRg st="4" end="4"/>
                                            </p:txEl>
                                          </p:spTgt>
                                        </p:tgtEl>
                                        <p:attrNameLst>
                                          <p:attrName>ppt_w</p:attrName>
                                        </p:attrNameLst>
                                      </p:cBhvr>
                                      <p:tavLst>
                                        <p:tav tm="0">
                                          <p:val>
                                            <p:strVal val="#ppt_w"/>
                                          </p:val>
                                        </p:tav>
                                        <p:tav tm="100000">
                                          <p:val>
                                            <p:strVal val="#ppt_w"/>
                                          </p:val>
                                        </p:tav>
                                      </p:tavLst>
                                    </p:anim>
                                    <p:anim calcmode="lin" valueType="num">
                                      <p:cBhvr>
                                        <p:cTn id="48" dur="1000" fill="hold"/>
                                        <p:tgtEl>
                                          <p:spTgt spid="2895874">
                                            <p:txEl>
                                              <p:pRg st="4" end="4"/>
                                            </p:txEl>
                                          </p:spTgt>
                                        </p:tgtEl>
                                        <p:attrNameLst>
                                          <p:attrName>ppt_h</p:attrName>
                                        </p:attrNameLst>
                                      </p:cBhvr>
                                      <p:tavLst>
                                        <p:tav tm="0">
                                          <p:val>
                                            <p:fltVal val="0"/>
                                          </p:val>
                                        </p:tav>
                                        <p:tav tm="100000">
                                          <p:val>
                                            <p:strVal val="#ppt_h"/>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7" presetClass="entr" presetSubtype="1" fill="hold" nodeType="clickEffect">
                                  <p:stCondLst>
                                    <p:cond delay="0"/>
                                  </p:stCondLst>
                                  <p:childTnLst>
                                    <p:set>
                                      <p:cBhvr>
                                        <p:cTn id="52" dur="1" fill="hold">
                                          <p:stCondLst>
                                            <p:cond delay="0"/>
                                          </p:stCondLst>
                                        </p:cTn>
                                        <p:tgtEl>
                                          <p:spTgt spid="2895874">
                                            <p:txEl>
                                              <p:pRg st="5" end="5"/>
                                            </p:txEl>
                                          </p:spTgt>
                                        </p:tgtEl>
                                        <p:attrNameLst>
                                          <p:attrName>style.visibility</p:attrName>
                                        </p:attrNameLst>
                                      </p:cBhvr>
                                      <p:to>
                                        <p:strVal val="visible"/>
                                      </p:to>
                                    </p:set>
                                    <p:anim calcmode="lin" valueType="num">
                                      <p:cBhvr>
                                        <p:cTn id="53" dur="1000" fill="hold"/>
                                        <p:tgtEl>
                                          <p:spTgt spid="2895874">
                                            <p:txEl>
                                              <p:pRg st="5" end="5"/>
                                            </p:txEl>
                                          </p:spTgt>
                                        </p:tgtEl>
                                        <p:attrNameLst>
                                          <p:attrName>ppt_x</p:attrName>
                                        </p:attrNameLst>
                                      </p:cBhvr>
                                      <p:tavLst>
                                        <p:tav tm="0">
                                          <p:val>
                                            <p:strVal val="#ppt_x"/>
                                          </p:val>
                                        </p:tav>
                                        <p:tav tm="100000">
                                          <p:val>
                                            <p:strVal val="#ppt_x"/>
                                          </p:val>
                                        </p:tav>
                                      </p:tavLst>
                                    </p:anim>
                                    <p:anim calcmode="lin" valueType="num">
                                      <p:cBhvr>
                                        <p:cTn id="54" dur="1000" fill="hold"/>
                                        <p:tgtEl>
                                          <p:spTgt spid="2895874">
                                            <p:txEl>
                                              <p:pRg st="5" end="5"/>
                                            </p:txEl>
                                          </p:spTgt>
                                        </p:tgtEl>
                                        <p:attrNameLst>
                                          <p:attrName>ppt_y</p:attrName>
                                        </p:attrNameLst>
                                      </p:cBhvr>
                                      <p:tavLst>
                                        <p:tav tm="0">
                                          <p:val>
                                            <p:strVal val="#ppt_y-#ppt_h/2"/>
                                          </p:val>
                                        </p:tav>
                                        <p:tav tm="100000">
                                          <p:val>
                                            <p:strVal val="#ppt_y"/>
                                          </p:val>
                                        </p:tav>
                                      </p:tavLst>
                                    </p:anim>
                                    <p:anim calcmode="lin" valueType="num">
                                      <p:cBhvr>
                                        <p:cTn id="55" dur="1000" fill="hold"/>
                                        <p:tgtEl>
                                          <p:spTgt spid="2895874">
                                            <p:txEl>
                                              <p:pRg st="5" end="5"/>
                                            </p:txEl>
                                          </p:spTgt>
                                        </p:tgtEl>
                                        <p:attrNameLst>
                                          <p:attrName>ppt_w</p:attrName>
                                        </p:attrNameLst>
                                      </p:cBhvr>
                                      <p:tavLst>
                                        <p:tav tm="0">
                                          <p:val>
                                            <p:strVal val="#ppt_w"/>
                                          </p:val>
                                        </p:tav>
                                        <p:tav tm="100000">
                                          <p:val>
                                            <p:strVal val="#ppt_w"/>
                                          </p:val>
                                        </p:tav>
                                      </p:tavLst>
                                    </p:anim>
                                    <p:anim calcmode="lin" valueType="num">
                                      <p:cBhvr>
                                        <p:cTn id="56" dur="1000" fill="hold"/>
                                        <p:tgtEl>
                                          <p:spTgt spid="2895874">
                                            <p:txEl>
                                              <p:pRg st="5" end="5"/>
                                            </p:txEl>
                                          </p:spTgt>
                                        </p:tgtEl>
                                        <p:attrNameLst>
                                          <p:attrName>ppt_h</p:attrName>
                                        </p:attrNameLst>
                                      </p:cBhvr>
                                      <p:tavLst>
                                        <p:tav tm="0">
                                          <p:val>
                                            <p:fltVal val="0"/>
                                          </p:val>
                                        </p:tav>
                                        <p:tav tm="100000">
                                          <p:val>
                                            <p:strVal val="#ppt_h"/>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17" presetClass="entr" presetSubtype="1" fill="hold" nodeType="clickEffect">
                                  <p:stCondLst>
                                    <p:cond delay="0"/>
                                  </p:stCondLst>
                                  <p:childTnLst>
                                    <p:set>
                                      <p:cBhvr>
                                        <p:cTn id="60" dur="1" fill="hold">
                                          <p:stCondLst>
                                            <p:cond delay="0"/>
                                          </p:stCondLst>
                                        </p:cTn>
                                        <p:tgtEl>
                                          <p:spTgt spid="2895878"/>
                                        </p:tgtEl>
                                        <p:attrNameLst>
                                          <p:attrName>style.visibility</p:attrName>
                                        </p:attrNameLst>
                                      </p:cBhvr>
                                      <p:to>
                                        <p:strVal val="visible"/>
                                      </p:to>
                                    </p:set>
                                    <p:anim calcmode="lin" valueType="num">
                                      <p:cBhvr>
                                        <p:cTn id="61" dur="1000" fill="hold"/>
                                        <p:tgtEl>
                                          <p:spTgt spid="2895878"/>
                                        </p:tgtEl>
                                        <p:attrNameLst>
                                          <p:attrName>ppt_x</p:attrName>
                                        </p:attrNameLst>
                                      </p:cBhvr>
                                      <p:tavLst>
                                        <p:tav tm="0">
                                          <p:val>
                                            <p:strVal val="#ppt_x"/>
                                          </p:val>
                                        </p:tav>
                                        <p:tav tm="100000">
                                          <p:val>
                                            <p:strVal val="#ppt_x"/>
                                          </p:val>
                                        </p:tav>
                                      </p:tavLst>
                                    </p:anim>
                                    <p:anim calcmode="lin" valueType="num">
                                      <p:cBhvr>
                                        <p:cTn id="62" dur="1000" fill="hold"/>
                                        <p:tgtEl>
                                          <p:spTgt spid="2895878"/>
                                        </p:tgtEl>
                                        <p:attrNameLst>
                                          <p:attrName>ppt_y</p:attrName>
                                        </p:attrNameLst>
                                      </p:cBhvr>
                                      <p:tavLst>
                                        <p:tav tm="0">
                                          <p:val>
                                            <p:strVal val="#ppt_y-#ppt_h/2"/>
                                          </p:val>
                                        </p:tav>
                                        <p:tav tm="100000">
                                          <p:val>
                                            <p:strVal val="#ppt_y"/>
                                          </p:val>
                                        </p:tav>
                                      </p:tavLst>
                                    </p:anim>
                                    <p:anim calcmode="lin" valueType="num">
                                      <p:cBhvr>
                                        <p:cTn id="63" dur="1000" fill="hold"/>
                                        <p:tgtEl>
                                          <p:spTgt spid="2895878"/>
                                        </p:tgtEl>
                                        <p:attrNameLst>
                                          <p:attrName>ppt_w</p:attrName>
                                        </p:attrNameLst>
                                      </p:cBhvr>
                                      <p:tavLst>
                                        <p:tav tm="0">
                                          <p:val>
                                            <p:strVal val="#ppt_w"/>
                                          </p:val>
                                        </p:tav>
                                        <p:tav tm="100000">
                                          <p:val>
                                            <p:strVal val="#ppt_w"/>
                                          </p:val>
                                        </p:tav>
                                      </p:tavLst>
                                    </p:anim>
                                    <p:anim calcmode="lin" valueType="num">
                                      <p:cBhvr>
                                        <p:cTn id="64" dur="1000" fill="hold"/>
                                        <p:tgtEl>
                                          <p:spTgt spid="28958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solidFill>
                  <a:schemeClr val="accent2"/>
                </a:solidFill>
                <a:effectLst>
                  <a:outerShdw blurRad="38100" dist="38100" dir="2700000" algn="tl">
                    <a:srgbClr val="000000">
                      <a:alpha val="43137"/>
                    </a:srgbClr>
                  </a:outerShdw>
                </a:effectLst>
                <a:latin typeface="+mj-ea"/>
              </a:rPr>
              <a:t>SHA-512</a:t>
            </a:r>
            <a:endParaRPr lang="zh-CN" altLang="en-US" sz="3600" dirty="0">
              <a:solidFill>
                <a:schemeClr val="accent2"/>
              </a:solidFill>
              <a:effectLst>
                <a:outerShdw blurRad="38100" dist="38100" dir="2700000" algn="tl">
                  <a:srgbClr val="000000">
                    <a:alpha val="43137"/>
                  </a:srgbClr>
                </a:outerShdw>
              </a:effectLst>
              <a:latin typeface="+mj-ea"/>
            </a:endParaRPr>
          </a:p>
        </p:txBody>
      </p:sp>
      <p:sp>
        <p:nvSpPr>
          <p:cNvPr id="4" name="灯片编号占位符 3"/>
          <p:cNvSpPr>
            <a:spLocks noGrp="1"/>
          </p:cNvSpPr>
          <p:nvPr>
            <p:ph type="sldNum" sz="quarter" idx="10"/>
          </p:nvPr>
        </p:nvSpPr>
        <p:spPr/>
        <p:txBody>
          <a:bodyPr/>
          <a:lstStyle/>
          <a:p>
            <a:pPr>
              <a:defRPr/>
            </a:pPr>
            <a:fld id="{AA391F51-DA1D-424B-BD54-E6317CB1A384}" type="slidenum">
              <a:rPr lang="en-US" altLang="zh-CN" smtClean="0"/>
              <a:pPr>
                <a:defRPr/>
              </a:pPr>
              <a:t>140</a:t>
            </a:fld>
            <a:endParaRPr lang="en-US" altLang="zh-CN"/>
          </a:p>
        </p:txBody>
      </p:sp>
      <p:pic>
        <p:nvPicPr>
          <p:cNvPr id="7" name="Picture 2" descr="C:\Documents and Settings\H\Application Data\Tencent\Users\34767271\QQ\WinTemp\RichOle\LNH[Z[SK]%VX`1Q~H}VJ~ZU.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5085000"/>
            <a:ext cx="1346200" cy="131414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stretch>
            <a:fillRect/>
          </a:stretch>
        </p:blipFill>
        <p:spPr>
          <a:xfrm>
            <a:off x="1739685" y="1417638"/>
            <a:ext cx="5943600" cy="4724400"/>
          </a:xfrm>
          <a:prstGeom prst="rect">
            <a:avLst/>
          </a:prstGeom>
        </p:spPr>
      </p:pic>
    </p:spTree>
    <p:extLst>
      <p:ext uri="{BB962C8B-B14F-4D97-AF65-F5344CB8AC3E}">
        <p14:creationId xmlns:p14="http://schemas.microsoft.com/office/powerpoint/2010/main" val="20296880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solidFill>
                  <a:schemeClr val="accent2"/>
                </a:solidFill>
                <a:effectLst>
                  <a:outerShdw blurRad="38100" dist="38100" dir="2700000" algn="tl">
                    <a:srgbClr val="000000">
                      <a:alpha val="43137"/>
                    </a:srgbClr>
                  </a:outerShdw>
                </a:effectLst>
                <a:latin typeface="+mj-ea"/>
              </a:rPr>
              <a:t>作业</a:t>
            </a:r>
          </a:p>
        </p:txBody>
      </p:sp>
      <p:sp>
        <p:nvSpPr>
          <p:cNvPr id="4" name="灯片编号占位符 3"/>
          <p:cNvSpPr>
            <a:spLocks noGrp="1"/>
          </p:cNvSpPr>
          <p:nvPr>
            <p:ph type="sldNum" sz="quarter" idx="10"/>
          </p:nvPr>
        </p:nvSpPr>
        <p:spPr/>
        <p:txBody>
          <a:bodyPr/>
          <a:lstStyle/>
          <a:p>
            <a:pPr>
              <a:defRPr/>
            </a:pPr>
            <a:fld id="{AA391F51-DA1D-424B-BD54-E6317CB1A384}" type="slidenum">
              <a:rPr lang="en-US" altLang="zh-CN" smtClean="0"/>
              <a:pPr>
                <a:defRPr/>
              </a:pPr>
              <a:t>141</a:t>
            </a:fld>
            <a:endParaRPr lang="en-US" altLang="zh-CN"/>
          </a:p>
        </p:txBody>
      </p:sp>
      <p:pic>
        <p:nvPicPr>
          <p:cNvPr id="7" name="Picture 2" descr="C:\Documents and Settings\H\Application Data\Tencent\Users\34767271\QQ\WinTemp\RichOle\LNH[Z[SK]%VX`1Q~H}VJ~ZU.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5085000"/>
            <a:ext cx="1346200" cy="13141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2"/>
          <p:cNvSpPr txBox="1"/>
          <p:nvPr/>
        </p:nvSpPr>
        <p:spPr>
          <a:xfrm>
            <a:off x="457200" y="1417638"/>
            <a:ext cx="7480300" cy="646331"/>
          </a:xfrm>
          <a:prstGeom prst="rect">
            <a:avLst/>
          </a:prstGeom>
          <a:noFill/>
        </p:spPr>
        <p:txBody>
          <a:bodyPr wrap="square" rtlCol="0">
            <a:spAutoFit/>
          </a:bodyPr>
          <a:lstStyle/>
          <a:p>
            <a:pPr marL="285750" indent="-285750">
              <a:spcAft>
                <a:spcPts val="600"/>
              </a:spcAft>
              <a:buFont typeface="Wingdings" pitchFamily="2" charset="2"/>
              <a:buChar char="Ø"/>
            </a:pPr>
            <a:r>
              <a:rPr lang="zh-CN" altLang="en-US" sz="36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思考题：</a:t>
            </a:r>
            <a:r>
              <a:rPr lang="en-US" altLang="zh-CN" sz="3600" dirty="0">
                <a:solidFill>
                  <a:srgbClr val="FF0000"/>
                </a:solidFill>
              </a:rPr>
              <a:t>3.2</a:t>
            </a:r>
            <a:r>
              <a:rPr lang="zh-CN" altLang="en-US" sz="3600" dirty="0"/>
              <a:t>、</a:t>
            </a:r>
            <a:r>
              <a:rPr lang="en-US" altLang="zh-CN" sz="3600" dirty="0">
                <a:solidFill>
                  <a:srgbClr val="FF0000"/>
                </a:solidFill>
              </a:rPr>
              <a:t>3.3</a:t>
            </a:r>
            <a:endParaRPr lang="en-US" altLang="zh-CN" sz="3600" dirty="0">
              <a:latin typeface="微软雅黑" pitchFamily="34" charset="-122"/>
              <a:ea typeface="微软雅黑" pitchFamily="34" charset="-122"/>
            </a:endParaRPr>
          </a:p>
        </p:txBody>
      </p:sp>
      <p:sp>
        <p:nvSpPr>
          <p:cNvPr id="8" name="TextBox 2"/>
          <p:cNvSpPr txBox="1"/>
          <p:nvPr/>
        </p:nvSpPr>
        <p:spPr>
          <a:xfrm>
            <a:off x="457200" y="3339087"/>
            <a:ext cx="7480300" cy="646331"/>
          </a:xfrm>
          <a:prstGeom prst="rect">
            <a:avLst/>
          </a:prstGeom>
          <a:noFill/>
        </p:spPr>
        <p:txBody>
          <a:bodyPr wrap="square" rtlCol="0">
            <a:spAutoFit/>
          </a:bodyPr>
          <a:lstStyle/>
          <a:p>
            <a:pPr marL="285750" indent="-285750">
              <a:spcAft>
                <a:spcPts val="600"/>
              </a:spcAft>
              <a:buFont typeface="Wingdings" pitchFamily="2" charset="2"/>
              <a:buChar char="Ø"/>
            </a:pPr>
            <a:r>
              <a:rPr lang="zh-CN" altLang="en-US" sz="36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习题：</a:t>
            </a:r>
            <a:r>
              <a:rPr lang="en-US" altLang="zh-CN" sz="3600" dirty="0"/>
              <a:t>3.3</a:t>
            </a:r>
            <a:r>
              <a:rPr lang="zh-CN" altLang="en-US" sz="3600" dirty="0"/>
              <a:t>、</a:t>
            </a:r>
            <a:r>
              <a:rPr lang="en-US" altLang="zh-CN" sz="3600" dirty="0"/>
              <a:t>3.4</a:t>
            </a:r>
            <a:r>
              <a:rPr lang="zh-CN" altLang="en-US" sz="3600"/>
              <a:t>、</a:t>
            </a:r>
            <a:r>
              <a:rPr lang="en-US" altLang="zh-CN" sz="3600">
                <a:solidFill>
                  <a:srgbClr val="FF0000"/>
                </a:solidFill>
              </a:rPr>
              <a:t>3.5</a:t>
            </a:r>
            <a:r>
              <a:rPr lang="zh-CN" altLang="en-US" sz="3600" dirty="0"/>
              <a:t>、</a:t>
            </a:r>
            <a:r>
              <a:rPr lang="en-US" altLang="zh-CN" sz="3600" dirty="0"/>
              <a:t>3.10</a:t>
            </a:r>
            <a:endParaRPr lang="en-US" altLang="zh-CN" sz="3600" dirty="0">
              <a:latin typeface="微软雅黑" pitchFamily="34" charset="-122"/>
              <a:ea typeface="微软雅黑" pitchFamily="34" charset="-122"/>
            </a:endParaRPr>
          </a:p>
        </p:txBody>
      </p:sp>
    </p:spTree>
    <p:extLst>
      <p:ext uri="{BB962C8B-B14F-4D97-AF65-F5344CB8AC3E}">
        <p14:creationId xmlns:p14="http://schemas.microsoft.com/office/powerpoint/2010/main" val="419162294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zh-CN" sz="3600" dirty="0">
                <a:solidFill>
                  <a:schemeClr val="accent2">
                    <a:lumMod val="75000"/>
                  </a:schemeClr>
                </a:solidFill>
                <a:effectLst>
                  <a:outerShdw blurRad="38100" dist="38100" dir="2700000" algn="tl">
                    <a:srgbClr val="000000">
                      <a:alpha val="43137"/>
                    </a:srgbClr>
                  </a:outerShdw>
                </a:effectLst>
                <a:latin typeface="+mj-ea"/>
              </a:rPr>
              <a:t>SHA</a:t>
            </a:r>
            <a:r>
              <a:rPr lang="zh-CN" altLang="en-US" sz="3600" dirty="0">
                <a:solidFill>
                  <a:schemeClr val="accent2">
                    <a:lumMod val="75000"/>
                  </a:schemeClr>
                </a:solidFill>
                <a:effectLst>
                  <a:outerShdw blurRad="38100" dist="38100" dir="2700000" algn="tl">
                    <a:srgbClr val="000000">
                      <a:alpha val="43137"/>
                    </a:srgbClr>
                  </a:outerShdw>
                </a:effectLst>
                <a:latin typeface="+mj-ea"/>
              </a:rPr>
              <a:t>与</a:t>
            </a:r>
            <a:r>
              <a:rPr lang="en-US" altLang="zh-CN" sz="3600" dirty="0">
                <a:solidFill>
                  <a:schemeClr val="accent2">
                    <a:lumMod val="75000"/>
                  </a:schemeClr>
                </a:solidFill>
                <a:effectLst>
                  <a:outerShdw blurRad="38100" dist="38100" dir="2700000" algn="tl">
                    <a:srgbClr val="000000">
                      <a:alpha val="43137"/>
                    </a:srgbClr>
                  </a:outerShdw>
                </a:effectLst>
                <a:latin typeface="+mj-ea"/>
              </a:rPr>
              <a:t>MD5</a:t>
            </a:r>
            <a:r>
              <a:rPr lang="zh-CN" altLang="en-US" sz="3600" dirty="0">
                <a:solidFill>
                  <a:schemeClr val="accent2">
                    <a:lumMod val="75000"/>
                  </a:schemeClr>
                </a:solidFill>
                <a:effectLst>
                  <a:outerShdw blurRad="38100" dist="38100" dir="2700000" algn="tl">
                    <a:srgbClr val="000000">
                      <a:alpha val="43137"/>
                    </a:srgbClr>
                  </a:outerShdw>
                </a:effectLst>
                <a:latin typeface="+mj-ea"/>
              </a:rPr>
              <a:t>的比较</a:t>
            </a:r>
          </a:p>
        </p:txBody>
      </p:sp>
      <p:sp>
        <p:nvSpPr>
          <p:cNvPr id="68611" name="Rectangle 3"/>
          <p:cNvSpPr>
            <a:spLocks noGrp="1" noChangeArrowheads="1"/>
          </p:cNvSpPr>
          <p:nvPr>
            <p:ph type="body" idx="1"/>
          </p:nvPr>
        </p:nvSpPr>
        <p:spPr/>
        <p:txBody>
          <a:bodyPr/>
          <a:lstStyle/>
          <a:p>
            <a:pPr>
              <a:lnSpc>
                <a:spcPct val="130000"/>
              </a:lnSpc>
              <a:spcBef>
                <a:spcPts val="0"/>
              </a:spcBef>
              <a:spcAft>
                <a:spcPts val="600"/>
              </a:spcAft>
              <a:buFont typeface="Wingdings" pitchFamily="2" charset="2"/>
              <a:buChar char="Ø"/>
            </a:pPr>
            <a:r>
              <a:rPr lang="zh-CN" altLang="en-US"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抗穷举搜索能力</a:t>
            </a:r>
          </a:p>
          <a:p>
            <a:pPr marL="692150" lvl="1" indent="-347663">
              <a:lnSpc>
                <a:spcPct val="130000"/>
              </a:lnSpc>
              <a:spcBef>
                <a:spcPts val="0"/>
              </a:spcBef>
              <a:spcAft>
                <a:spcPts val="600"/>
              </a:spcAft>
            </a:pPr>
            <a:r>
              <a:rPr lang="zh-CN" altLang="en-US" dirty="0">
                <a:latin typeface="微软雅黑" pitchFamily="34" charset="-122"/>
                <a:ea typeface="微软雅黑" pitchFamily="34" charset="-122"/>
              </a:rPr>
              <a:t>寻找指定</a:t>
            </a:r>
            <a:r>
              <a:rPr lang="en-US" altLang="zh-CN" dirty="0">
                <a:latin typeface="微软雅黑" pitchFamily="34" charset="-122"/>
                <a:ea typeface="微软雅黑" pitchFamily="34" charset="-122"/>
              </a:rPr>
              <a:t>hash</a:t>
            </a:r>
            <a:r>
              <a:rPr lang="zh-CN" altLang="en-US" dirty="0">
                <a:latin typeface="微软雅黑" pitchFamily="34" charset="-122"/>
                <a:ea typeface="微软雅黑" pitchFamily="34" charset="-122"/>
              </a:rPr>
              <a:t>值， </a:t>
            </a:r>
            <a:r>
              <a:rPr lang="en-US" altLang="zh-CN" dirty="0">
                <a:latin typeface="微软雅黑" pitchFamily="34" charset="-122"/>
                <a:ea typeface="微软雅黑" pitchFamily="34" charset="-122"/>
              </a:rPr>
              <a:t>SHA</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O(2</a:t>
            </a:r>
            <a:r>
              <a:rPr lang="en-US" altLang="zh-CN" baseline="30000" dirty="0">
                <a:latin typeface="微软雅黑" pitchFamily="34" charset="-122"/>
                <a:ea typeface="微软雅黑" pitchFamily="34" charset="-122"/>
              </a:rPr>
              <a:t>160</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MD5</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O(2</a:t>
            </a:r>
            <a:r>
              <a:rPr lang="en-US" altLang="zh-CN" baseline="30000" dirty="0">
                <a:latin typeface="微软雅黑" pitchFamily="34" charset="-122"/>
                <a:ea typeface="微软雅黑" pitchFamily="34" charset="-122"/>
              </a:rPr>
              <a:t>128</a:t>
            </a:r>
            <a:r>
              <a:rPr lang="en-US" altLang="zh-CN" dirty="0">
                <a:latin typeface="微软雅黑" pitchFamily="34" charset="-122"/>
                <a:ea typeface="微软雅黑" pitchFamily="34" charset="-122"/>
              </a:rPr>
              <a:t>)</a:t>
            </a:r>
          </a:p>
          <a:p>
            <a:pPr marL="692150" lvl="1" indent="-347663">
              <a:lnSpc>
                <a:spcPct val="130000"/>
              </a:lnSpc>
              <a:spcBef>
                <a:spcPts val="0"/>
              </a:spcBef>
              <a:spcAft>
                <a:spcPts val="600"/>
              </a:spcAft>
            </a:pPr>
            <a:r>
              <a:rPr lang="zh-CN" altLang="en-US" dirty="0">
                <a:latin typeface="微软雅黑" pitchFamily="34" charset="-122"/>
                <a:ea typeface="微软雅黑" pitchFamily="34" charset="-122"/>
              </a:rPr>
              <a:t>生日攻击： </a:t>
            </a:r>
            <a:r>
              <a:rPr lang="en-US" altLang="zh-CN" dirty="0">
                <a:latin typeface="微软雅黑" pitchFamily="34" charset="-122"/>
                <a:ea typeface="微软雅黑" pitchFamily="34" charset="-122"/>
              </a:rPr>
              <a:t>SHA</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O(2</a:t>
            </a:r>
            <a:r>
              <a:rPr lang="en-US" altLang="zh-CN" baseline="30000" dirty="0">
                <a:latin typeface="微软雅黑" pitchFamily="34" charset="-122"/>
                <a:ea typeface="微软雅黑" pitchFamily="34" charset="-122"/>
              </a:rPr>
              <a:t>80</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MD5</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O(2</a:t>
            </a:r>
            <a:r>
              <a:rPr lang="en-US" altLang="zh-CN" baseline="30000" dirty="0">
                <a:latin typeface="微软雅黑" pitchFamily="34" charset="-122"/>
                <a:ea typeface="微软雅黑" pitchFamily="34" charset="-122"/>
              </a:rPr>
              <a:t>64</a:t>
            </a:r>
            <a:r>
              <a:rPr lang="en-US" altLang="zh-CN" dirty="0">
                <a:latin typeface="微软雅黑" pitchFamily="34" charset="-122"/>
                <a:ea typeface="微软雅黑" pitchFamily="34" charset="-122"/>
              </a:rPr>
              <a:t>)</a:t>
            </a:r>
          </a:p>
          <a:p>
            <a:pPr>
              <a:lnSpc>
                <a:spcPct val="130000"/>
              </a:lnSpc>
              <a:spcBef>
                <a:spcPts val="0"/>
              </a:spcBef>
              <a:spcAft>
                <a:spcPts val="600"/>
              </a:spcAft>
              <a:buFont typeface="Wingdings" pitchFamily="2" charset="2"/>
              <a:buChar char="Ø"/>
            </a:pPr>
            <a:r>
              <a:rPr lang="zh-CN" altLang="en-US"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抗密码分析攻击的强度</a:t>
            </a:r>
          </a:p>
          <a:p>
            <a:pPr marL="692150" lvl="1" indent="-347663">
              <a:lnSpc>
                <a:spcPct val="130000"/>
              </a:lnSpc>
              <a:spcBef>
                <a:spcPts val="0"/>
              </a:spcBef>
              <a:spcAft>
                <a:spcPts val="600"/>
              </a:spcAft>
            </a:pPr>
            <a:r>
              <a:rPr lang="en-US" altLang="zh-CN" dirty="0">
                <a:latin typeface="微软雅黑" pitchFamily="34" charset="-122"/>
                <a:ea typeface="微软雅黑" pitchFamily="34" charset="-122"/>
              </a:rPr>
              <a:t>SHA</a:t>
            </a:r>
            <a:r>
              <a:rPr lang="zh-CN" altLang="en-US" dirty="0">
                <a:latin typeface="微软雅黑" pitchFamily="34" charset="-122"/>
                <a:ea typeface="微软雅黑" pitchFamily="34" charset="-122"/>
              </a:rPr>
              <a:t>似乎高于</a:t>
            </a:r>
            <a:r>
              <a:rPr lang="en-US" altLang="zh-CN" dirty="0">
                <a:latin typeface="微软雅黑" pitchFamily="34" charset="-122"/>
                <a:ea typeface="微软雅黑" pitchFamily="34" charset="-122"/>
              </a:rPr>
              <a:t>MD5</a:t>
            </a:r>
          </a:p>
          <a:p>
            <a:pPr>
              <a:lnSpc>
                <a:spcPct val="130000"/>
              </a:lnSpc>
              <a:spcBef>
                <a:spcPts val="0"/>
              </a:spcBef>
              <a:spcAft>
                <a:spcPts val="600"/>
              </a:spcAft>
              <a:buFont typeface="Wingdings" pitchFamily="2" charset="2"/>
              <a:buChar char="Ø"/>
            </a:pPr>
            <a:r>
              <a:rPr lang="zh-CN" altLang="en-US"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速度</a:t>
            </a:r>
          </a:p>
          <a:p>
            <a:pPr marL="692150" lvl="1" indent="-347663">
              <a:lnSpc>
                <a:spcPct val="130000"/>
              </a:lnSpc>
              <a:spcBef>
                <a:spcPts val="0"/>
              </a:spcBef>
              <a:spcAft>
                <a:spcPts val="600"/>
              </a:spcAft>
            </a:pPr>
            <a:r>
              <a:rPr lang="en-US" altLang="zh-CN" dirty="0">
                <a:latin typeface="微软雅黑" pitchFamily="34" charset="-122"/>
                <a:ea typeface="微软雅黑" pitchFamily="34" charset="-122"/>
              </a:rPr>
              <a:t>SHA</a:t>
            </a:r>
            <a:r>
              <a:rPr lang="zh-CN" altLang="en-US" dirty="0">
                <a:latin typeface="微软雅黑" pitchFamily="34" charset="-122"/>
                <a:ea typeface="微软雅黑" pitchFamily="34" charset="-122"/>
              </a:rPr>
              <a:t>较</a:t>
            </a:r>
            <a:r>
              <a:rPr lang="en-US" altLang="zh-CN" dirty="0">
                <a:latin typeface="微软雅黑" pitchFamily="34" charset="-122"/>
                <a:ea typeface="微软雅黑" pitchFamily="34" charset="-122"/>
              </a:rPr>
              <a:t>MD5</a:t>
            </a:r>
            <a:r>
              <a:rPr lang="zh-CN" altLang="en-US" dirty="0">
                <a:latin typeface="微软雅黑" pitchFamily="34" charset="-122"/>
                <a:ea typeface="微软雅黑" pitchFamily="34" charset="-122"/>
              </a:rPr>
              <a:t>慢</a:t>
            </a:r>
          </a:p>
          <a:p>
            <a:pPr>
              <a:lnSpc>
                <a:spcPct val="130000"/>
              </a:lnSpc>
              <a:spcBef>
                <a:spcPts val="0"/>
              </a:spcBef>
              <a:spcAft>
                <a:spcPts val="600"/>
              </a:spcAft>
              <a:buFont typeface="Wingdings" pitchFamily="2" charset="2"/>
              <a:buChar char="Ø"/>
            </a:pPr>
            <a:r>
              <a:rPr lang="zh-CN" altLang="en-US"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简捷与紧致性</a:t>
            </a:r>
          </a:p>
          <a:p>
            <a:pPr marL="692150" lvl="1" indent="-347663">
              <a:lnSpc>
                <a:spcPct val="130000"/>
              </a:lnSpc>
              <a:spcBef>
                <a:spcPts val="0"/>
              </a:spcBef>
              <a:spcAft>
                <a:spcPts val="600"/>
              </a:spcAft>
            </a:pPr>
            <a:r>
              <a:rPr lang="zh-CN" altLang="en-US" dirty="0">
                <a:latin typeface="微软雅黑" pitchFamily="34" charset="-122"/>
                <a:ea typeface="微软雅黑" pitchFamily="34" charset="-122"/>
              </a:rPr>
              <a:t>描述都比较简单，都不需要大的程序和代换表</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142</a:t>
            </a:fld>
            <a:endParaRPr lang="en-US" altLang="zh-CN"/>
          </a:p>
        </p:txBody>
      </p:sp>
    </p:spTree>
    <p:extLst>
      <p:ext uri="{BB962C8B-B14F-4D97-AF65-F5344CB8AC3E}">
        <p14:creationId xmlns:p14="http://schemas.microsoft.com/office/powerpoint/2010/main" val="31103343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animEffect transition="in" filter="slide(fromBottom)">
                                      <p:cBhvr>
                                        <p:cTn id="7" dur="500"/>
                                        <p:tgtEl>
                                          <p:spTgt spid="68611">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68611">
                                            <p:txEl>
                                              <p:pRg st="1" end="1"/>
                                            </p:txEl>
                                          </p:spTgt>
                                        </p:tgtEl>
                                        <p:attrNameLst>
                                          <p:attrName>style.visibility</p:attrName>
                                        </p:attrNameLst>
                                      </p:cBhvr>
                                      <p:to>
                                        <p:strVal val="visible"/>
                                      </p:to>
                                    </p:set>
                                    <p:animEffect transition="in" filter="slide(fromBottom)">
                                      <p:cBhvr>
                                        <p:cTn id="10" dur="500"/>
                                        <p:tgtEl>
                                          <p:spTgt spid="68611">
                                            <p:txEl>
                                              <p:pRg st="1" end="1"/>
                                            </p:txEl>
                                          </p:spTgt>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68611">
                                            <p:txEl>
                                              <p:pRg st="2" end="2"/>
                                            </p:txEl>
                                          </p:spTgt>
                                        </p:tgtEl>
                                        <p:attrNameLst>
                                          <p:attrName>style.visibility</p:attrName>
                                        </p:attrNameLst>
                                      </p:cBhvr>
                                      <p:to>
                                        <p:strVal val="visible"/>
                                      </p:to>
                                    </p:set>
                                    <p:animEffect transition="in" filter="slide(fromBottom)">
                                      <p:cBhvr>
                                        <p:cTn id="13" dur="500"/>
                                        <p:tgtEl>
                                          <p:spTgt spid="68611">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68611">
                                            <p:txEl>
                                              <p:pRg st="3" end="3"/>
                                            </p:txEl>
                                          </p:spTgt>
                                        </p:tgtEl>
                                        <p:attrNameLst>
                                          <p:attrName>style.visibility</p:attrName>
                                        </p:attrNameLst>
                                      </p:cBhvr>
                                      <p:to>
                                        <p:strVal val="visible"/>
                                      </p:to>
                                    </p:set>
                                    <p:animEffect transition="in" filter="slide(fromBottom)">
                                      <p:cBhvr>
                                        <p:cTn id="18" dur="500"/>
                                        <p:tgtEl>
                                          <p:spTgt spid="68611">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68611">
                                            <p:txEl>
                                              <p:pRg st="4" end="4"/>
                                            </p:txEl>
                                          </p:spTgt>
                                        </p:tgtEl>
                                        <p:attrNameLst>
                                          <p:attrName>style.visibility</p:attrName>
                                        </p:attrNameLst>
                                      </p:cBhvr>
                                      <p:to>
                                        <p:strVal val="visible"/>
                                      </p:to>
                                    </p:set>
                                    <p:animEffect transition="in" filter="slide(fromBottom)">
                                      <p:cBhvr>
                                        <p:cTn id="21" dur="500"/>
                                        <p:tgtEl>
                                          <p:spTgt spid="68611">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68611">
                                            <p:txEl>
                                              <p:pRg st="5" end="5"/>
                                            </p:txEl>
                                          </p:spTgt>
                                        </p:tgtEl>
                                        <p:attrNameLst>
                                          <p:attrName>style.visibility</p:attrName>
                                        </p:attrNameLst>
                                      </p:cBhvr>
                                      <p:to>
                                        <p:strVal val="visible"/>
                                      </p:to>
                                    </p:set>
                                    <p:animEffect transition="in" filter="slide(fromBottom)">
                                      <p:cBhvr>
                                        <p:cTn id="26" dur="500"/>
                                        <p:tgtEl>
                                          <p:spTgt spid="68611">
                                            <p:txEl>
                                              <p:pRg st="5" end="5"/>
                                            </p:txEl>
                                          </p:spTgt>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68611">
                                            <p:txEl>
                                              <p:pRg st="6" end="6"/>
                                            </p:txEl>
                                          </p:spTgt>
                                        </p:tgtEl>
                                        <p:attrNameLst>
                                          <p:attrName>style.visibility</p:attrName>
                                        </p:attrNameLst>
                                      </p:cBhvr>
                                      <p:to>
                                        <p:strVal val="visible"/>
                                      </p:to>
                                    </p:set>
                                    <p:animEffect transition="in" filter="slide(fromBottom)">
                                      <p:cBhvr>
                                        <p:cTn id="29" dur="500"/>
                                        <p:tgtEl>
                                          <p:spTgt spid="68611">
                                            <p:txEl>
                                              <p:pRg st="6" end="6"/>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2" presetClass="entr" presetSubtype="4" fill="hold" grpId="0" nodeType="clickEffect">
                                  <p:stCondLst>
                                    <p:cond delay="0"/>
                                  </p:stCondLst>
                                  <p:childTnLst>
                                    <p:set>
                                      <p:cBhvr>
                                        <p:cTn id="33" dur="1" fill="hold">
                                          <p:stCondLst>
                                            <p:cond delay="0"/>
                                          </p:stCondLst>
                                        </p:cTn>
                                        <p:tgtEl>
                                          <p:spTgt spid="68611">
                                            <p:txEl>
                                              <p:pRg st="7" end="7"/>
                                            </p:txEl>
                                          </p:spTgt>
                                        </p:tgtEl>
                                        <p:attrNameLst>
                                          <p:attrName>style.visibility</p:attrName>
                                        </p:attrNameLst>
                                      </p:cBhvr>
                                      <p:to>
                                        <p:strVal val="visible"/>
                                      </p:to>
                                    </p:set>
                                    <p:animEffect transition="in" filter="slide(fromBottom)">
                                      <p:cBhvr>
                                        <p:cTn id="34" dur="500"/>
                                        <p:tgtEl>
                                          <p:spTgt spid="68611">
                                            <p:txEl>
                                              <p:pRg st="7" end="7"/>
                                            </p:txEl>
                                          </p:spTgt>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68611">
                                            <p:txEl>
                                              <p:pRg st="8" end="8"/>
                                            </p:txEl>
                                          </p:spTgt>
                                        </p:tgtEl>
                                        <p:attrNameLst>
                                          <p:attrName>style.visibility</p:attrName>
                                        </p:attrNameLst>
                                      </p:cBhvr>
                                      <p:to>
                                        <p:strVal val="visible"/>
                                      </p:to>
                                    </p:set>
                                    <p:animEffect transition="in" filter="slide(fromBottom)">
                                      <p:cBhvr>
                                        <p:cTn id="37" dur="500"/>
                                        <p:tgtEl>
                                          <p:spTgt spid="686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build="p"/>
    </p:bld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zh-CN" sz="3600" dirty="0">
                <a:solidFill>
                  <a:schemeClr val="accent2">
                    <a:lumMod val="75000"/>
                  </a:schemeClr>
                </a:solidFill>
                <a:effectLst>
                  <a:outerShdw blurRad="38100" dist="38100" dir="2700000" algn="tl">
                    <a:srgbClr val="000000">
                      <a:alpha val="43137"/>
                    </a:srgbClr>
                  </a:outerShdw>
                </a:effectLst>
                <a:latin typeface="+mj-ea"/>
              </a:rPr>
              <a:t>3. </a:t>
            </a:r>
            <a:r>
              <a:rPr lang="zh-CN" altLang="en-US" sz="3600" dirty="0">
                <a:solidFill>
                  <a:schemeClr val="accent2">
                    <a:lumMod val="75000"/>
                  </a:schemeClr>
                </a:solidFill>
                <a:effectLst>
                  <a:outerShdw blurRad="38100" dist="38100" dir="2700000" algn="tl">
                    <a:srgbClr val="000000">
                      <a:alpha val="43137"/>
                    </a:srgbClr>
                  </a:outerShdw>
                </a:effectLst>
                <a:latin typeface="+mj-ea"/>
              </a:rPr>
              <a:t>其它</a:t>
            </a:r>
            <a:r>
              <a:rPr lang="en-US" altLang="zh-CN" sz="3600" dirty="0">
                <a:solidFill>
                  <a:schemeClr val="accent2">
                    <a:lumMod val="75000"/>
                  </a:schemeClr>
                </a:solidFill>
                <a:effectLst>
                  <a:outerShdw blurRad="38100" dist="38100" dir="2700000" algn="tl">
                    <a:srgbClr val="000000">
                      <a:alpha val="43137"/>
                    </a:srgbClr>
                  </a:outerShdw>
                </a:effectLst>
                <a:latin typeface="+mj-ea"/>
              </a:rPr>
              <a:t>hash</a:t>
            </a:r>
            <a:r>
              <a:rPr lang="zh-CN" altLang="en-US" sz="3600" dirty="0">
                <a:solidFill>
                  <a:schemeClr val="accent2">
                    <a:lumMod val="75000"/>
                  </a:schemeClr>
                </a:solidFill>
                <a:effectLst>
                  <a:outerShdw blurRad="38100" dist="38100" dir="2700000" algn="tl">
                    <a:srgbClr val="000000">
                      <a:alpha val="43137"/>
                    </a:srgbClr>
                  </a:outerShdw>
                </a:effectLst>
                <a:latin typeface="+mj-ea"/>
              </a:rPr>
              <a:t>算法</a:t>
            </a:r>
          </a:p>
        </p:txBody>
      </p:sp>
      <p:sp>
        <p:nvSpPr>
          <p:cNvPr id="69635" name="Rectangle 3"/>
          <p:cNvSpPr>
            <a:spLocks noGrp="1" noChangeArrowheads="1"/>
          </p:cNvSpPr>
          <p:nvPr>
            <p:ph type="body" idx="1"/>
          </p:nvPr>
        </p:nvSpPr>
        <p:spPr>
          <a:xfrm>
            <a:off x="603250" y="1290638"/>
            <a:ext cx="8413750" cy="5399087"/>
          </a:xfrm>
        </p:spPr>
        <p:txBody>
          <a:bodyPr/>
          <a:lstStyle/>
          <a:p>
            <a:pPr>
              <a:lnSpc>
                <a:spcPct val="105000"/>
              </a:lnSpc>
              <a:buFont typeface="Wingdings" pitchFamily="2" charset="2"/>
              <a:buChar char="Ø"/>
            </a:pPr>
            <a:r>
              <a:rPr lang="en-US" altLang="zh-CN" sz="2400" dirty="0">
                <a:latin typeface="微软雅黑" pitchFamily="34" charset="-122"/>
                <a:ea typeface="微软雅黑" pitchFamily="34" charset="-122"/>
              </a:rPr>
              <a:t>MD4</a:t>
            </a:r>
            <a:r>
              <a:rPr lang="zh-CN" altLang="en-US" sz="2400" dirty="0">
                <a:latin typeface="微软雅黑" pitchFamily="34" charset="-122"/>
                <a:ea typeface="微软雅黑" pitchFamily="34" charset="-122"/>
              </a:rPr>
              <a:t>、</a:t>
            </a:r>
            <a:r>
              <a:rPr lang="en-US" altLang="zh-CN" dirty="0">
                <a:latin typeface="微软雅黑" pitchFamily="34" charset="-122"/>
                <a:ea typeface="微软雅黑" pitchFamily="34" charset="-122"/>
              </a:rPr>
              <a:t>MD5</a:t>
            </a:r>
            <a:r>
              <a:rPr lang="en-US" altLang="zh-CN" sz="2400" dirty="0">
                <a:latin typeface="微软雅黑" pitchFamily="34" charset="-122"/>
                <a:ea typeface="微软雅黑" pitchFamily="34" charset="-122"/>
              </a:rPr>
              <a:t> </a:t>
            </a:r>
          </a:p>
          <a:p>
            <a:pPr lvl="1">
              <a:lnSpc>
                <a:spcPct val="125000"/>
              </a:lnSpc>
              <a:spcBef>
                <a:spcPts val="0"/>
              </a:spcBef>
              <a:spcAft>
                <a:spcPts val="1200"/>
              </a:spcAft>
            </a:pPr>
            <a:r>
              <a:rPr lang="en-US" altLang="zh-CN" dirty="0">
                <a:latin typeface="微软雅黑" pitchFamily="34" charset="-122"/>
                <a:ea typeface="微软雅黑" pitchFamily="34" charset="-122"/>
              </a:rPr>
              <a:t>MD4</a:t>
            </a:r>
            <a:r>
              <a:rPr lang="zh-CN" altLang="en-US" dirty="0">
                <a:latin typeface="微软雅黑" pitchFamily="34" charset="-122"/>
                <a:ea typeface="微软雅黑" pitchFamily="34" charset="-122"/>
              </a:rPr>
              <a:t>使用三轮运算，每轮</a:t>
            </a:r>
            <a:r>
              <a:rPr lang="en-US" altLang="zh-CN" dirty="0">
                <a:latin typeface="微软雅黑" pitchFamily="34" charset="-122"/>
                <a:ea typeface="微软雅黑" pitchFamily="34" charset="-122"/>
              </a:rPr>
              <a:t>16</a:t>
            </a:r>
            <a:r>
              <a:rPr lang="zh-CN" altLang="en-US" dirty="0">
                <a:latin typeface="微软雅黑" pitchFamily="34" charset="-122"/>
                <a:ea typeface="微软雅黑" pitchFamily="34" charset="-122"/>
              </a:rPr>
              <a:t>步； </a:t>
            </a:r>
            <a:r>
              <a:rPr lang="en-US" altLang="zh-CN" dirty="0">
                <a:latin typeface="微软雅黑" pitchFamily="34" charset="-122"/>
                <a:ea typeface="微软雅黑" pitchFamily="34" charset="-122"/>
              </a:rPr>
              <a:t>MD5</a:t>
            </a:r>
            <a:r>
              <a:rPr lang="zh-CN" altLang="en-US" dirty="0">
                <a:latin typeface="微软雅黑" pitchFamily="34" charset="-122"/>
                <a:ea typeface="微软雅黑" pitchFamily="34" charset="-122"/>
              </a:rPr>
              <a:t>使用四轮运算，每轮</a:t>
            </a:r>
            <a:r>
              <a:rPr lang="en-US" altLang="zh-CN" dirty="0">
                <a:latin typeface="微软雅黑" pitchFamily="34" charset="-122"/>
                <a:ea typeface="微软雅黑" pitchFamily="34" charset="-122"/>
              </a:rPr>
              <a:t>16</a:t>
            </a:r>
            <a:r>
              <a:rPr lang="zh-CN" altLang="en-US" dirty="0">
                <a:latin typeface="微软雅黑" pitchFamily="34" charset="-122"/>
                <a:ea typeface="微软雅黑" pitchFamily="34" charset="-122"/>
              </a:rPr>
              <a:t>步</a:t>
            </a:r>
          </a:p>
          <a:p>
            <a:pPr lvl="1">
              <a:lnSpc>
                <a:spcPct val="125000"/>
              </a:lnSpc>
              <a:spcBef>
                <a:spcPts val="0"/>
              </a:spcBef>
              <a:spcAft>
                <a:spcPts val="1200"/>
              </a:spcAft>
            </a:pPr>
            <a:r>
              <a:rPr lang="en-US" altLang="zh-CN" dirty="0">
                <a:latin typeface="微软雅黑" pitchFamily="34" charset="-122"/>
                <a:ea typeface="微软雅黑" pitchFamily="34" charset="-122"/>
              </a:rPr>
              <a:t>MD4</a:t>
            </a:r>
            <a:r>
              <a:rPr lang="zh-CN" altLang="en-US" dirty="0">
                <a:latin typeface="微软雅黑" pitchFamily="34" charset="-122"/>
                <a:ea typeface="微软雅黑" pitchFamily="34" charset="-122"/>
              </a:rPr>
              <a:t>的第一轮没有使用加法常量，第二轮运算中每步迭代使用的加法常量相同，第三轮运算中每步迭代使用的加法常量相同，但不同于第二轮使用的加法常量；</a:t>
            </a:r>
            <a:r>
              <a:rPr lang="en-US" altLang="zh-CN" dirty="0">
                <a:latin typeface="微软雅黑" pitchFamily="34" charset="-122"/>
                <a:ea typeface="微软雅黑" pitchFamily="34" charset="-122"/>
              </a:rPr>
              <a:t>MD5</a:t>
            </a:r>
            <a:r>
              <a:rPr lang="zh-CN" altLang="en-US" dirty="0">
                <a:latin typeface="微软雅黑" pitchFamily="34" charset="-122"/>
                <a:ea typeface="微软雅黑" pitchFamily="34" charset="-122"/>
              </a:rPr>
              <a:t>的</a:t>
            </a:r>
            <a:r>
              <a:rPr lang="en-US" altLang="zh-CN" dirty="0">
                <a:latin typeface="微软雅黑" pitchFamily="34" charset="-122"/>
                <a:ea typeface="微软雅黑" pitchFamily="34" charset="-122"/>
              </a:rPr>
              <a:t>64</a:t>
            </a:r>
            <a:r>
              <a:rPr lang="zh-CN" altLang="en-US" dirty="0">
                <a:latin typeface="微软雅黑" pitchFamily="34" charset="-122"/>
                <a:ea typeface="微软雅黑" pitchFamily="34" charset="-122"/>
              </a:rPr>
              <a:t>部使用的加法常量</a:t>
            </a:r>
            <a:r>
              <a:rPr lang="en-US" altLang="zh-CN" dirty="0">
                <a:latin typeface="微软雅黑" pitchFamily="34" charset="-122"/>
                <a:ea typeface="微软雅黑" pitchFamily="34" charset="-122"/>
              </a:rPr>
              <a:t>T[i]</a:t>
            </a:r>
            <a:r>
              <a:rPr lang="zh-CN" altLang="en-US" dirty="0">
                <a:latin typeface="微软雅黑" pitchFamily="34" charset="-122"/>
                <a:ea typeface="微软雅黑" pitchFamily="34" charset="-122"/>
              </a:rPr>
              <a:t>均不同</a:t>
            </a:r>
          </a:p>
          <a:p>
            <a:pPr lvl="1">
              <a:lnSpc>
                <a:spcPct val="125000"/>
              </a:lnSpc>
              <a:spcBef>
                <a:spcPts val="0"/>
              </a:spcBef>
              <a:spcAft>
                <a:spcPts val="1200"/>
              </a:spcAft>
            </a:pPr>
            <a:r>
              <a:rPr lang="en-US" altLang="zh-CN" dirty="0">
                <a:latin typeface="微软雅黑" pitchFamily="34" charset="-122"/>
                <a:ea typeface="微软雅黑" pitchFamily="34" charset="-122"/>
              </a:rPr>
              <a:t>MD4</a:t>
            </a:r>
            <a:r>
              <a:rPr lang="zh-CN" altLang="en-US" dirty="0">
                <a:latin typeface="微软雅黑" pitchFamily="34" charset="-122"/>
                <a:ea typeface="微软雅黑" pitchFamily="34" charset="-122"/>
              </a:rPr>
              <a:t>使用三个基本逻辑函数，</a:t>
            </a:r>
            <a:r>
              <a:rPr lang="en-US" altLang="zh-CN" dirty="0">
                <a:latin typeface="微软雅黑" pitchFamily="34" charset="-122"/>
                <a:ea typeface="微软雅黑" pitchFamily="34" charset="-122"/>
              </a:rPr>
              <a:t>MD5</a:t>
            </a:r>
            <a:r>
              <a:rPr lang="zh-CN" altLang="en-US" dirty="0">
                <a:latin typeface="微软雅黑" pitchFamily="34" charset="-122"/>
                <a:ea typeface="微软雅黑" pitchFamily="34" charset="-122"/>
              </a:rPr>
              <a:t>使用四个</a:t>
            </a:r>
          </a:p>
          <a:p>
            <a:pPr lvl="1">
              <a:lnSpc>
                <a:spcPct val="125000"/>
              </a:lnSpc>
              <a:spcBef>
                <a:spcPts val="0"/>
              </a:spcBef>
              <a:spcAft>
                <a:spcPts val="1200"/>
              </a:spcAft>
            </a:pPr>
            <a:r>
              <a:rPr lang="en-US" altLang="zh-CN" dirty="0">
                <a:latin typeface="微软雅黑" pitchFamily="34" charset="-122"/>
                <a:ea typeface="微软雅黑" pitchFamily="34" charset="-122"/>
              </a:rPr>
              <a:t>MD5</a:t>
            </a:r>
            <a:r>
              <a:rPr lang="zh-CN" altLang="en-US" dirty="0">
                <a:latin typeface="微软雅黑" pitchFamily="34" charset="-122"/>
                <a:ea typeface="微软雅黑" pitchFamily="34" charset="-122"/>
              </a:rPr>
              <a:t>中每步迭代的结果都与前一步的结果相加，</a:t>
            </a:r>
            <a:r>
              <a:rPr lang="en-US" altLang="zh-CN" dirty="0">
                <a:latin typeface="微软雅黑" pitchFamily="34" charset="-122"/>
                <a:ea typeface="微软雅黑" pitchFamily="34" charset="-122"/>
              </a:rPr>
              <a:t>MD4</a:t>
            </a:r>
            <a:r>
              <a:rPr lang="zh-CN" altLang="en-US" dirty="0">
                <a:latin typeface="微软雅黑" pitchFamily="34" charset="-122"/>
                <a:ea typeface="微软雅黑" pitchFamily="34" charset="-122"/>
              </a:rPr>
              <a:t>则没有</a:t>
            </a:r>
          </a:p>
          <a:p>
            <a:pPr lvl="1">
              <a:lnSpc>
                <a:spcPct val="125000"/>
              </a:lnSpc>
              <a:spcBef>
                <a:spcPts val="0"/>
              </a:spcBef>
              <a:spcAft>
                <a:spcPts val="1200"/>
              </a:spcAft>
            </a:pPr>
            <a:r>
              <a:rPr lang="en-US" altLang="zh-CN" dirty="0">
                <a:latin typeface="微软雅黑" pitchFamily="34" charset="-122"/>
                <a:ea typeface="微软雅黑" pitchFamily="34" charset="-122"/>
              </a:rPr>
              <a:t>MD5</a:t>
            </a:r>
            <a:r>
              <a:rPr lang="zh-CN" altLang="en-US" dirty="0">
                <a:latin typeface="微软雅黑" pitchFamily="34" charset="-122"/>
                <a:ea typeface="微软雅黑" pitchFamily="34" charset="-122"/>
              </a:rPr>
              <a:t>比</a:t>
            </a:r>
            <a:r>
              <a:rPr lang="en-US" altLang="zh-CN" dirty="0">
                <a:latin typeface="微软雅黑" pitchFamily="34" charset="-122"/>
                <a:ea typeface="微软雅黑" pitchFamily="34" charset="-122"/>
              </a:rPr>
              <a:t>MD4</a:t>
            </a:r>
            <a:r>
              <a:rPr lang="zh-CN" altLang="en-US" dirty="0">
                <a:latin typeface="微软雅黑" pitchFamily="34" charset="-122"/>
                <a:ea typeface="微软雅黑" pitchFamily="34" charset="-122"/>
              </a:rPr>
              <a:t>更复杂，所以其执行速度也更慢，</a:t>
            </a:r>
            <a:r>
              <a:rPr lang="en-US" altLang="zh-CN" dirty="0" err="1">
                <a:latin typeface="微软雅黑" pitchFamily="34" charset="-122"/>
                <a:ea typeface="微软雅黑" pitchFamily="34" charset="-122"/>
              </a:rPr>
              <a:t>Rivest</a:t>
            </a:r>
            <a:r>
              <a:rPr lang="zh-CN" altLang="en-US" dirty="0">
                <a:latin typeface="微软雅黑" pitchFamily="34" charset="-122"/>
                <a:ea typeface="微软雅黑" pitchFamily="34" charset="-122"/>
              </a:rPr>
              <a:t>认为增加复杂性可以增加安全性</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143</a:t>
            </a:fld>
            <a:endParaRPr lang="en-US" altLang="zh-CN"/>
          </a:p>
        </p:txBody>
      </p:sp>
    </p:spTree>
    <p:extLst>
      <p:ext uri="{BB962C8B-B14F-4D97-AF65-F5344CB8AC3E}">
        <p14:creationId xmlns:p14="http://schemas.microsoft.com/office/powerpoint/2010/main" val="30021419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ltLang="zh-CN" sz="3600" dirty="0">
                <a:solidFill>
                  <a:schemeClr val="accent2">
                    <a:lumMod val="75000"/>
                  </a:schemeClr>
                </a:solidFill>
                <a:effectLst>
                  <a:outerShdw blurRad="38100" dist="38100" dir="2700000" algn="tl">
                    <a:srgbClr val="000000">
                      <a:alpha val="43137"/>
                    </a:srgbClr>
                  </a:outerShdw>
                </a:effectLst>
                <a:latin typeface="+mj-ea"/>
              </a:rPr>
              <a:t>RIPEMD-160</a:t>
            </a:r>
          </a:p>
        </p:txBody>
      </p:sp>
      <p:sp>
        <p:nvSpPr>
          <p:cNvPr id="70659" name="Rectangle 3"/>
          <p:cNvSpPr>
            <a:spLocks noGrp="1" noChangeArrowheads="1"/>
          </p:cNvSpPr>
          <p:nvPr>
            <p:ph type="body" idx="1"/>
          </p:nvPr>
        </p:nvSpPr>
        <p:spPr>
          <a:xfrm>
            <a:off x="1281113" y="1603375"/>
            <a:ext cx="7240587" cy="4679950"/>
          </a:xfrm>
        </p:spPr>
        <p:txBody>
          <a:bodyPr/>
          <a:lstStyle/>
          <a:p>
            <a:pPr>
              <a:lnSpc>
                <a:spcPct val="150000"/>
              </a:lnSpc>
              <a:spcAft>
                <a:spcPts val="1200"/>
              </a:spcAft>
              <a:buFont typeface="Wingdings" pitchFamily="2" charset="2"/>
              <a:buChar char="Ø"/>
            </a:pPr>
            <a:r>
              <a:rPr lang="zh-CN" altLang="en-US" dirty="0">
                <a:latin typeface="微软雅黑" pitchFamily="34" charset="-122"/>
                <a:ea typeface="微软雅黑" pitchFamily="34" charset="-122"/>
              </a:rPr>
              <a:t>欧共体</a:t>
            </a:r>
            <a:r>
              <a:rPr lang="en-US" altLang="zh-CN" dirty="0">
                <a:latin typeface="微软雅黑" pitchFamily="34" charset="-122"/>
                <a:ea typeface="微软雅黑" pitchFamily="34" charset="-122"/>
              </a:rPr>
              <a:t>RIPE</a:t>
            </a:r>
            <a:r>
              <a:rPr lang="zh-CN" altLang="en-US" dirty="0">
                <a:latin typeface="微软雅黑" pitchFamily="34" charset="-122"/>
                <a:ea typeface="微软雅黑" pitchFamily="34" charset="-122"/>
              </a:rPr>
              <a:t>项目组研制</a:t>
            </a:r>
          </a:p>
          <a:p>
            <a:pPr>
              <a:lnSpc>
                <a:spcPct val="150000"/>
              </a:lnSpc>
              <a:spcAft>
                <a:spcPts val="1200"/>
              </a:spcAft>
              <a:buFont typeface="Wingdings" pitchFamily="2" charset="2"/>
              <a:buChar char="Ø"/>
            </a:pPr>
            <a:r>
              <a:rPr lang="zh-CN" altLang="en-US" dirty="0">
                <a:latin typeface="微软雅黑" pitchFamily="34" charset="-122"/>
                <a:ea typeface="微软雅黑" pitchFamily="34" charset="-122"/>
              </a:rPr>
              <a:t>输入可以是任意长的报文，输出</a:t>
            </a:r>
            <a:r>
              <a:rPr lang="en-US" altLang="zh-CN" dirty="0">
                <a:latin typeface="微软雅黑" pitchFamily="34" charset="-122"/>
                <a:ea typeface="微软雅黑" pitchFamily="34" charset="-122"/>
              </a:rPr>
              <a:t>160</a:t>
            </a:r>
            <a:r>
              <a:rPr lang="zh-CN" altLang="en-US" dirty="0">
                <a:latin typeface="微软雅黑" pitchFamily="34" charset="-122"/>
                <a:ea typeface="微软雅黑" pitchFamily="34" charset="-122"/>
              </a:rPr>
              <a:t>位摘要</a:t>
            </a:r>
          </a:p>
          <a:p>
            <a:pPr>
              <a:lnSpc>
                <a:spcPct val="150000"/>
              </a:lnSpc>
              <a:spcAft>
                <a:spcPts val="1200"/>
              </a:spcAft>
              <a:buFont typeface="Wingdings" pitchFamily="2" charset="2"/>
              <a:buChar char="Ø"/>
            </a:pPr>
            <a:r>
              <a:rPr lang="zh-CN" altLang="en-US" dirty="0">
                <a:latin typeface="微软雅黑" pitchFamily="34" charset="-122"/>
                <a:ea typeface="微软雅黑" pitchFamily="34" charset="-122"/>
              </a:rPr>
              <a:t>对输入按</a:t>
            </a:r>
            <a:r>
              <a:rPr lang="en-US" altLang="zh-CN" dirty="0">
                <a:latin typeface="微软雅黑" pitchFamily="34" charset="-122"/>
                <a:ea typeface="微软雅黑" pitchFamily="34" charset="-122"/>
              </a:rPr>
              <a:t>512</a:t>
            </a:r>
            <a:r>
              <a:rPr lang="zh-CN" altLang="en-US" dirty="0">
                <a:latin typeface="微软雅黑" pitchFamily="34" charset="-122"/>
                <a:ea typeface="微软雅黑" pitchFamily="34" charset="-122"/>
              </a:rPr>
              <a:t>位分组，以分组为单位处理</a:t>
            </a:r>
          </a:p>
          <a:p>
            <a:pPr>
              <a:lnSpc>
                <a:spcPct val="150000"/>
              </a:lnSpc>
              <a:spcAft>
                <a:spcPts val="1200"/>
              </a:spcAft>
              <a:buFont typeface="Wingdings" pitchFamily="2" charset="2"/>
              <a:buChar char="Ø"/>
            </a:pPr>
            <a:r>
              <a:rPr lang="zh-CN" altLang="en-US" dirty="0">
                <a:latin typeface="微软雅黑" pitchFamily="34" charset="-122"/>
                <a:ea typeface="微软雅黑" pitchFamily="34" charset="-122"/>
              </a:rPr>
              <a:t>算法的核心是具有十轮运算的模块，十轮运算分成两组，每组五轮，每轮</a:t>
            </a:r>
            <a:r>
              <a:rPr lang="en-US" altLang="zh-CN" dirty="0">
                <a:latin typeface="微软雅黑" pitchFamily="34" charset="-122"/>
                <a:ea typeface="微软雅黑" pitchFamily="34" charset="-122"/>
              </a:rPr>
              <a:t>16</a:t>
            </a:r>
            <a:r>
              <a:rPr lang="zh-CN" altLang="en-US" dirty="0">
                <a:latin typeface="微软雅黑" pitchFamily="34" charset="-122"/>
                <a:ea typeface="微软雅黑" pitchFamily="34" charset="-122"/>
              </a:rPr>
              <a:t>步迭代</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144</a:t>
            </a:fld>
            <a:endParaRPr lang="en-US" altLang="zh-CN"/>
          </a:p>
        </p:txBody>
      </p:sp>
    </p:spTree>
    <p:extLst>
      <p:ext uri="{BB962C8B-B14F-4D97-AF65-F5344CB8AC3E}">
        <p14:creationId xmlns:p14="http://schemas.microsoft.com/office/powerpoint/2010/main" val="215344524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zh-CN" altLang="en-US" sz="3600" dirty="0">
                <a:solidFill>
                  <a:schemeClr val="accent2"/>
                </a:solidFill>
                <a:effectLst>
                  <a:outerShdw blurRad="38100" dist="38100" dir="2700000" algn="tl">
                    <a:srgbClr val="000000">
                      <a:alpha val="43137"/>
                    </a:srgbClr>
                  </a:outerShdw>
                </a:effectLst>
                <a:latin typeface="+mj-ea"/>
              </a:rPr>
              <a:t>三种</a:t>
            </a:r>
            <a:r>
              <a:rPr lang="en-US" altLang="zh-CN" sz="3600" dirty="0">
                <a:solidFill>
                  <a:schemeClr val="accent2"/>
                </a:solidFill>
                <a:effectLst>
                  <a:outerShdw blurRad="38100" dist="38100" dir="2700000" algn="tl">
                    <a:srgbClr val="000000">
                      <a:alpha val="43137"/>
                    </a:srgbClr>
                  </a:outerShdw>
                </a:effectLst>
                <a:latin typeface="+mj-ea"/>
              </a:rPr>
              <a:t>Hash</a:t>
            </a:r>
            <a:r>
              <a:rPr lang="zh-CN" altLang="en-US" sz="3600" dirty="0">
                <a:solidFill>
                  <a:schemeClr val="accent2"/>
                </a:solidFill>
                <a:effectLst>
                  <a:outerShdw blurRad="38100" dist="38100" dir="2700000" algn="tl">
                    <a:srgbClr val="000000">
                      <a:alpha val="43137"/>
                    </a:srgbClr>
                  </a:outerShdw>
                </a:effectLst>
                <a:latin typeface="+mj-ea"/>
              </a:rPr>
              <a:t>算法的对比</a:t>
            </a:r>
          </a:p>
        </p:txBody>
      </p:sp>
      <p:pic>
        <p:nvPicPr>
          <p:cNvPr id="103428" name="Picture 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5489" y="1317626"/>
            <a:ext cx="8126412" cy="5000636"/>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145</a:t>
            </a:fld>
            <a:endParaRPr lang="en-US" altLang="zh-CN"/>
          </a:p>
        </p:txBody>
      </p:sp>
    </p:spTree>
    <p:extLst>
      <p:ext uri="{BB962C8B-B14F-4D97-AF65-F5344CB8AC3E}">
        <p14:creationId xmlns:p14="http://schemas.microsoft.com/office/powerpoint/2010/main" val="385156495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69" name="Group 13"/>
          <p:cNvGrpSpPr>
            <a:grpSpLocks/>
          </p:cNvGrpSpPr>
          <p:nvPr/>
        </p:nvGrpSpPr>
        <p:grpSpPr bwMode="auto">
          <a:xfrm>
            <a:off x="1622604" y="1400805"/>
            <a:ext cx="762000" cy="665163"/>
            <a:chOff x="3174" y="2656"/>
            <a:chExt cx="1549" cy="1351"/>
          </a:xfrm>
        </p:grpSpPr>
        <p:sp>
          <p:nvSpPr>
            <p:cNvPr id="19470" name="AutoShape 14"/>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71" name="AutoShape 1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72" name="AutoShape 16"/>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grpSp>
        <p:nvGrpSpPr>
          <p:cNvPr id="53" name="Group 18"/>
          <p:cNvGrpSpPr>
            <a:grpSpLocks/>
          </p:cNvGrpSpPr>
          <p:nvPr/>
        </p:nvGrpSpPr>
        <p:grpSpPr bwMode="auto">
          <a:xfrm>
            <a:off x="1591030" y="3115362"/>
            <a:ext cx="762000" cy="665163"/>
            <a:chOff x="1110" y="2656"/>
            <a:chExt cx="1549" cy="1351"/>
          </a:xfrm>
        </p:grpSpPr>
        <p:sp>
          <p:nvSpPr>
            <p:cNvPr id="54" name="AutoShape 1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AutoShape 2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AutoShape 2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标题 1"/>
          <p:cNvSpPr>
            <a:spLocks noGrp="1"/>
          </p:cNvSpPr>
          <p:nvPr>
            <p:ph type="title"/>
          </p:nvPr>
        </p:nvSpPr>
        <p:spPr/>
        <p:txBody>
          <a:bodyPr/>
          <a:lstStyle/>
          <a:p>
            <a:r>
              <a:rPr lang="zh-CN" altLang="en-US" sz="3600" dirty="0">
                <a:solidFill>
                  <a:schemeClr val="accent2">
                    <a:lumMod val="75000"/>
                  </a:schemeClr>
                </a:solidFill>
                <a:effectLst>
                  <a:outerShdw blurRad="38100" dist="38100" dir="2700000" algn="tl">
                    <a:srgbClr val="000000">
                      <a:alpha val="43137"/>
                    </a:srgbClr>
                  </a:outerShdw>
                </a:effectLst>
                <a:latin typeface="+mj-ea"/>
              </a:rPr>
              <a:t>第</a:t>
            </a:r>
            <a:r>
              <a:rPr lang="en-US" altLang="zh-CN" sz="3600" dirty="0">
                <a:solidFill>
                  <a:schemeClr val="accent2">
                    <a:lumMod val="75000"/>
                  </a:schemeClr>
                </a:solidFill>
                <a:effectLst>
                  <a:outerShdw blurRad="38100" dist="38100" dir="2700000" algn="tl">
                    <a:srgbClr val="000000">
                      <a:alpha val="43137"/>
                    </a:srgbClr>
                  </a:outerShdw>
                </a:effectLst>
                <a:latin typeface="+mj-ea"/>
              </a:rPr>
              <a:t>3 </a:t>
            </a:r>
            <a:r>
              <a:rPr lang="zh-CN" altLang="en-US" sz="3600" dirty="0">
                <a:solidFill>
                  <a:schemeClr val="accent2">
                    <a:lumMod val="75000"/>
                  </a:schemeClr>
                </a:solidFill>
                <a:effectLst>
                  <a:outerShdw blurRad="38100" dist="38100" dir="2700000" algn="tl">
                    <a:srgbClr val="000000">
                      <a:alpha val="43137"/>
                    </a:srgbClr>
                  </a:outerShdw>
                </a:effectLst>
                <a:latin typeface="+mj-ea"/>
              </a:rPr>
              <a:t>章  公钥密码和消息认证</a:t>
            </a:r>
          </a:p>
        </p:txBody>
      </p:sp>
      <p:sp>
        <p:nvSpPr>
          <p:cNvPr id="19458" name="Rectangle 7"/>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fld id="{32BFAC4D-9C32-4931-8517-773A974F6B34}" type="slidenum">
              <a:rPr lang="en-US" altLang="zh-CN" smtClean="0">
                <a:latin typeface="Times New Roman" pitchFamily="18" charset="0"/>
              </a:rPr>
              <a:pPr/>
              <a:t>146</a:t>
            </a:fld>
            <a:endParaRPr lang="en-US" altLang="zh-CN">
              <a:latin typeface="Times New Roman" pitchFamily="18" charset="0"/>
            </a:endParaRPr>
          </a:p>
        </p:txBody>
      </p:sp>
      <p:sp>
        <p:nvSpPr>
          <p:cNvPr id="19479" name="Line 23"/>
          <p:cNvSpPr>
            <a:spLocks noChangeShapeType="1"/>
          </p:cNvSpPr>
          <p:nvPr/>
        </p:nvSpPr>
        <p:spPr bwMode="auto">
          <a:xfrm>
            <a:off x="2254250" y="1984375"/>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0" name="Text Box 24"/>
          <p:cNvSpPr txBox="1">
            <a:spLocks noChangeArrowheads="1"/>
          </p:cNvSpPr>
          <p:nvPr/>
        </p:nvSpPr>
        <p:spPr bwMode="auto">
          <a:xfrm>
            <a:off x="2516188" y="1450975"/>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400">
                <a:latin typeface="微软雅黑" pitchFamily="34" charset="-122"/>
                <a:ea typeface="微软雅黑" pitchFamily="34" charset="-122"/>
              </a:defRPr>
            </a:lvl1pPr>
          </a:lstStyle>
          <a:p>
            <a:r>
              <a:rPr lang="zh-CN" altLang="en-US" dirty="0"/>
              <a:t>消息认证方法</a:t>
            </a:r>
          </a:p>
        </p:txBody>
      </p:sp>
      <p:grpSp>
        <p:nvGrpSpPr>
          <p:cNvPr id="19481" name="Group 25"/>
          <p:cNvGrpSpPr>
            <a:grpSpLocks/>
          </p:cNvGrpSpPr>
          <p:nvPr/>
        </p:nvGrpSpPr>
        <p:grpSpPr bwMode="auto">
          <a:xfrm>
            <a:off x="1644650" y="2238375"/>
            <a:ext cx="762000" cy="665163"/>
            <a:chOff x="3174" y="2656"/>
            <a:chExt cx="1549" cy="1351"/>
          </a:xfrm>
        </p:grpSpPr>
        <p:sp>
          <p:nvSpPr>
            <p:cNvPr id="19482" name="AutoShape 2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3" name="AutoShape 2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4" name="AutoShape 2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85" name="Line 29"/>
          <p:cNvSpPr>
            <a:spLocks noChangeShapeType="1"/>
          </p:cNvSpPr>
          <p:nvPr/>
        </p:nvSpPr>
        <p:spPr bwMode="auto">
          <a:xfrm>
            <a:off x="2254250" y="2847975"/>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6" name="Text Box 30"/>
          <p:cNvSpPr txBox="1">
            <a:spLocks noChangeArrowheads="1"/>
          </p:cNvSpPr>
          <p:nvPr/>
        </p:nvSpPr>
        <p:spPr bwMode="auto">
          <a:xfrm>
            <a:off x="2516188" y="2314575"/>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安全散列函数</a:t>
            </a:r>
          </a:p>
        </p:txBody>
      </p:sp>
      <p:sp>
        <p:nvSpPr>
          <p:cNvPr id="19487" name="Text Box 31"/>
          <p:cNvSpPr txBox="1">
            <a:spLocks noChangeArrowheads="1"/>
          </p:cNvSpPr>
          <p:nvPr/>
        </p:nvSpPr>
        <p:spPr bwMode="gray">
          <a:xfrm>
            <a:off x="1695585" y="1508215"/>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3.1</a:t>
            </a:r>
          </a:p>
        </p:txBody>
      </p:sp>
      <p:sp>
        <p:nvSpPr>
          <p:cNvPr id="19488" name="Line 32"/>
          <p:cNvSpPr>
            <a:spLocks noChangeShapeType="1"/>
          </p:cNvSpPr>
          <p:nvPr/>
        </p:nvSpPr>
        <p:spPr bwMode="auto">
          <a:xfrm>
            <a:off x="2260600" y="37131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9" name="Text Box 33"/>
          <p:cNvSpPr txBox="1">
            <a:spLocks noChangeArrowheads="1"/>
          </p:cNvSpPr>
          <p:nvPr/>
        </p:nvSpPr>
        <p:spPr bwMode="auto">
          <a:xfrm>
            <a:off x="2516188" y="3179763"/>
            <a:ext cx="4464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solidFill>
                  <a:schemeClr val="accent2">
                    <a:lumMod val="75000"/>
                  </a:schemeClr>
                </a:solidFill>
                <a:effectLst>
                  <a:outerShdw blurRad="38100" dist="38100" dir="2700000" algn="tl">
                    <a:srgbClr val="C0C0C0"/>
                  </a:outerShdw>
                </a:effectLst>
                <a:latin typeface="微软雅黑" pitchFamily="34" charset="-122"/>
                <a:ea typeface="微软雅黑" pitchFamily="34" charset="-122"/>
              </a:rPr>
              <a:t>消息认证码</a:t>
            </a:r>
          </a:p>
        </p:txBody>
      </p:sp>
      <p:sp>
        <p:nvSpPr>
          <p:cNvPr id="19490" name="Text Box 34"/>
          <p:cNvSpPr txBox="1">
            <a:spLocks noChangeArrowheads="1"/>
          </p:cNvSpPr>
          <p:nvPr/>
        </p:nvSpPr>
        <p:spPr bwMode="gray">
          <a:xfrm>
            <a:off x="1625999" y="3220029"/>
            <a:ext cx="6730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zh-CN" sz="2400" b="1" dirty="0">
                <a:solidFill>
                  <a:schemeClr val="bg1"/>
                </a:solidFill>
                <a:latin typeface="微软雅黑" pitchFamily="34" charset="-122"/>
                <a:ea typeface="微软雅黑" pitchFamily="34" charset="-122"/>
              </a:rPr>
              <a:t>3.3</a:t>
            </a:r>
          </a:p>
        </p:txBody>
      </p:sp>
      <p:grpSp>
        <p:nvGrpSpPr>
          <p:cNvPr id="19491" name="Group 35"/>
          <p:cNvGrpSpPr>
            <a:grpSpLocks/>
          </p:cNvGrpSpPr>
          <p:nvPr/>
        </p:nvGrpSpPr>
        <p:grpSpPr bwMode="auto">
          <a:xfrm>
            <a:off x="1644650" y="3967163"/>
            <a:ext cx="762000" cy="665162"/>
            <a:chOff x="3174" y="2656"/>
            <a:chExt cx="1549" cy="1351"/>
          </a:xfrm>
        </p:grpSpPr>
        <p:sp>
          <p:nvSpPr>
            <p:cNvPr id="19492" name="AutoShape 3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3" name="AutoShape 3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4" name="AutoShape 3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95" name="Line 39"/>
          <p:cNvSpPr>
            <a:spLocks noChangeShapeType="1"/>
          </p:cNvSpPr>
          <p:nvPr/>
        </p:nvSpPr>
        <p:spPr bwMode="auto">
          <a:xfrm>
            <a:off x="2254250" y="45767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6" name="Text Box 40"/>
          <p:cNvSpPr txBox="1">
            <a:spLocks noChangeArrowheads="1"/>
          </p:cNvSpPr>
          <p:nvPr/>
        </p:nvSpPr>
        <p:spPr bwMode="auto">
          <a:xfrm>
            <a:off x="2516188" y="4024313"/>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公钥密码原理</a:t>
            </a:r>
            <a:endParaRPr lang="en-US" altLang="zh-CN" sz="2400" dirty="0">
              <a:latin typeface="微软雅黑" pitchFamily="34" charset="-122"/>
              <a:ea typeface="微软雅黑" pitchFamily="34" charset="-122"/>
            </a:endParaRPr>
          </a:p>
        </p:txBody>
      </p:sp>
      <p:sp>
        <p:nvSpPr>
          <p:cNvPr id="19497" name="Text Box 41"/>
          <p:cNvSpPr txBox="1">
            <a:spLocks noChangeArrowheads="1"/>
          </p:cNvSpPr>
          <p:nvPr/>
        </p:nvSpPr>
        <p:spPr bwMode="gray">
          <a:xfrm>
            <a:off x="1692937" y="4065588"/>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3.4</a:t>
            </a:r>
          </a:p>
        </p:txBody>
      </p:sp>
      <p:grpSp>
        <p:nvGrpSpPr>
          <p:cNvPr id="33" name="Group 13"/>
          <p:cNvGrpSpPr>
            <a:grpSpLocks/>
          </p:cNvGrpSpPr>
          <p:nvPr/>
        </p:nvGrpSpPr>
        <p:grpSpPr bwMode="auto">
          <a:xfrm>
            <a:off x="1651045" y="4848225"/>
            <a:ext cx="762000" cy="665163"/>
            <a:chOff x="3174" y="2656"/>
            <a:chExt cx="1549" cy="1351"/>
          </a:xfrm>
        </p:grpSpPr>
        <p:sp>
          <p:nvSpPr>
            <p:cNvPr id="34" name="AutoShape 14"/>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5" name="AutoShape 1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6" name="AutoShape 16"/>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38" name="Line 32"/>
          <p:cNvSpPr>
            <a:spLocks noChangeShapeType="1"/>
          </p:cNvSpPr>
          <p:nvPr/>
        </p:nvSpPr>
        <p:spPr bwMode="auto">
          <a:xfrm>
            <a:off x="2266995" y="54403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9" name="Text Box 33"/>
          <p:cNvSpPr txBox="1">
            <a:spLocks noChangeArrowheads="1"/>
          </p:cNvSpPr>
          <p:nvPr/>
        </p:nvSpPr>
        <p:spPr bwMode="auto">
          <a:xfrm>
            <a:off x="2522583" y="4906963"/>
            <a:ext cx="4464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公钥密码算法</a:t>
            </a:r>
          </a:p>
        </p:txBody>
      </p:sp>
      <p:sp>
        <p:nvSpPr>
          <p:cNvPr id="40" name="Text Box 34"/>
          <p:cNvSpPr txBox="1">
            <a:spLocks noChangeArrowheads="1"/>
          </p:cNvSpPr>
          <p:nvPr/>
        </p:nvSpPr>
        <p:spPr bwMode="gray">
          <a:xfrm>
            <a:off x="1682750" y="4965700"/>
            <a:ext cx="6858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zh-CN" sz="2400" b="1" dirty="0">
                <a:solidFill>
                  <a:schemeClr val="bg1"/>
                </a:solidFill>
                <a:latin typeface="微软雅黑" pitchFamily="34" charset="-122"/>
                <a:ea typeface="微软雅黑" pitchFamily="34" charset="-122"/>
              </a:rPr>
              <a:t>3.5</a:t>
            </a:r>
          </a:p>
        </p:txBody>
      </p:sp>
      <p:grpSp>
        <p:nvGrpSpPr>
          <p:cNvPr id="41" name="Group 35"/>
          <p:cNvGrpSpPr>
            <a:grpSpLocks/>
          </p:cNvGrpSpPr>
          <p:nvPr/>
        </p:nvGrpSpPr>
        <p:grpSpPr bwMode="auto">
          <a:xfrm>
            <a:off x="1651045" y="5694363"/>
            <a:ext cx="762000" cy="665162"/>
            <a:chOff x="3174" y="2656"/>
            <a:chExt cx="1549" cy="1351"/>
          </a:xfrm>
        </p:grpSpPr>
        <p:sp>
          <p:nvSpPr>
            <p:cNvPr id="42" name="AutoShape 3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3" name="AutoShape 3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4" name="AutoShape 3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45" name="Line 39"/>
          <p:cNvSpPr>
            <a:spLocks noChangeShapeType="1"/>
          </p:cNvSpPr>
          <p:nvPr/>
        </p:nvSpPr>
        <p:spPr bwMode="auto">
          <a:xfrm>
            <a:off x="2260645" y="63039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6" name="Text Box 40"/>
          <p:cNvSpPr txBox="1">
            <a:spLocks noChangeArrowheads="1"/>
          </p:cNvSpPr>
          <p:nvPr/>
        </p:nvSpPr>
        <p:spPr bwMode="auto">
          <a:xfrm>
            <a:off x="2522583" y="5751513"/>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dirty="0">
                <a:latin typeface="微软雅黑" pitchFamily="34" charset="-122"/>
                <a:ea typeface="微软雅黑" pitchFamily="34" charset="-122"/>
              </a:rPr>
              <a:t>数字签名</a:t>
            </a:r>
            <a:endParaRPr lang="en-US" altLang="zh-CN" sz="2400" dirty="0">
              <a:latin typeface="微软雅黑" pitchFamily="34" charset="-122"/>
              <a:ea typeface="微软雅黑" pitchFamily="34" charset="-122"/>
            </a:endParaRPr>
          </a:p>
        </p:txBody>
      </p:sp>
      <p:sp>
        <p:nvSpPr>
          <p:cNvPr id="47" name="Text Box 41"/>
          <p:cNvSpPr txBox="1">
            <a:spLocks noChangeArrowheads="1"/>
          </p:cNvSpPr>
          <p:nvPr/>
        </p:nvSpPr>
        <p:spPr bwMode="gray">
          <a:xfrm>
            <a:off x="1699332" y="5792788"/>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3.6</a:t>
            </a:r>
          </a:p>
        </p:txBody>
      </p:sp>
      <p:sp>
        <p:nvSpPr>
          <p:cNvPr id="52" name="Text Box 31"/>
          <p:cNvSpPr txBox="1">
            <a:spLocks noChangeArrowheads="1"/>
          </p:cNvSpPr>
          <p:nvPr/>
        </p:nvSpPr>
        <p:spPr bwMode="gray">
          <a:xfrm>
            <a:off x="1692937" y="2334461"/>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3.2</a:t>
            </a:r>
          </a:p>
        </p:txBody>
      </p:sp>
    </p:spTree>
    <p:extLst>
      <p:ext uri="{BB962C8B-B14F-4D97-AF65-F5344CB8AC3E}">
        <p14:creationId xmlns:p14="http://schemas.microsoft.com/office/powerpoint/2010/main" val="24000222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p:cNvSpPr>
            <a:spLocks noGrp="1"/>
          </p:cNvSpPr>
          <p:nvPr>
            <p:ph type="sldNum" sz="quarter" idx="12"/>
          </p:nvPr>
        </p:nvSpPr>
        <p:spPr/>
        <p:txBody>
          <a:bodyPr/>
          <a:lstStyle/>
          <a:p>
            <a:fld id="{490AE770-649F-44FF-B064-50937F57E032}" type="slidenum">
              <a:rPr lang="zh-CN" altLang="en-US"/>
              <a:pPr/>
              <a:t>147</a:t>
            </a:fld>
            <a:endParaRPr lang="en-US" altLang="zh-CN"/>
          </a:p>
        </p:txBody>
      </p:sp>
      <p:sp>
        <p:nvSpPr>
          <p:cNvPr id="2824194" name="Rectangle 2"/>
          <p:cNvSpPr>
            <a:spLocks noGrp="1" noChangeArrowheads="1"/>
          </p:cNvSpPr>
          <p:nvPr>
            <p:ph type="body" sz="half" idx="1"/>
          </p:nvPr>
        </p:nvSpPr>
        <p:spPr>
          <a:xfrm>
            <a:off x="512763" y="995362"/>
            <a:ext cx="7905750" cy="5448300"/>
          </a:xfrm>
          <a:noFill/>
          <a:ln/>
        </p:spPr>
        <p:txBody>
          <a:bodyPr lIns="82550" tIns="41275" rIns="82550" bIns="41275"/>
          <a:lstStyle/>
          <a:p>
            <a:pPr algn="just" defTabSz="677863">
              <a:lnSpc>
                <a:spcPct val="130000"/>
              </a:lnSpc>
              <a:spcBef>
                <a:spcPct val="40000"/>
              </a:spcBef>
              <a:buClr>
                <a:schemeClr val="accent2">
                  <a:lumMod val="75000"/>
                </a:schemeClr>
              </a:buClr>
              <a:buFont typeface="Wingdings" pitchFamily="2" charset="2"/>
              <a:buChar char="Ø"/>
            </a:pPr>
            <a:r>
              <a:rPr lang="zh-CN" altLang="en-US" sz="2000" dirty="0">
                <a:latin typeface="微软雅黑" pitchFamily="34" charset="-122"/>
                <a:ea typeface="微软雅黑" pitchFamily="34" charset="-122"/>
              </a:rPr>
              <a:t>传统上构造</a:t>
            </a:r>
            <a:r>
              <a:rPr lang="en-US" altLang="zh-CN" sz="2000" dirty="0">
                <a:latin typeface="微软雅黑" pitchFamily="34" charset="-122"/>
                <a:ea typeface="微软雅黑" pitchFamily="34" charset="-122"/>
              </a:rPr>
              <a:t>MAC</a:t>
            </a:r>
            <a:r>
              <a:rPr lang="zh-CN" altLang="en-US" sz="2000" dirty="0">
                <a:latin typeface="微软雅黑" pitchFamily="34" charset="-122"/>
                <a:ea typeface="微软雅黑" pitchFamily="34" charset="-122"/>
              </a:rPr>
              <a:t>基于分组密码</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目前人们热衷于开发源于加密散列码的</a:t>
            </a:r>
            <a:r>
              <a:rPr lang="en-US" altLang="zh-CN" sz="2000" dirty="0">
                <a:latin typeface="微软雅黑" pitchFamily="34" charset="-122"/>
                <a:ea typeface="微软雅黑" pitchFamily="34" charset="-122"/>
              </a:rPr>
              <a:t>MAC</a:t>
            </a:r>
            <a:r>
              <a:rPr lang="zh-CN" altLang="en-US" sz="2000" dirty="0">
                <a:latin typeface="微软雅黑" pitchFamily="34" charset="-122"/>
                <a:ea typeface="微软雅黑" pitchFamily="34" charset="-122"/>
              </a:rPr>
              <a:t>函数</a:t>
            </a:r>
          </a:p>
          <a:p>
            <a:pPr algn="just" defTabSz="677863">
              <a:lnSpc>
                <a:spcPct val="130000"/>
              </a:lnSpc>
              <a:spcBef>
                <a:spcPct val="40000"/>
              </a:spcBef>
              <a:buClr>
                <a:schemeClr val="accent2">
                  <a:lumMod val="75000"/>
                </a:schemeClr>
              </a:buClr>
              <a:buFont typeface="Wingdings" pitchFamily="2" charset="2"/>
              <a:buChar char="Ø"/>
            </a:pPr>
            <a:r>
              <a:rPr lang="zh-CN" altLang="en-US" sz="2000" dirty="0">
                <a:latin typeface="微软雅黑" pitchFamily="34" charset="-122"/>
                <a:ea typeface="微软雅黑" pitchFamily="34" charset="-122"/>
              </a:rPr>
              <a:t>原因：</a:t>
            </a:r>
          </a:p>
          <a:p>
            <a:pPr marL="849313" lvl="1" indent="-371475" algn="just" defTabSz="677863">
              <a:lnSpc>
                <a:spcPct val="130000"/>
              </a:lnSpc>
              <a:spcBef>
                <a:spcPct val="40000"/>
              </a:spcBef>
              <a:buFont typeface="Wingdings" pitchFamily="2" charset="2"/>
              <a:buChar char="ü"/>
            </a:pPr>
            <a:r>
              <a:rPr lang="zh-CN" altLang="en-US" dirty="0">
                <a:latin typeface="微软雅黑" pitchFamily="34" charset="-122"/>
                <a:ea typeface="微软雅黑" pitchFamily="34" charset="-122"/>
              </a:rPr>
              <a:t>密码杂凑函数(如</a:t>
            </a:r>
            <a:r>
              <a:rPr lang="en-US" altLang="zh-CN" dirty="0">
                <a:latin typeface="微软雅黑" pitchFamily="34" charset="-122"/>
                <a:ea typeface="微软雅黑" pitchFamily="34" charset="-122"/>
              </a:rPr>
              <a:t>MD5、SHA)</a:t>
            </a:r>
            <a:r>
              <a:rPr lang="zh-CN" altLang="en-US" dirty="0">
                <a:latin typeface="微软雅黑" pitchFamily="34" charset="-122"/>
                <a:ea typeface="微软雅黑" pitchFamily="34" charset="-122"/>
              </a:rPr>
              <a:t>的软件实现快于分组密码(如</a:t>
            </a:r>
            <a:r>
              <a:rPr lang="en-US" altLang="zh-CN" dirty="0">
                <a:latin typeface="微软雅黑" pitchFamily="34" charset="-122"/>
                <a:ea typeface="微软雅黑" pitchFamily="34" charset="-122"/>
              </a:rPr>
              <a:t>DES)</a:t>
            </a:r>
            <a:r>
              <a:rPr lang="zh-CN" altLang="en-US" dirty="0">
                <a:latin typeface="微软雅黑" pitchFamily="34" charset="-122"/>
                <a:ea typeface="微软雅黑" pitchFamily="34" charset="-122"/>
              </a:rPr>
              <a:t>的软件实现；</a:t>
            </a:r>
          </a:p>
          <a:p>
            <a:pPr marL="849313" lvl="1" indent="-371475" algn="just" defTabSz="677863">
              <a:lnSpc>
                <a:spcPct val="130000"/>
              </a:lnSpc>
              <a:spcBef>
                <a:spcPct val="40000"/>
              </a:spcBef>
              <a:buFont typeface="Wingdings" pitchFamily="2" charset="2"/>
              <a:buChar char="ü"/>
            </a:pPr>
            <a:r>
              <a:rPr lang="zh-CN" altLang="en-US" dirty="0">
                <a:latin typeface="微软雅黑" pitchFamily="34" charset="-122"/>
                <a:ea typeface="微软雅黑" pitchFamily="34" charset="-122"/>
              </a:rPr>
              <a:t>加密</a:t>
            </a:r>
            <a:r>
              <a:rPr lang="en-US" altLang="zh-CN" dirty="0">
                <a:latin typeface="微软雅黑" pitchFamily="34" charset="-122"/>
                <a:ea typeface="微软雅黑" pitchFamily="34" charset="-122"/>
              </a:rPr>
              <a:t>hash</a:t>
            </a:r>
            <a:r>
              <a:rPr lang="zh-CN" altLang="en-US" dirty="0">
                <a:latin typeface="微软雅黑" pitchFamily="34" charset="-122"/>
                <a:ea typeface="微软雅黑" pitchFamily="34" charset="-122"/>
              </a:rPr>
              <a:t>函数库源代码很容易获得</a:t>
            </a:r>
            <a:endParaRPr lang="en-US" altLang="zh-CN" dirty="0">
              <a:latin typeface="微软雅黑" pitchFamily="34" charset="-122"/>
              <a:ea typeface="微软雅黑" pitchFamily="34" charset="-122"/>
            </a:endParaRPr>
          </a:p>
          <a:p>
            <a:pPr marL="849313" lvl="1" indent="-371475" algn="just" defTabSz="677863">
              <a:lnSpc>
                <a:spcPct val="130000"/>
              </a:lnSpc>
              <a:spcBef>
                <a:spcPct val="40000"/>
              </a:spcBef>
              <a:buFont typeface="Wingdings" pitchFamily="2" charset="2"/>
              <a:buChar char="ü"/>
            </a:pPr>
            <a:r>
              <a:rPr lang="zh-CN" altLang="en-US" dirty="0">
                <a:latin typeface="微软雅黑" pitchFamily="34" charset="-122"/>
                <a:ea typeface="微软雅黑" pitchFamily="34" charset="-122"/>
              </a:rPr>
              <a:t>密码杂凑函数没有出口限制，而分组密码即使用于</a:t>
            </a:r>
            <a:r>
              <a:rPr lang="en-US" altLang="zh-CN" dirty="0">
                <a:latin typeface="微软雅黑" pitchFamily="34" charset="-122"/>
                <a:ea typeface="微软雅黑" pitchFamily="34" charset="-122"/>
              </a:rPr>
              <a:t>MAC</a:t>
            </a:r>
            <a:r>
              <a:rPr lang="zh-CN" altLang="en-US" dirty="0">
                <a:latin typeface="微软雅黑" pitchFamily="34" charset="-122"/>
                <a:ea typeface="微软雅黑" pitchFamily="34" charset="-122"/>
              </a:rPr>
              <a:t>也有出口限制</a:t>
            </a:r>
          </a:p>
          <a:p>
            <a:pPr algn="just" defTabSz="677863">
              <a:lnSpc>
                <a:spcPct val="130000"/>
              </a:lnSpc>
              <a:spcBef>
                <a:spcPct val="40000"/>
              </a:spcBef>
              <a:buClr>
                <a:schemeClr val="accent2">
                  <a:lumMod val="75000"/>
                </a:schemeClr>
              </a:buClr>
              <a:buFont typeface="Wingdings" pitchFamily="2" charset="2"/>
              <a:buChar char="Ø"/>
            </a:pPr>
            <a:r>
              <a:rPr lang="en-US" altLang="zh-CN" sz="2000" dirty="0">
                <a:latin typeface="微软雅黑" pitchFamily="34" charset="-122"/>
                <a:ea typeface="微软雅黑" pitchFamily="34" charset="-122"/>
              </a:rPr>
              <a:t>hash</a:t>
            </a:r>
            <a:r>
              <a:rPr lang="zh-CN" altLang="en-US" sz="2000" dirty="0">
                <a:latin typeface="微软雅黑" pitchFamily="34" charset="-122"/>
                <a:ea typeface="微软雅黑" pitchFamily="34" charset="-122"/>
              </a:rPr>
              <a:t>函数（如</a:t>
            </a:r>
            <a:r>
              <a:rPr lang="en-US" altLang="zh-CN" sz="2000" dirty="0">
                <a:latin typeface="微软雅黑" pitchFamily="34" charset="-122"/>
                <a:ea typeface="微软雅黑" pitchFamily="34" charset="-122"/>
              </a:rPr>
              <a:t>SHA-1</a:t>
            </a:r>
            <a:r>
              <a:rPr lang="zh-CN" altLang="en-US" sz="2000" dirty="0">
                <a:latin typeface="微软雅黑" pitchFamily="34" charset="-122"/>
                <a:ea typeface="微软雅黑" pitchFamily="34" charset="-122"/>
              </a:rPr>
              <a:t>）不依赖于密钥，因此不能直接用于</a:t>
            </a:r>
            <a:r>
              <a:rPr lang="en-US" altLang="zh-CN" sz="2000" dirty="0">
                <a:latin typeface="微软雅黑" pitchFamily="34" charset="-122"/>
                <a:ea typeface="微软雅黑" pitchFamily="34" charset="-122"/>
              </a:rPr>
              <a:t>MAC</a:t>
            </a:r>
          </a:p>
          <a:p>
            <a:pPr marL="342900" lvl="1" indent="-342900" algn="just" defTabSz="677863">
              <a:lnSpc>
                <a:spcPct val="130000"/>
              </a:lnSpc>
              <a:spcBef>
                <a:spcPct val="40000"/>
              </a:spcBef>
              <a:buClr>
                <a:schemeClr val="accent2">
                  <a:lumMod val="75000"/>
                </a:schemeClr>
              </a:buClr>
              <a:buFont typeface="Wingdings" pitchFamily="2" charset="2"/>
              <a:buChar char="Ø"/>
            </a:pPr>
            <a:r>
              <a:rPr lang="zh-CN" altLang="en-US" dirty="0">
                <a:solidFill>
                  <a:srgbClr val="000000"/>
                </a:solidFill>
                <a:latin typeface="微软雅黑" pitchFamily="34" charset="-122"/>
                <a:ea typeface="微软雅黑" pitchFamily="34" charset="-122"/>
                <a:cs typeface="+mn-cs"/>
              </a:rPr>
              <a:t>要把密钥合并到现有的散列算法中，如</a:t>
            </a:r>
            <a:r>
              <a:rPr lang="en-US" altLang="zh-CN" dirty="0">
                <a:solidFill>
                  <a:srgbClr val="000000"/>
                </a:solidFill>
                <a:latin typeface="微软雅黑" pitchFamily="34" charset="-122"/>
                <a:ea typeface="微软雅黑" pitchFamily="34" charset="-122"/>
                <a:cs typeface="+mn-cs"/>
              </a:rPr>
              <a:t>HMAC [BELL96a</a:t>
            </a:r>
            <a:r>
              <a:rPr lang="zh-CN" altLang="en-US" dirty="0">
                <a:solidFill>
                  <a:srgbClr val="000000"/>
                </a:solidFill>
                <a:latin typeface="微软雅黑" pitchFamily="34" charset="-122"/>
                <a:ea typeface="微软雅黑" pitchFamily="34" charset="-122"/>
                <a:cs typeface="+mn-cs"/>
              </a:rPr>
              <a:t>、</a:t>
            </a:r>
            <a:r>
              <a:rPr lang="en-US" altLang="zh-CN" dirty="0">
                <a:solidFill>
                  <a:srgbClr val="000000"/>
                </a:solidFill>
                <a:latin typeface="微软雅黑" pitchFamily="34" charset="-122"/>
                <a:ea typeface="微软雅黑" pitchFamily="34" charset="-122"/>
                <a:cs typeface="+mn-cs"/>
              </a:rPr>
              <a:t>BELL96b]</a:t>
            </a:r>
            <a:r>
              <a:rPr lang="zh-CN" altLang="en-US" dirty="0">
                <a:solidFill>
                  <a:srgbClr val="000000"/>
                </a:solidFill>
                <a:latin typeface="微软雅黑" pitchFamily="34" charset="-122"/>
                <a:ea typeface="微软雅黑" pitchFamily="34" charset="-122"/>
                <a:cs typeface="+mn-cs"/>
              </a:rPr>
              <a:t>。作为</a:t>
            </a:r>
            <a:r>
              <a:rPr lang="en-US" altLang="zh-CN" dirty="0">
                <a:solidFill>
                  <a:srgbClr val="000000"/>
                </a:solidFill>
                <a:latin typeface="微软雅黑" pitchFamily="34" charset="-122"/>
                <a:ea typeface="微软雅黑" pitchFamily="34" charset="-122"/>
                <a:cs typeface="+mn-cs"/>
              </a:rPr>
              <a:t>RFC2104</a:t>
            </a:r>
            <a:r>
              <a:rPr lang="zh-CN" altLang="en-US" dirty="0">
                <a:solidFill>
                  <a:srgbClr val="000000"/>
                </a:solidFill>
                <a:latin typeface="微软雅黑" pitchFamily="34" charset="-122"/>
                <a:ea typeface="微软雅黑" pitchFamily="34" charset="-122"/>
                <a:cs typeface="+mn-cs"/>
              </a:rPr>
              <a:t>，并在</a:t>
            </a:r>
            <a:r>
              <a:rPr lang="en-US" altLang="zh-CN" dirty="0" err="1">
                <a:solidFill>
                  <a:srgbClr val="000000"/>
                </a:solidFill>
                <a:latin typeface="微软雅黑" pitchFamily="34" charset="-122"/>
                <a:ea typeface="微软雅黑" pitchFamily="34" charset="-122"/>
                <a:cs typeface="+mn-cs"/>
              </a:rPr>
              <a:t>IPSec</a:t>
            </a:r>
            <a:r>
              <a:rPr lang="zh-CN" altLang="en-US" dirty="0">
                <a:solidFill>
                  <a:srgbClr val="000000"/>
                </a:solidFill>
                <a:latin typeface="微软雅黑" pitchFamily="34" charset="-122"/>
                <a:ea typeface="微软雅黑" pitchFamily="34" charset="-122"/>
                <a:cs typeface="+mn-cs"/>
              </a:rPr>
              <a:t>和其他网络协议(如</a:t>
            </a:r>
            <a:r>
              <a:rPr lang="en-US" altLang="zh-CN" dirty="0">
                <a:solidFill>
                  <a:srgbClr val="000000"/>
                </a:solidFill>
                <a:latin typeface="微软雅黑" pitchFamily="34" charset="-122"/>
                <a:ea typeface="微软雅黑" pitchFamily="34" charset="-122"/>
                <a:cs typeface="+mn-cs"/>
              </a:rPr>
              <a:t>SSL)</a:t>
            </a:r>
            <a:r>
              <a:rPr lang="zh-CN" altLang="en-US" dirty="0">
                <a:solidFill>
                  <a:srgbClr val="000000"/>
                </a:solidFill>
                <a:latin typeface="微软雅黑" pitchFamily="34" charset="-122"/>
                <a:ea typeface="微软雅黑" pitchFamily="34" charset="-122"/>
                <a:cs typeface="+mn-cs"/>
              </a:rPr>
              <a:t>中得以应用</a:t>
            </a:r>
          </a:p>
          <a:p>
            <a:pPr algn="just" defTabSz="677863">
              <a:lnSpc>
                <a:spcPct val="130000"/>
              </a:lnSpc>
              <a:spcBef>
                <a:spcPct val="40000"/>
              </a:spcBef>
              <a:buFont typeface="Wingdings" pitchFamily="2" charset="2"/>
              <a:buChar char="Ø"/>
            </a:pPr>
            <a:endParaRPr lang="en-US" altLang="zh-CN" sz="2000" dirty="0">
              <a:latin typeface="微软雅黑" pitchFamily="34" charset="-122"/>
              <a:ea typeface="微软雅黑" pitchFamily="34" charset="-122"/>
            </a:endParaRPr>
          </a:p>
        </p:txBody>
      </p:sp>
      <p:sp>
        <p:nvSpPr>
          <p:cNvPr id="2824195" name="Rectangle 3"/>
          <p:cNvSpPr>
            <a:spLocks noChangeArrowheads="1"/>
          </p:cNvSpPr>
          <p:nvPr/>
        </p:nvSpPr>
        <p:spPr bwMode="auto">
          <a:xfrm>
            <a:off x="687388" y="441325"/>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en-US" altLang="zh-CN" sz="3600" dirty="0">
                <a:solidFill>
                  <a:schemeClr val="accent2">
                    <a:lumMod val="75000"/>
                  </a:schemeClr>
                </a:solidFill>
                <a:effectLst>
                  <a:outerShdw blurRad="38100" dist="38100" dir="2700000" algn="tl">
                    <a:srgbClr val="000000">
                      <a:alpha val="43137"/>
                    </a:srgbClr>
                  </a:outerShdw>
                </a:effectLst>
                <a:latin typeface="+mj-ea"/>
                <a:ea typeface="+mj-ea"/>
                <a:cs typeface="+mj-cs"/>
              </a:rPr>
              <a:t>3.3.1 HMAC</a:t>
            </a:r>
            <a:endParaRPr lang="zh-CN" altLang="en-US" sz="3600" dirty="0">
              <a:solidFill>
                <a:schemeClr val="accent2">
                  <a:lumMod val="75000"/>
                </a:schemeClr>
              </a:solidFill>
              <a:effectLst>
                <a:outerShdw blurRad="38100" dist="38100" dir="2700000" algn="tl">
                  <a:srgbClr val="000000">
                    <a:alpha val="43137"/>
                  </a:srgbClr>
                </a:outerShdw>
              </a:effectLst>
              <a:latin typeface="+mj-ea"/>
              <a:ea typeface="+mj-ea"/>
              <a:cs typeface="+mj-cs"/>
            </a:endParaRPr>
          </a:p>
        </p:txBody>
      </p:sp>
    </p:spTree>
    <p:extLst>
      <p:ext uri="{BB962C8B-B14F-4D97-AF65-F5344CB8AC3E}">
        <p14:creationId xmlns:p14="http://schemas.microsoft.com/office/powerpoint/2010/main" val="128326262"/>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altLang="zh-CN" sz="3600" kern="1200" dirty="0">
                <a:solidFill>
                  <a:schemeClr val="accent2">
                    <a:lumMod val="75000"/>
                  </a:schemeClr>
                </a:solidFill>
                <a:effectLst>
                  <a:outerShdw blurRad="38100" dist="38100" dir="2700000" algn="tl">
                    <a:srgbClr val="000000">
                      <a:alpha val="43137"/>
                    </a:srgbClr>
                  </a:outerShdw>
                </a:effectLst>
                <a:latin typeface="+mj-ea"/>
              </a:rPr>
              <a:t>HMAC</a:t>
            </a:r>
            <a:r>
              <a:rPr lang="zh-CN" altLang="en-US" sz="3600" kern="1200" dirty="0">
                <a:solidFill>
                  <a:schemeClr val="accent2">
                    <a:lumMod val="75000"/>
                  </a:schemeClr>
                </a:solidFill>
                <a:effectLst>
                  <a:outerShdw blurRad="38100" dist="38100" dir="2700000" algn="tl">
                    <a:srgbClr val="000000">
                      <a:alpha val="43137"/>
                    </a:srgbClr>
                  </a:outerShdw>
                </a:effectLst>
                <a:latin typeface="+mj-ea"/>
              </a:rPr>
              <a:t>的设计目标</a:t>
            </a:r>
          </a:p>
        </p:txBody>
      </p:sp>
      <p:sp>
        <p:nvSpPr>
          <p:cNvPr id="226307" name="Rectangle 3"/>
          <p:cNvSpPr>
            <a:spLocks noGrp="1" noChangeArrowheads="1"/>
          </p:cNvSpPr>
          <p:nvPr>
            <p:ph type="body" idx="1"/>
          </p:nvPr>
        </p:nvSpPr>
        <p:spPr>
          <a:xfrm>
            <a:off x="1371600" y="1476375"/>
            <a:ext cx="7772400" cy="4679950"/>
          </a:xfrm>
        </p:spPr>
        <p:txBody>
          <a:bodyPr/>
          <a:lstStyle/>
          <a:p>
            <a:pPr>
              <a:spcBef>
                <a:spcPts val="600"/>
              </a:spcBef>
              <a:spcAft>
                <a:spcPts val="600"/>
              </a:spcAft>
              <a:buFont typeface="Wingdings" pitchFamily="2" charset="2"/>
              <a:buChar char="Ø"/>
            </a:pPr>
            <a:r>
              <a:rPr lang="en-US" altLang="zh-CN" sz="2200" dirty="0">
                <a:latin typeface="微软雅黑" pitchFamily="34" charset="-122"/>
                <a:ea typeface="微软雅黑" pitchFamily="34" charset="-122"/>
              </a:rPr>
              <a:t>Hash</a:t>
            </a:r>
            <a:r>
              <a:rPr lang="zh-CN" altLang="en-US" sz="2200" dirty="0">
                <a:latin typeface="微软雅黑" pitchFamily="34" charset="-122"/>
                <a:ea typeface="微软雅黑" pitchFamily="34" charset="-122"/>
              </a:rPr>
              <a:t>函数不使用密钥，不能</a:t>
            </a:r>
            <a:r>
              <a:rPr lang="zh-CN" altLang="en-US" sz="2200" dirty="0">
                <a:solidFill>
                  <a:schemeClr val="hlink"/>
                </a:solidFill>
                <a:latin typeface="微软雅黑" pitchFamily="34" charset="-122"/>
                <a:ea typeface="微软雅黑" pitchFamily="34" charset="-122"/>
              </a:rPr>
              <a:t>直接</a:t>
            </a:r>
            <a:r>
              <a:rPr lang="zh-CN" altLang="en-US" sz="2200" dirty="0">
                <a:latin typeface="微软雅黑" pitchFamily="34" charset="-122"/>
                <a:ea typeface="微软雅黑" pitchFamily="34" charset="-122"/>
              </a:rPr>
              <a:t>用于</a:t>
            </a:r>
            <a:r>
              <a:rPr lang="en-US" altLang="zh-CN" sz="2200" dirty="0">
                <a:latin typeface="微软雅黑" pitchFamily="34" charset="-122"/>
                <a:ea typeface="微软雅黑" pitchFamily="34" charset="-122"/>
              </a:rPr>
              <a:t>MAC</a:t>
            </a:r>
          </a:p>
          <a:p>
            <a:pPr>
              <a:spcBef>
                <a:spcPts val="600"/>
              </a:spcBef>
              <a:spcAft>
                <a:spcPts val="600"/>
              </a:spcAft>
              <a:buFont typeface="Wingdings" pitchFamily="2" charset="2"/>
              <a:buChar char="Ø"/>
            </a:pPr>
            <a:r>
              <a:rPr lang="en-US" altLang="zh-CN" sz="2200" dirty="0">
                <a:latin typeface="微软雅黑" pitchFamily="34" charset="-122"/>
                <a:ea typeface="微软雅黑" pitchFamily="34" charset="-122"/>
              </a:rPr>
              <a:t>HMAC</a:t>
            </a:r>
            <a:r>
              <a:rPr lang="zh-CN" altLang="en-US" sz="2200" dirty="0">
                <a:latin typeface="微软雅黑" pitchFamily="34" charset="-122"/>
                <a:ea typeface="微软雅黑" pitchFamily="34" charset="-122"/>
              </a:rPr>
              <a:t>要求</a:t>
            </a:r>
          </a:p>
          <a:p>
            <a:pPr marL="692150" lvl="1" indent="-347663">
              <a:lnSpc>
                <a:spcPct val="130000"/>
              </a:lnSpc>
              <a:spcBef>
                <a:spcPts val="600"/>
              </a:spcBef>
              <a:spcAft>
                <a:spcPts val="600"/>
              </a:spcAft>
              <a:buFont typeface="Wingdings" pitchFamily="2" charset="2"/>
              <a:buChar char="ü"/>
            </a:pPr>
            <a:r>
              <a:rPr lang="zh-CN" altLang="en-US" dirty="0">
                <a:latin typeface="微软雅黑" pitchFamily="34" charset="-122"/>
                <a:ea typeface="微软雅黑" pitchFamily="34" charset="-122"/>
              </a:rPr>
              <a:t>可不经修改使用现有</a:t>
            </a:r>
            <a:r>
              <a:rPr lang="en-US" altLang="zh-CN" dirty="0">
                <a:latin typeface="微软雅黑" pitchFamily="34" charset="-122"/>
                <a:ea typeface="微软雅黑" pitchFamily="34" charset="-122"/>
              </a:rPr>
              <a:t>hash</a:t>
            </a:r>
            <a:r>
              <a:rPr lang="zh-CN" altLang="en-US" dirty="0">
                <a:latin typeface="微软雅黑" pitchFamily="34" charset="-122"/>
                <a:ea typeface="微软雅黑" pitchFamily="34" charset="-122"/>
              </a:rPr>
              <a:t>函数</a:t>
            </a:r>
          </a:p>
          <a:p>
            <a:pPr marL="692150" lvl="1" indent="-347663">
              <a:lnSpc>
                <a:spcPct val="130000"/>
              </a:lnSpc>
              <a:spcBef>
                <a:spcPts val="600"/>
              </a:spcBef>
              <a:spcAft>
                <a:spcPts val="600"/>
              </a:spcAft>
              <a:buFont typeface="Wingdings" pitchFamily="2" charset="2"/>
              <a:buChar char="ü"/>
            </a:pPr>
            <a:r>
              <a:rPr lang="zh-CN" altLang="en-US" dirty="0">
                <a:latin typeface="微软雅黑" pitchFamily="34" charset="-122"/>
                <a:ea typeface="微软雅黑" pitchFamily="34" charset="-122"/>
              </a:rPr>
              <a:t>其中镶嵌的</a:t>
            </a:r>
            <a:r>
              <a:rPr lang="en-US" altLang="zh-CN" dirty="0">
                <a:latin typeface="微软雅黑" pitchFamily="34" charset="-122"/>
                <a:ea typeface="微软雅黑" pitchFamily="34" charset="-122"/>
              </a:rPr>
              <a:t>hash</a:t>
            </a:r>
            <a:r>
              <a:rPr lang="zh-CN" altLang="en-US" dirty="0">
                <a:latin typeface="微软雅黑" pitchFamily="34" charset="-122"/>
                <a:ea typeface="微软雅黑" pitchFamily="34" charset="-122"/>
              </a:rPr>
              <a:t>函数可易于替换为更快和更安全的</a:t>
            </a:r>
            <a:r>
              <a:rPr lang="en-US" altLang="zh-CN" dirty="0">
                <a:latin typeface="微软雅黑" pitchFamily="34" charset="-122"/>
                <a:ea typeface="微软雅黑" pitchFamily="34" charset="-122"/>
              </a:rPr>
              <a:t>hash</a:t>
            </a:r>
            <a:r>
              <a:rPr lang="zh-CN" altLang="en-US" dirty="0">
                <a:latin typeface="微软雅黑" pitchFamily="34" charset="-122"/>
                <a:ea typeface="微软雅黑" pitchFamily="34" charset="-122"/>
              </a:rPr>
              <a:t>函数</a:t>
            </a:r>
          </a:p>
          <a:p>
            <a:pPr marL="692150" lvl="1" indent="-347663">
              <a:lnSpc>
                <a:spcPct val="130000"/>
              </a:lnSpc>
              <a:spcBef>
                <a:spcPts val="600"/>
              </a:spcBef>
              <a:spcAft>
                <a:spcPts val="600"/>
              </a:spcAft>
              <a:buFont typeface="Wingdings" pitchFamily="2" charset="2"/>
              <a:buChar char="ü"/>
            </a:pPr>
            <a:r>
              <a:rPr lang="zh-CN" altLang="en-US" dirty="0">
                <a:latin typeface="微软雅黑" pitchFamily="34" charset="-122"/>
                <a:ea typeface="微软雅黑" pitchFamily="34" charset="-122"/>
              </a:rPr>
              <a:t>保持镶嵌的</a:t>
            </a:r>
            <a:r>
              <a:rPr lang="en-US" altLang="zh-CN" dirty="0">
                <a:latin typeface="微软雅黑" pitchFamily="34" charset="-122"/>
                <a:ea typeface="微软雅黑" pitchFamily="34" charset="-122"/>
              </a:rPr>
              <a:t>hash</a:t>
            </a:r>
            <a:r>
              <a:rPr lang="zh-CN" altLang="en-US" dirty="0">
                <a:latin typeface="微软雅黑" pitchFamily="34" charset="-122"/>
                <a:ea typeface="微软雅黑" pitchFamily="34" charset="-122"/>
              </a:rPr>
              <a:t>函数的最初性能，不因适用于</a:t>
            </a:r>
            <a:r>
              <a:rPr lang="en-US" altLang="zh-CN" dirty="0">
                <a:latin typeface="微软雅黑" pitchFamily="34" charset="-122"/>
                <a:ea typeface="微软雅黑" pitchFamily="34" charset="-122"/>
              </a:rPr>
              <a:t>HAMC</a:t>
            </a:r>
            <a:r>
              <a:rPr lang="zh-CN" altLang="en-US" dirty="0">
                <a:latin typeface="微软雅黑" pitchFamily="34" charset="-122"/>
                <a:ea typeface="微软雅黑" pitchFamily="34" charset="-122"/>
              </a:rPr>
              <a:t>而使其性能降低</a:t>
            </a:r>
          </a:p>
          <a:p>
            <a:pPr marL="692150" lvl="1" indent="-347663">
              <a:lnSpc>
                <a:spcPct val="130000"/>
              </a:lnSpc>
              <a:spcBef>
                <a:spcPts val="600"/>
              </a:spcBef>
              <a:spcAft>
                <a:spcPts val="600"/>
              </a:spcAft>
              <a:buFont typeface="Wingdings" pitchFamily="2" charset="2"/>
              <a:buChar char="ü"/>
            </a:pPr>
            <a:r>
              <a:rPr lang="zh-CN" altLang="en-US" dirty="0">
                <a:latin typeface="微软雅黑" pitchFamily="34" charset="-122"/>
                <a:ea typeface="微软雅黑" pitchFamily="34" charset="-122"/>
              </a:rPr>
              <a:t>以简单方式使用和处理密钥</a:t>
            </a:r>
          </a:p>
          <a:p>
            <a:pPr marL="692150" lvl="1" indent="-347663">
              <a:lnSpc>
                <a:spcPct val="130000"/>
              </a:lnSpc>
              <a:spcBef>
                <a:spcPts val="600"/>
              </a:spcBef>
              <a:spcAft>
                <a:spcPts val="600"/>
              </a:spcAft>
              <a:buFont typeface="Wingdings" pitchFamily="2" charset="2"/>
              <a:buChar char="ü"/>
            </a:pPr>
            <a:r>
              <a:rPr lang="zh-CN" altLang="en-US" dirty="0">
                <a:latin typeface="微软雅黑" pitchFamily="34" charset="-122"/>
                <a:ea typeface="微软雅黑" pitchFamily="34" charset="-122"/>
              </a:rPr>
              <a:t>在对镶嵌的</a:t>
            </a:r>
            <a:r>
              <a:rPr lang="en-US" altLang="zh-CN" dirty="0">
                <a:latin typeface="微软雅黑" pitchFamily="34" charset="-122"/>
                <a:ea typeface="微软雅黑" pitchFamily="34" charset="-122"/>
              </a:rPr>
              <a:t>hash</a:t>
            </a:r>
            <a:r>
              <a:rPr lang="zh-CN" altLang="en-US" dirty="0">
                <a:latin typeface="微软雅黑" pitchFamily="34" charset="-122"/>
                <a:ea typeface="微软雅黑" pitchFamily="34" charset="-122"/>
              </a:rPr>
              <a:t>函数合理假设的基础上，易于分析</a:t>
            </a:r>
            <a:br>
              <a:rPr lang="zh-CN" altLang="en-US" dirty="0">
                <a:latin typeface="微软雅黑" pitchFamily="34" charset="-122"/>
                <a:ea typeface="微软雅黑" pitchFamily="34" charset="-122"/>
              </a:rPr>
            </a:br>
            <a:r>
              <a:rPr lang="en-US" altLang="zh-CN" dirty="0">
                <a:latin typeface="微软雅黑" pitchFamily="34" charset="-122"/>
                <a:ea typeface="微软雅黑" pitchFamily="34" charset="-122"/>
              </a:rPr>
              <a:t>HMAC</a:t>
            </a:r>
            <a:r>
              <a:rPr lang="zh-CN" altLang="en-US" dirty="0">
                <a:latin typeface="微软雅黑" pitchFamily="34" charset="-122"/>
                <a:ea typeface="微软雅黑" pitchFamily="34" charset="-122"/>
              </a:rPr>
              <a:t>用于认证时的密码强度</a:t>
            </a:r>
          </a:p>
        </p:txBody>
      </p:sp>
      <p:grpSp>
        <p:nvGrpSpPr>
          <p:cNvPr id="226312" name="Group 8"/>
          <p:cNvGrpSpPr>
            <a:grpSpLocks/>
          </p:cNvGrpSpPr>
          <p:nvPr/>
        </p:nvGrpSpPr>
        <p:grpSpPr bwMode="auto">
          <a:xfrm>
            <a:off x="0" y="2355849"/>
            <a:ext cx="9029700" cy="1225551"/>
            <a:chOff x="0" y="1706"/>
            <a:chExt cx="5511" cy="772"/>
          </a:xfrm>
        </p:grpSpPr>
        <p:sp>
          <p:nvSpPr>
            <p:cNvPr id="226308" name="Rectangle 4"/>
            <p:cNvSpPr>
              <a:spLocks noChangeArrowheads="1"/>
            </p:cNvSpPr>
            <p:nvPr/>
          </p:nvSpPr>
          <p:spPr bwMode="auto">
            <a:xfrm>
              <a:off x="975" y="1706"/>
              <a:ext cx="4536" cy="772"/>
            </a:xfrm>
            <a:prstGeom prst="rect">
              <a:avLst/>
            </a:prstGeom>
            <a:noFill/>
            <a:ln w="3810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6309" name="AutoShape 5"/>
            <p:cNvSpPr>
              <a:spLocks noChangeArrowheads="1"/>
            </p:cNvSpPr>
            <p:nvPr/>
          </p:nvSpPr>
          <p:spPr bwMode="auto">
            <a:xfrm>
              <a:off x="0" y="1706"/>
              <a:ext cx="1020" cy="772"/>
            </a:xfrm>
            <a:prstGeom prst="wedgeRectCallout">
              <a:avLst>
                <a:gd name="adj1" fmla="val 57745"/>
                <a:gd name="adj2" fmla="val 2448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b="1" dirty="0"/>
                <a:t>将杂凑函数当作一个黑盒</a:t>
              </a:r>
              <a:r>
                <a:rPr lang="en-US" altLang="zh-CN" b="1" dirty="0"/>
                <a:t>:</a:t>
              </a:r>
              <a:r>
                <a:rPr lang="zh-CN" altLang="en-US" b="1" dirty="0"/>
                <a:t>代码重用；模块替换。</a:t>
              </a:r>
            </a:p>
          </p:txBody>
        </p:sp>
      </p:grpSp>
      <p:sp>
        <p:nvSpPr>
          <p:cNvPr id="226311" name="AutoShape 7"/>
          <p:cNvSpPr>
            <a:spLocks noChangeArrowheads="1"/>
          </p:cNvSpPr>
          <p:nvPr/>
        </p:nvSpPr>
        <p:spPr bwMode="auto">
          <a:xfrm>
            <a:off x="-21726" y="4868863"/>
            <a:ext cx="1619250" cy="576262"/>
          </a:xfrm>
          <a:prstGeom prst="wedgeRectCallout">
            <a:avLst>
              <a:gd name="adj1" fmla="val 55394"/>
              <a:gd name="adj2" fmla="val 4035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b="1"/>
              <a:t>可证明是安全</a:t>
            </a:r>
          </a:p>
        </p:txBody>
      </p:sp>
      <p:pic>
        <p:nvPicPr>
          <p:cNvPr id="10" name="Picture 1" descr="C:\Documents and Settings\H\Application Data\Tencent\Users\34767271\QQ\WinTemp\RichOle\@T`I4AQH0ODF0GXX]G8D~N9.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26400" y="5305700"/>
            <a:ext cx="1003300" cy="1101449"/>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148</a:t>
            </a:fld>
            <a:endParaRPr lang="en-US" altLang="zh-CN"/>
          </a:p>
        </p:txBody>
      </p:sp>
    </p:spTree>
    <p:extLst>
      <p:ext uri="{BB962C8B-B14F-4D97-AF65-F5344CB8AC3E}">
        <p14:creationId xmlns:p14="http://schemas.microsoft.com/office/powerpoint/2010/main" val="57035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63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63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63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2630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2631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26307">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26307">
                                            <p:txEl>
                                              <p:pRg st="5" end="5"/>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26307">
                                            <p:txEl>
                                              <p:pRg st="6" end="6"/>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63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11"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p:cNvSpPr>
            <a:spLocks noGrp="1"/>
          </p:cNvSpPr>
          <p:nvPr>
            <p:ph type="sldNum" sz="quarter" idx="4294967295"/>
          </p:nvPr>
        </p:nvSpPr>
        <p:spPr>
          <a:xfrm>
            <a:off x="6553200" y="6413500"/>
            <a:ext cx="1905000" cy="292100"/>
          </a:xfrm>
          <a:prstGeom prst="rect">
            <a:avLst/>
          </a:prstGeom>
        </p:spPr>
        <p:txBody>
          <a:bodyPr/>
          <a:lstStyle/>
          <a:p>
            <a:fld id="{67038780-FF88-42BA-988B-D28273B0F66A}" type="slidenum">
              <a:rPr lang="zh-CN" altLang="en-US"/>
              <a:pPr/>
              <a:t>149</a:t>
            </a:fld>
            <a:endParaRPr lang="en-US" altLang="zh-CN"/>
          </a:p>
        </p:txBody>
      </p:sp>
      <p:pic>
        <p:nvPicPr>
          <p:cNvPr id="282829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1147763"/>
            <a:ext cx="4906962" cy="5710237"/>
          </a:xfrm>
          <a:prstGeom prst="rect">
            <a:avLst/>
          </a:prstGeom>
          <a:noFill/>
          <a:extLst>
            <a:ext uri="{909E8E84-426E-40DD-AFC4-6F175D3DCCD1}">
              <a14:hiddenFill xmlns:a14="http://schemas.microsoft.com/office/drawing/2010/main">
                <a:solidFill>
                  <a:srgbClr val="FFFFFF"/>
                </a:solidFill>
              </a14:hiddenFill>
            </a:ext>
          </a:extLst>
        </p:spPr>
      </p:pic>
      <p:sp>
        <p:nvSpPr>
          <p:cNvPr id="2828290" name="Rectangle 2"/>
          <p:cNvSpPr>
            <a:spLocks noGrp="1" noChangeArrowheads="1"/>
          </p:cNvSpPr>
          <p:nvPr>
            <p:ph type="title"/>
          </p:nvPr>
        </p:nvSpPr>
        <p:spPr>
          <a:xfrm>
            <a:off x="406400" y="104775"/>
            <a:ext cx="8197850" cy="952500"/>
          </a:xfrm>
          <a:noFill/>
          <a:ln/>
        </p:spPr>
        <p:txBody>
          <a:bodyPr lIns="82550" tIns="41275" rIns="82550" bIns="41275"/>
          <a:lstStyle/>
          <a:p>
            <a:pPr algn="ctr" defTabSz="677863"/>
            <a:r>
              <a:rPr lang="en-US" altLang="zh-CN" sz="3600" kern="1200" dirty="0">
                <a:solidFill>
                  <a:schemeClr val="accent2">
                    <a:lumMod val="75000"/>
                  </a:schemeClr>
                </a:solidFill>
                <a:effectLst>
                  <a:outerShdw blurRad="38100" dist="38100" dir="2700000" algn="tl">
                    <a:srgbClr val="000000">
                      <a:alpha val="43137"/>
                    </a:srgbClr>
                  </a:outerShdw>
                </a:effectLst>
                <a:latin typeface="+mj-ea"/>
              </a:rPr>
              <a:t>HMAC</a:t>
            </a:r>
            <a:r>
              <a:rPr lang="zh-CN" altLang="en-US" sz="3600" kern="1200" dirty="0">
                <a:solidFill>
                  <a:schemeClr val="accent2">
                    <a:lumMod val="75000"/>
                  </a:schemeClr>
                </a:solidFill>
                <a:effectLst>
                  <a:outerShdw blurRad="38100" dist="38100" dir="2700000" algn="tl">
                    <a:srgbClr val="000000">
                      <a:alpha val="43137"/>
                    </a:srgbClr>
                  </a:outerShdw>
                </a:effectLst>
                <a:latin typeface="+mj-ea"/>
              </a:rPr>
              <a:t>结构</a:t>
            </a:r>
          </a:p>
        </p:txBody>
      </p:sp>
      <p:sp>
        <p:nvSpPr>
          <p:cNvPr id="2828292" name="AutoShape 4"/>
          <p:cNvSpPr>
            <a:spLocks noChangeArrowheads="1"/>
          </p:cNvSpPr>
          <p:nvPr/>
        </p:nvSpPr>
        <p:spPr bwMode="auto">
          <a:xfrm>
            <a:off x="700088" y="1624013"/>
            <a:ext cx="3332162" cy="446087"/>
          </a:xfrm>
          <a:prstGeom prst="wedgeRoundRectCallout">
            <a:avLst>
              <a:gd name="adj1" fmla="val 51241"/>
              <a:gd name="adj2" fmla="val -100176"/>
              <a:gd name="adj3" fmla="val 16667"/>
            </a:avLst>
          </a:prstGeom>
          <a:solidFill>
            <a:srgbClr val="CC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1275" rIns="0" bIns="41275"/>
          <a:lstStyle/>
          <a:p>
            <a:pPr marL="609600" indent="-609600" algn="ctr">
              <a:spcBef>
                <a:spcPct val="20000"/>
              </a:spcBef>
              <a:buClr>
                <a:srgbClr val="21377F"/>
              </a:buClr>
              <a:buFont typeface="Symbol" pitchFamily="18" charset="2"/>
              <a:buNone/>
            </a:pPr>
            <a:r>
              <a:rPr lang="zh-CN" altLang="en-US" sz="2000">
                <a:solidFill>
                  <a:srgbClr val="660066"/>
                </a:solidFill>
                <a:latin typeface="Arial" pitchFamily="34" charset="0"/>
              </a:rPr>
              <a:t>长度为</a:t>
            </a:r>
            <a:r>
              <a:rPr lang="en-US" altLang="zh-CN" sz="2000">
                <a:solidFill>
                  <a:srgbClr val="660066"/>
                </a:solidFill>
                <a:latin typeface="Arial" pitchFamily="34" charset="0"/>
              </a:rPr>
              <a:t>b</a:t>
            </a:r>
            <a:r>
              <a:rPr lang="zh-CN" altLang="en-US" sz="2000">
                <a:solidFill>
                  <a:srgbClr val="660066"/>
                </a:solidFill>
                <a:latin typeface="Arial" pitchFamily="34" charset="0"/>
              </a:rPr>
              <a:t>，在</a:t>
            </a:r>
            <a:r>
              <a:rPr lang="en-US" altLang="zh-CN" sz="2000">
                <a:solidFill>
                  <a:srgbClr val="660066"/>
                </a:solidFill>
                <a:latin typeface="Arial" pitchFamily="34" charset="0"/>
              </a:rPr>
              <a:t>K</a:t>
            </a:r>
            <a:r>
              <a:rPr lang="zh-CN" altLang="en-US" sz="2000">
                <a:solidFill>
                  <a:srgbClr val="660066"/>
                </a:solidFill>
                <a:latin typeface="Arial" pitchFamily="34" charset="0"/>
              </a:rPr>
              <a:t>的左边添充</a:t>
            </a:r>
            <a:r>
              <a:rPr lang="en-US" altLang="zh-CN" sz="2000">
                <a:solidFill>
                  <a:srgbClr val="660066"/>
                </a:solidFill>
                <a:latin typeface="Arial" pitchFamily="34" charset="0"/>
              </a:rPr>
              <a:t>0</a:t>
            </a:r>
            <a:endParaRPr lang="zh-CN" altLang="en-US" sz="2000">
              <a:solidFill>
                <a:srgbClr val="660066"/>
              </a:solidFill>
              <a:latin typeface="Arial" pitchFamily="34" charset="0"/>
            </a:endParaRPr>
          </a:p>
        </p:txBody>
      </p:sp>
      <p:sp>
        <p:nvSpPr>
          <p:cNvPr id="2828293" name="AutoShape 5"/>
          <p:cNvSpPr>
            <a:spLocks noChangeArrowheads="1"/>
          </p:cNvSpPr>
          <p:nvPr/>
        </p:nvSpPr>
        <p:spPr bwMode="auto">
          <a:xfrm>
            <a:off x="5899150" y="1077913"/>
            <a:ext cx="2881313" cy="446087"/>
          </a:xfrm>
          <a:prstGeom prst="wedgeRoundRectCallout">
            <a:avLst>
              <a:gd name="adj1" fmla="val -75454"/>
              <a:gd name="adj2" fmla="val 25444"/>
              <a:gd name="adj3" fmla="val 16667"/>
            </a:avLst>
          </a:prstGeom>
          <a:solidFill>
            <a:srgbClr val="CC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1275" rIns="0" bIns="41275"/>
          <a:lstStyle/>
          <a:p>
            <a:pPr marL="609600" indent="-609600" algn="ctr">
              <a:spcBef>
                <a:spcPct val="20000"/>
              </a:spcBef>
              <a:buClr>
                <a:srgbClr val="21377F"/>
              </a:buClr>
              <a:buFont typeface="Symbol" pitchFamily="18" charset="2"/>
              <a:buNone/>
            </a:pPr>
            <a:r>
              <a:rPr lang="en-US" altLang="zh-CN" sz="2000" dirty="0">
                <a:solidFill>
                  <a:srgbClr val="660066"/>
                </a:solidFill>
                <a:latin typeface="Arial" pitchFamily="34" charset="0"/>
              </a:rPr>
              <a:t>b/8</a:t>
            </a:r>
            <a:r>
              <a:rPr lang="zh-CN" altLang="en-US" sz="2000" dirty="0">
                <a:solidFill>
                  <a:srgbClr val="660066"/>
                </a:solidFill>
                <a:latin typeface="Arial" pitchFamily="34" charset="0"/>
              </a:rPr>
              <a:t>个字节的</a:t>
            </a:r>
            <a:r>
              <a:rPr lang="en-US" altLang="zh-CN" sz="2000" dirty="0">
                <a:solidFill>
                  <a:srgbClr val="660066"/>
                </a:solidFill>
                <a:latin typeface="Arial" pitchFamily="34" charset="0"/>
              </a:rPr>
              <a:t>00110110</a:t>
            </a:r>
            <a:endParaRPr lang="zh-CN" altLang="en-US" sz="2000" dirty="0">
              <a:solidFill>
                <a:srgbClr val="660066"/>
              </a:solidFill>
              <a:latin typeface="Arial" pitchFamily="34" charset="0"/>
            </a:endParaRPr>
          </a:p>
        </p:txBody>
      </p:sp>
      <p:sp>
        <p:nvSpPr>
          <p:cNvPr id="2828294" name="AutoShape 6"/>
          <p:cNvSpPr>
            <a:spLocks noChangeArrowheads="1"/>
          </p:cNvSpPr>
          <p:nvPr/>
        </p:nvSpPr>
        <p:spPr bwMode="auto">
          <a:xfrm>
            <a:off x="749300" y="2411413"/>
            <a:ext cx="3160713" cy="446087"/>
          </a:xfrm>
          <a:prstGeom prst="wedgeRoundRectCallout">
            <a:avLst>
              <a:gd name="adj1" fmla="val 77222"/>
              <a:gd name="adj2" fmla="val 236477"/>
              <a:gd name="adj3" fmla="val 16667"/>
            </a:avLst>
          </a:prstGeom>
          <a:solidFill>
            <a:srgbClr val="CC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1275" rIns="0" bIns="41275"/>
          <a:lstStyle/>
          <a:p>
            <a:pPr marL="609600" indent="-609600" algn="ctr">
              <a:spcBef>
                <a:spcPct val="20000"/>
              </a:spcBef>
              <a:buClr>
                <a:srgbClr val="21377F"/>
              </a:buClr>
              <a:buFont typeface="Symbol" pitchFamily="18" charset="2"/>
              <a:buNone/>
            </a:pPr>
            <a:r>
              <a:rPr lang="en-US" altLang="en-US" sz="2000" dirty="0">
                <a:solidFill>
                  <a:srgbClr val="660066"/>
                </a:solidFill>
                <a:latin typeface="Arial" pitchFamily="34" charset="0"/>
              </a:rPr>
              <a:t>b/8个字节的01011100</a:t>
            </a:r>
            <a:endParaRPr lang="zh-CN" altLang="en-US" sz="2000" dirty="0">
              <a:solidFill>
                <a:srgbClr val="660066"/>
              </a:solidFill>
              <a:latin typeface="Arial" pitchFamily="34" charset="0"/>
            </a:endParaRPr>
          </a:p>
        </p:txBody>
      </p:sp>
      <p:sp>
        <p:nvSpPr>
          <p:cNvPr id="2828295" name="AutoShape 7"/>
          <p:cNvSpPr>
            <a:spLocks noChangeArrowheads="1"/>
          </p:cNvSpPr>
          <p:nvPr/>
        </p:nvSpPr>
        <p:spPr bwMode="auto">
          <a:xfrm>
            <a:off x="5926138" y="1611313"/>
            <a:ext cx="2881312" cy="446087"/>
          </a:xfrm>
          <a:prstGeom prst="wedgeRoundRectCallout">
            <a:avLst>
              <a:gd name="adj1" fmla="val -39477"/>
              <a:gd name="adj2" fmla="val 86653"/>
              <a:gd name="adj3" fmla="val 16667"/>
            </a:avLst>
          </a:prstGeom>
          <a:solidFill>
            <a:srgbClr val="CC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1275" rIns="0" bIns="41275"/>
          <a:lstStyle/>
          <a:p>
            <a:pPr marL="609600" indent="-609600" algn="ctr">
              <a:spcBef>
                <a:spcPct val="20000"/>
              </a:spcBef>
              <a:buClr>
                <a:srgbClr val="21377F"/>
              </a:buClr>
              <a:buFont typeface="Symbol" pitchFamily="18" charset="2"/>
              <a:buNone/>
            </a:pPr>
            <a:r>
              <a:rPr lang="zh-CN" altLang="en-US" sz="2000">
                <a:solidFill>
                  <a:srgbClr val="660066"/>
                </a:solidFill>
                <a:latin typeface="Arial" pitchFamily="34" charset="0"/>
              </a:rPr>
              <a:t>输入</a:t>
            </a:r>
            <a:r>
              <a:rPr lang="en-US" altLang="zh-CN" sz="2000">
                <a:solidFill>
                  <a:srgbClr val="660066"/>
                </a:solidFill>
                <a:latin typeface="Arial" pitchFamily="34" charset="0"/>
              </a:rPr>
              <a:t>HMAC</a:t>
            </a:r>
            <a:r>
              <a:rPr lang="zh-CN" altLang="en-US" sz="2000">
                <a:solidFill>
                  <a:srgbClr val="660066"/>
                </a:solidFill>
                <a:latin typeface="Arial" pitchFamily="34" charset="0"/>
              </a:rPr>
              <a:t>的消息</a:t>
            </a:r>
          </a:p>
        </p:txBody>
      </p:sp>
      <p:sp>
        <p:nvSpPr>
          <p:cNvPr id="2828296" name="Rectangle 8"/>
          <p:cNvSpPr>
            <a:spLocks noChangeArrowheads="1"/>
          </p:cNvSpPr>
          <p:nvPr/>
        </p:nvSpPr>
        <p:spPr bwMode="auto">
          <a:xfrm>
            <a:off x="415925" y="3038475"/>
            <a:ext cx="3214688" cy="350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lstStyle/>
          <a:p>
            <a:pPr marL="381000" indent="-381000" algn="just" defTabSz="677863">
              <a:lnSpc>
                <a:spcPct val="130000"/>
              </a:lnSpc>
              <a:spcBef>
                <a:spcPct val="40000"/>
              </a:spcBef>
              <a:buClr>
                <a:schemeClr val="tx1"/>
              </a:buClr>
              <a:buSzPct val="105000"/>
              <a:buFont typeface="Wingdings" pitchFamily="2" charset="2"/>
              <a:buChar char="ü"/>
            </a:pPr>
            <a:r>
              <a:rPr lang="en-US" altLang="zh-CN" sz="1800" dirty="0">
                <a:solidFill>
                  <a:srgbClr val="000099"/>
                </a:solidFill>
                <a:latin typeface="微软雅黑" pitchFamily="34" charset="-122"/>
                <a:ea typeface="微软雅黑" pitchFamily="34" charset="-122"/>
              </a:rPr>
              <a:t>H</a:t>
            </a:r>
            <a:r>
              <a:rPr lang="zh-CN" altLang="en-US" sz="1800" dirty="0">
                <a:solidFill>
                  <a:srgbClr val="000099"/>
                </a:solidFill>
                <a:latin typeface="微软雅黑" pitchFamily="34" charset="-122"/>
                <a:ea typeface="微软雅黑" pitchFamily="34" charset="-122"/>
              </a:rPr>
              <a:t>：嵌入的</a:t>
            </a:r>
            <a:r>
              <a:rPr lang="en-US" altLang="zh-CN" sz="1800" dirty="0">
                <a:solidFill>
                  <a:srgbClr val="000099"/>
                </a:solidFill>
                <a:latin typeface="微软雅黑" pitchFamily="34" charset="-122"/>
                <a:ea typeface="微软雅黑" pitchFamily="34" charset="-122"/>
              </a:rPr>
              <a:t>hash</a:t>
            </a:r>
            <a:r>
              <a:rPr lang="zh-CN" altLang="en-US" sz="1800" dirty="0">
                <a:solidFill>
                  <a:srgbClr val="000099"/>
                </a:solidFill>
                <a:latin typeface="微软雅黑" pitchFamily="34" charset="-122"/>
                <a:ea typeface="微软雅黑" pitchFamily="34" charset="-122"/>
              </a:rPr>
              <a:t>函数（如</a:t>
            </a:r>
            <a:r>
              <a:rPr lang="en-US" altLang="zh-CN" sz="1800" dirty="0">
                <a:solidFill>
                  <a:srgbClr val="000099"/>
                </a:solidFill>
                <a:latin typeface="微软雅黑" pitchFamily="34" charset="-122"/>
                <a:ea typeface="微软雅黑" pitchFamily="34" charset="-122"/>
              </a:rPr>
              <a:t>SHA-512</a:t>
            </a:r>
            <a:r>
              <a:rPr lang="zh-CN" altLang="en-US" sz="1800" dirty="0">
                <a:solidFill>
                  <a:srgbClr val="000099"/>
                </a:solidFill>
                <a:latin typeface="微软雅黑" pitchFamily="34" charset="-122"/>
                <a:ea typeface="微软雅黑" pitchFamily="34" charset="-122"/>
              </a:rPr>
              <a:t>）</a:t>
            </a:r>
          </a:p>
          <a:p>
            <a:pPr marL="381000" indent="-381000" algn="just" defTabSz="677863">
              <a:lnSpc>
                <a:spcPct val="130000"/>
              </a:lnSpc>
              <a:spcBef>
                <a:spcPct val="40000"/>
              </a:spcBef>
              <a:buClr>
                <a:schemeClr val="tx1"/>
              </a:buClr>
              <a:buSzPct val="105000"/>
              <a:buFont typeface="Wingdings" pitchFamily="2" charset="2"/>
              <a:buChar char="ü"/>
            </a:pPr>
            <a:r>
              <a:rPr lang="en-US" altLang="zh-CN" sz="1800" dirty="0">
                <a:solidFill>
                  <a:srgbClr val="000099"/>
                </a:solidFill>
                <a:latin typeface="微软雅黑" pitchFamily="34" charset="-122"/>
                <a:ea typeface="微软雅黑" pitchFamily="34" charset="-122"/>
              </a:rPr>
              <a:t>M</a:t>
            </a:r>
            <a:r>
              <a:rPr lang="zh-CN" altLang="en-US" sz="1800" dirty="0">
                <a:solidFill>
                  <a:srgbClr val="000099"/>
                </a:solidFill>
                <a:latin typeface="微软雅黑" pitchFamily="34" charset="-122"/>
                <a:ea typeface="微软雅黑" pitchFamily="34" charset="-122"/>
              </a:rPr>
              <a:t>：输入</a:t>
            </a:r>
            <a:r>
              <a:rPr lang="en-US" altLang="zh-CN" sz="1800" dirty="0">
                <a:solidFill>
                  <a:srgbClr val="000099"/>
                </a:solidFill>
                <a:latin typeface="微软雅黑" pitchFamily="34" charset="-122"/>
                <a:ea typeface="微软雅黑" pitchFamily="34" charset="-122"/>
              </a:rPr>
              <a:t>HMAC</a:t>
            </a:r>
            <a:r>
              <a:rPr lang="zh-CN" altLang="en-US" sz="1800" dirty="0">
                <a:solidFill>
                  <a:srgbClr val="000099"/>
                </a:solidFill>
                <a:latin typeface="微软雅黑" pitchFamily="34" charset="-122"/>
                <a:ea typeface="微软雅黑" pitchFamily="34" charset="-122"/>
              </a:rPr>
              <a:t>的消息</a:t>
            </a:r>
          </a:p>
          <a:p>
            <a:pPr marL="381000" indent="-381000" algn="just" defTabSz="677863">
              <a:lnSpc>
                <a:spcPct val="130000"/>
              </a:lnSpc>
              <a:spcBef>
                <a:spcPct val="40000"/>
              </a:spcBef>
              <a:buClr>
                <a:schemeClr val="tx1"/>
              </a:buClr>
              <a:buSzPct val="105000"/>
              <a:buFont typeface="Wingdings" pitchFamily="2" charset="2"/>
              <a:buChar char="ü"/>
            </a:pPr>
            <a:r>
              <a:rPr lang="en-US" altLang="zh-CN" sz="1800" dirty="0">
                <a:solidFill>
                  <a:srgbClr val="000099"/>
                </a:solidFill>
                <a:latin typeface="微软雅黑" pitchFamily="34" charset="-122"/>
                <a:ea typeface="微软雅黑" pitchFamily="34" charset="-122"/>
              </a:rPr>
              <a:t>Y</a:t>
            </a:r>
            <a:r>
              <a:rPr lang="en-US" altLang="zh-CN" sz="1800" baseline="-25000" dirty="0">
                <a:solidFill>
                  <a:srgbClr val="000099"/>
                </a:solidFill>
                <a:latin typeface="微软雅黑" pitchFamily="34" charset="-122"/>
                <a:ea typeface="微软雅黑" pitchFamily="34" charset="-122"/>
              </a:rPr>
              <a:t>i</a:t>
            </a:r>
            <a:r>
              <a:rPr lang="zh-CN" altLang="en-US" sz="1800" dirty="0">
                <a:solidFill>
                  <a:srgbClr val="000099"/>
                </a:solidFill>
                <a:latin typeface="微软雅黑" pitchFamily="34" charset="-122"/>
                <a:ea typeface="微软雅黑" pitchFamily="34" charset="-122"/>
              </a:rPr>
              <a:t>：</a:t>
            </a:r>
            <a:r>
              <a:rPr lang="en-US" altLang="zh-CN" sz="1800" dirty="0">
                <a:solidFill>
                  <a:srgbClr val="000099"/>
                </a:solidFill>
                <a:latin typeface="微软雅黑" pitchFamily="34" charset="-122"/>
                <a:ea typeface="微软雅黑" pitchFamily="34" charset="-122"/>
              </a:rPr>
              <a:t>M</a:t>
            </a:r>
            <a:r>
              <a:rPr lang="zh-CN" altLang="en-US" sz="1800" dirty="0">
                <a:solidFill>
                  <a:srgbClr val="000099"/>
                </a:solidFill>
                <a:latin typeface="微软雅黑" pitchFamily="34" charset="-122"/>
                <a:ea typeface="微软雅黑" pitchFamily="34" charset="-122"/>
              </a:rPr>
              <a:t>的第</a:t>
            </a:r>
            <a:r>
              <a:rPr lang="en-US" altLang="zh-CN" sz="1800" dirty="0">
                <a:solidFill>
                  <a:srgbClr val="000099"/>
                </a:solidFill>
                <a:latin typeface="微软雅黑" pitchFamily="34" charset="-122"/>
                <a:ea typeface="微软雅黑" pitchFamily="34" charset="-122"/>
              </a:rPr>
              <a:t>i</a:t>
            </a:r>
            <a:r>
              <a:rPr lang="zh-CN" altLang="en-US" sz="1800" dirty="0">
                <a:solidFill>
                  <a:srgbClr val="000099"/>
                </a:solidFill>
                <a:latin typeface="微软雅黑" pitchFamily="34" charset="-122"/>
                <a:ea typeface="微软雅黑" pitchFamily="34" charset="-122"/>
              </a:rPr>
              <a:t>块</a:t>
            </a:r>
          </a:p>
          <a:p>
            <a:pPr marL="381000" indent="-381000" algn="just" defTabSz="677863">
              <a:lnSpc>
                <a:spcPct val="130000"/>
              </a:lnSpc>
              <a:spcBef>
                <a:spcPct val="40000"/>
              </a:spcBef>
              <a:buClr>
                <a:schemeClr val="tx1"/>
              </a:buClr>
              <a:buSzPct val="105000"/>
              <a:buFont typeface="Wingdings" pitchFamily="2" charset="2"/>
              <a:buChar char="ü"/>
            </a:pPr>
            <a:r>
              <a:rPr lang="en-US" altLang="zh-CN" sz="1800" dirty="0">
                <a:solidFill>
                  <a:srgbClr val="000099"/>
                </a:solidFill>
                <a:latin typeface="微软雅黑" pitchFamily="34" charset="-122"/>
                <a:ea typeface="微软雅黑" pitchFamily="34" charset="-122"/>
              </a:rPr>
              <a:t>b</a:t>
            </a:r>
            <a:r>
              <a:rPr lang="zh-CN" altLang="en-US" sz="1800" dirty="0">
                <a:solidFill>
                  <a:srgbClr val="000099"/>
                </a:solidFill>
                <a:latin typeface="微软雅黑" pitchFamily="34" charset="-122"/>
                <a:ea typeface="微软雅黑" pitchFamily="34" charset="-122"/>
              </a:rPr>
              <a:t>：块中的位数</a:t>
            </a:r>
          </a:p>
          <a:p>
            <a:pPr marL="381000" indent="-381000" algn="just" defTabSz="677863">
              <a:lnSpc>
                <a:spcPct val="130000"/>
              </a:lnSpc>
              <a:spcBef>
                <a:spcPct val="40000"/>
              </a:spcBef>
              <a:buClr>
                <a:schemeClr val="tx1"/>
              </a:buClr>
              <a:buSzPct val="105000"/>
              <a:buFont typeface="Wingdings" pitchFamily="2" charset="2"/>
              <a:buChar char="ü"/>
            </a:pPr>
            <a:r>
              <a:rPr lang="en-US" altLang="zh-CN" sz="1800" dirty="0">
                <a:solidFill>
                  <a:srgbClr val="000099"/>
                </a:solidFill>
                <a:latin typeface="微软雅黑" pitchFamily="34" charset="-122"/>
                <a:ea typeface="微软雅黑" pitchFamily="34" charset="-122"/>
              </a:rPr>
              <a:t>n</a:t>
            </a:r>
            <a:r>
              <a:rPr lang="zh-CN" altLang="en-US" sz="1800" dirty="0">
                <a:solidFill>
                  <a:srgbClr val="000099"/>
                </a:solidFill>
                <a:latin typeface="微软雅黑" pitchFamily="34" charset="-122"/>
                <a:ea typeface="微软雅黑" pitchFamily="34" charset="-122"/>
              </a:rPr>
              <a:t>：</a:t>
            </a:r>
            <a:r>
              <a:rPr lang="en-US" altLang="zh-CN" sz="1800" dirty="0">
                <a:solidFill>
                  <a:srgbClr val="000099"/>
                </a:solidFill>
                <a:latin typeface="微软雅黑" pitchFamily="34" charset="-122"/>
                <a:ea typeface="微软雅黑" pitchFamily="34" charset="-122"/>
              </a:rPr>
              <a:t>hash</a:t>
            </a:r>
            <a:r>
              <a:rPr lang="zh-CN" altLang="en-US" sz="1800" dirty="0">
                <a:solidFill>
                  <a:srgbClr val="000099"/>
                </a:solidFill>
                <a:latin typeface="微软雅黑" pitchFamily="34" charset="-122"/>
                <a:ea typeface="微软雅黑" pitchFamily="34" charset="-122"/>
              </a:rPr>
              <a:t>码长度</a:t>
            </a:r>
          </a:p>
          <a:p>
            <a:pPr marL="381000" indent="-381000" algn="just" defTabSz="677863">
              <a:lnSpc>
                <a:spcPct val="130000"/>
              </a:lnSpc>
              <a:spcBef>
                <a:spcPct val="40000"/>
              </a:spcBef>
              <a:buClr>
                <a:schemeClr val="tx1"/>
              </a:buClr>
              <a:buSzPct val="105000"/>
              <a:buFont typeface="Wingdings" pitchFamily="2" charset="2"/>
              <a:buChar char="ü"/>
            </a:pPr>
            <a:r>
              <a:rPr lang="en-US" altLang="zh-CN" sz="1800" dirty="0">
                <a:solidFill>
                  <a:srgbClr val="000099"/>
                </a:solidFill>
                <a:latin typeface="微软雅黑" pitchFamily="34" charset="-122"/>
                <a:ea typeface="微软雅黑" pitchFamily="34" charset="-122"/>
              </a:rPr>
              <a:t>K</a:t>
            </a:r>
            <a:r>
              <a:rPr lang="zh-CN" altLang="en-US" sz="1800" dirty="0">
                <a:solidFill>
                  <a:srgbClr val="000099"/>
                </a:solidFill>
                <a:latin typeface="微软雅黑" pitchFamily="34" charset="-122"/>
                <a:ea typeface="微软雅黑" pitchFamily="34" charset="-122"/>
              </a:rPr>
              <a:t>：密钥</a:t>
            </a:r>
          </a:p>
        </p:txBody>
      </p:sp>
      <p:sp>
        <p:nvSpPr>
          <p:cNvPr id="2828300" name="AutoShape 12"/>
          <p:cNvSpPr>
            <a:spLocks noChangeArrowheads="1"/>
          </p:cNvSpPr>
          <p:nvPr/>
        </p:nvSpPr>
        <p:spPr bwMode="auto">
          <a:xfrm>
            <a:off x="7721600" y="3422650"/>
            <a:ext cx="1085850" cy="446088"/>
          </a:xfrm>
          <a:prstGeom prst="wedgeRoundRectCallout">
            <a:avLst>
              <a:gd name="adj1" fmla="val -98685"/>
              <a:gd name="adj2" fmla="val 59255"/>
              <a:gd name="adj3" fmla="val 16667"/>
            </a:avLst>
          </a:prstGeom>
          <a:solidFill>
            <a:srgbClr val="CC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1275" rIns="0" bIns="41275"/>
          <a:lstStyle/>
          <a:p>
            <a:pPr marL="609600" indent="-609600" algn="ctr">
              <a:spcBef>
                <a:spcPct val="20000"/>
              </a:spcBef>
              <a:buClr>
                <a:srgbClr val="21377F"/>
              </a:buClr>
              <a:buFont typeface="Symbol" pitchFamily="18" charset="2"/>
              <a:buNone/>
            </a:pPr>
            <a:r>
              <a:rPr lang="en-US" altLang="zh-CN" sz="2000" dirty="0">
                <a:solidFill>
                  <a:srgbClr val="660066"/>
                </a:solidFill>
                <a:latin typeface="Arial" pitchFamily="34" charset="0"/>
              </a:rPr>
              <a:t>||</a:t>
            </a:r>
            <a:r>
              <a:rPr lang="zh-CN" altLang="en-US" sz="2000" dirty="0">
                <a:solidFill>
                  <a:srgbClr val="660066"/>
                </a:solidFill>
                <a:latin typeface="Arial" pitchFamily="34" charset="0"/>
              </a:rPr>
              <a:t>：串接</a:t>
            </a:r>
          </a:p>
        </p:txBody>
      </p:sp>
    </p:spTree>
    <p:extLst>
      <p:ext uri="{BB962C8B-B14F-4D97-AF65-F5344CB8AC3E}">
        <p14:creationId xmlns:p14="http://schemas.microsoft.com/office/powerpoint/2010/main" val="4590744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28292"/>
                                        </p:tgtEl>
                                        <p:attrNameLst>
                                          <p:attrName>style.visibility</p:attrName>
                                        </p:attrNameLst>
                                      </p:cBhvr>
                                      <p:to>
                                        <p:strVal val="visible"/>
                                      </p:to>
                                    </p:set>
                                    <p:animEffect transition="in" filter="wipe(left)">
                                      <p:cBhvr>
                                        <p:cTn id="7" dur="500"/>
                                        <p:tgtEl>
                                          <p:spTgt spid="28282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28293"/>
                                        </p:tgtEl>
                                        <p:attrNameLst>
                                          <p:attrName>style.visibility</p:attrName>
                                        </p:attrNameLst>
                                      </p:cBhvr>
                                      <p:to>
                                        <p:strVal val="visible"/>
                                      </p:to>
                                    </p:set>
                                    <p:animEffect transition="in" filter="wipe(left)">
                                      <p:cBhvr>
                                        <p:cTn id="12" dur="500"/>
                                        <p:tgtEl>
                                          <p:spTgt spid="28282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28295"/>
                                        </p:tgtEl>
                                        <p:attrNameLst>
                                          <p:attrName>style.visibility</p:attrName>
                                        </p:attrNameLst>
                                      </p:cBhvr>
                                      <p:to>
                                        <p:strVal val="visible"/>
                                      </p:to>
                                    </p:set>
                                    <p:animEffect transition="in" filter="wipe(left)">
                                      <p:cBhvr>
                                        <p:cTn id="17" dur="500"/>
                                        <p:tgtEl>
                                          <p:spTgt spid="282829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28300"/>
                                        </p:tgtEl>
                                        <p:attrNameLst>
                                          <p:attrName>style.visibility</p:attrName>
                                        </p:attrNameLst>
                                      </p:cBhvr>
                                      <p:to>
                                        <p:strVal val="visible"/>
                                      </p:to>
                                    </p:set>
                                    <p:animEffect transition="in" filter="wipe(left)">
                                      <p:cBhvr>
                                        <p:cTn id="22" dur="500"/>
                                        <p:tgtEl>
                                          <p:spTgt spid="282830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28294"/>
                                        </p:tgtEl>
                                        <p:attrNameLst>
                                          <p:attrName>style.visibility</p:attrName>
                                        </p:attrNameLst>
                                      </p:cBhvr>
                                      <p:to>
                                        <p:strVal val="visible"/>
                                      </p:to>
                                    </p:set>
                                    <p:animEffect transition="in" filter="wipe(left)">
                                      <p:cBhvr>
                                        <p:cTn id="27" dur="500"/>
                                        <p:tgtEl>
                                          <p:spTgt spid="2828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8292" grpId="0" animBg="1"/>
      <p:bldP spid="2828293" grpId="0" animBg="1"/>
      <p:bldP spid="2828294" grpId="0" animBg="1"/>
      <p:bldP spid="2828295" grpId="0" animBg="1"/>
      <p:bldP spid="282830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5634" name="Rectangle 2"/>
          <p:cNvSpPr>
            <a:spLocks noGrp="1" noChangeArrowheads="1"/>
          </p:cNvSpPr>
          <p:nvPr>
            <p:ph type="body" idx="1"/>
          </p:nvPr>
        </p:nvSpPr>
        <p:spPr>
          <a:xfrm>
            <a:off x="560388" y="1179419"/>
            <a:ext cx="7983537" cy="5099050"/>
          </a:xfrm>
          <a:noFill/>
          <a:ln/>
        </p:spPr>
        <p:txBody>
          <a:bodyPr lIns="82550" tIns="41275" rIns="82550" bIns="41275"/>
          <a:lstStyle/>
          <a:p>
            <a:pPr algn="just" defTabSz="677863">
              <a:lnSpc>
                <a:spcPct val="130000"/>
              </a:lnSpc>
              <a:spcBef>
                <a:spcPct val="65000"/>
              </a:spcBef>
              <a:buFont typeface="Wingdings" pitchFamily="2" charset="2"/>
              <a:buChar char="Ø"/>
            </a:pPr>
            <a:r>
              <a:rPr lang="zh-CN" altLang="en-US" sz="2100" dirty="0">
                <a:effectLst>
                  <a:outerShdw blurRad="38100" dist="38100" dir="2700000" algn="tl">
                    <a:srgbClr val="C0C0C0"/>
                  </a:outerShdw>
                </a:effectLst>
                <a:latin typeface="微软雅黑" pitchFamily="34" charset="-122"/>
                <a:ea typeface="微软雅黑" pitchFamily="34" charset="-122"/>
              </a:rPr>
              <a:t>公开密钥加密在防范密码攻击上比对称加密更安全</a:t>
            </a:r>
            <a:endParaRPr lang="en-US" altLang="zh-CN" sz="2100" dirty="0">
              <a:effectLst>
                <a:outerShdw blurRad="38100" dist="38100" dir="2700000" algn="tl">
                  <a:srgbClr val="C0C0C0"/>
                </a:outerShdw>
              </a:effectLst>
              <a:latin typeface="微软雅黑" pitchFamily="34" charset="-122"/>
              <a:ea typeface="微软雅黑" pitchFamily="34" charset="-122"/>
            </a:endParaRPr>
          </a:p>
          <a:p>
            <a:pPr marL="849313" lvl="1" indent="-371475" algn="just" defTabSz="677863">
              <a:lnSpc>
                <a:spcPct val="130000"/>
              </a:lnSpc>
              <a:spcBef>
                <a:spcPct val="65000"/>
              </a:spcBef>
              <a:buFont typeface="Wingdings" pitchFamily="2" charset="2"/>
              <a:buChar char="ü"/>
            </a:pPr>
            <a:r>
              <a:rPr lang="zh-CN" altLang="en-US" sz="1800" dirty="0">
                <a:latin typeface="微软雅黑" pitchFamily="34" charset="-122"/>
                <a:ea typeface="微软雅黑" pitchFamily="34" charset="-122"/>
              </a:rPr>
              <a:t>实际上，两者都依赖于密钥长度和解密的计算工作量，从抗密码分析的角度抗，互相之间都不比对方优越</a:t>
            </a:r>
          </a:p>
          <a:p>
            <a:pPr algn="just" defTabSz="677863">
              <a:lnSpc>
                <a:spcPct val="130000"/>
              </a:lnSpc>
              <a:spcBef>
                <a:spcPct val="65000"/>
              </a:spcBef>
              <a:buFont typeface="Wingdings" pitchFamily="2" charset="2"/>
              <a:buChar char="Ø"/>
            </a:pPr>
            <a:r>
              <a:rPr lang="zh-CN" altLang="en-US" sz="2100" dirty="0">
                <a:effectLst>
                  <a:outerShdw blurRad="38100" dist="38100" dir="2700000" algn="tl">
                    <a:srgbClr val="C0C0C0"/>
                  </a:outerShdw>
                </a:effectLst>
                <a:latin typeface="微软雅黑" pitchFamily="34" charset="-122"/>
                <a:ea typeface="微软雅黑" pitchFamily="34" charset="-122"/>
              </a:rPr>
              <a:t>公开密钥加密使得对称加密过时</a:t>
            </a:r>
          </a:p>
          <a:p>
            <a:pPr marL="849313" lvl="1" indent="-371475" algn="just" defTabSz="677863">
              <a:lnSpc>
                <a:spcPct val="130000"/>
              </a:lnSpc>
              <a:spcBef>
                <a:spcPct val="65000"/>
              </a:spcBef>
              <a:buFont typeface="Wingdings" pitchFamily="2" charset="2"/>
              <a:buChar char="ü"/>
            </a:pPr>
            <a:r>
              <a:rPr lang="zh-CN" altLang="en-US" sz="1800" dirty="0">
                <a:latin typeface="微软雅黑" pitchFamily="34" charset="-122"/>
                <a:ea typeface="微软雅黑" pitchFamily="34" charset="-122"/>
              </a:rPr>
              <a:t>实际上，公开密钥加密在计算上相对的巨大开销，使得公开密钥加密更多地用于密钥管理和数字签名应用</a:t>
            </a:r>
          </a:p>
          <a:p>
            <a:pPr algn="just" defTabSz="677863">
              <a:lnSpc>
                <a:spcPct val="130000"/>
              </a:lnSpc>
              <a:spcBef>
                <a:spcPct val="65000"/>
              </a:spcBef>
              <a:buFont typeface="Wingdings" pitchFamily="2" charset="2"/>
              <a:buChar char="Ø"/>
            </a:pPr>
            <a:r>
              <a:rPr lang="zh-CN" altLang="en-US" sz="2100" dirty="0">
                <a:effectLst>
                  <a:outerShdw blurRad="38100" dist="38100" dir="2700000" algn="tl">
                    <a:srgbClr val="C0C0C0"/>
                  </a:outerShdw>
                </a:effectLst>
                <a:latin typeface="微软雅黑" pitchFamily="34" charset="-122"/>
                <a:ea typeface="微软雅黑" pitchFamily="34" charset="-122"/>
              </a:rPr>
              <a:t>相对于对称加密使用密钥分发中心的握手协议，感觉使用公钥密码时密钥分发是微不足道的</a:t>
            </a:r>
          </a:p>
          <a:p>
            <a:pPr marL="849313" lvl="1" indent="-371475" algn="just" defTabSz="677863">
              <a:lnSpc>
                <a:spcPct val="130000"/>
              </a:lnSpc>
              <a:spcBef>
                <a:spcPct val="65000"/>
              </a:spcBef>
              <a:buFont typeface="Wingdings" pitchFamily="2" charset="2"/>
              <a:buChar char="ü"/>
            </a:pPr>
            <a:r>
              <a:rPr lang="zh-CN" altLang="en-US" sz="1800" dirty="0">
                <a:latin typeface="微软雅黑" pitchFamily="34" charset="-122"/>
                <a:ea typeface="微软雅黑" pitchFamily="34" charset="-122"/>
              </a:rPr>
              <a:t>实际上，公钥密码除需要协议外，还需要中心代理，因此公钥加密的操作并不简单</a:t>
            </a:r>
          </a:p>
        </p:txBody>
      </p:sp>
      <p:sp>
        <p:nvSpPr>
          <p:cNvPr id="2885635" name="Rectangle 3"/>
          <p:cNvSpPr>
            <a:spLocks noChangeArrowheads="1"/>
          </p:cNvSpPr>
          <p:nvPr/>
        </p:nvSpPr>
        <p:spPr bwMode="auto">
          <a:xfrm>
            <a:off x="458788" y="398463"/>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zh-CN" altLang="en-US" sz="3600" dirty="0">
                <a:solidFill>
                  <a:schemeClr val="accent2">
                    <a:lumMod val="75000"/>
                  </a:schemeClr>
                </a:solidFill>
                <a:effectLst>
                  <a:outerShdw blurRad="38100" dist="38100" dir="2700000" algn="tl">
                    <a:srgbClr val="000000">
                      <a:alpha val="43137"/>
                    </a:srgbClr>
                  </a:outerShdw>
                </a:effectLst>
                <a:latin typeface="+mj-ea"/>
                <a:ea typeface="+mj-ea"/>
                <a:cs typeface="+mj-cs"/>
              </a:rPr>
              <a:t>澄清公开密钥加密算法的误解</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15</a:t>
            </a:fld>
            <a:endParaRPr lang="en-US" altLang="zh-CN"/>
          </a:p>
        </p:txBody>
      </p:sp>
    </p:spTree>
    <p:extLst>
      <p:ext uri="{BB962C8B-B14F-4D97-AF65-F5344CB8AC3E}">
        <p14:creationId xmlns:p14="http://schemas.microsoft.com/office/powerpoint/2010/main" val="721891260"/>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p:cNvSpPr>
            <a:spLocks noGrp="1"/>
          </p:cNvSpPr>
          <p:nvPr>
            <p:ph type="sldNum" sz="quarter" idx="4294967295"/>
          </p:nvPr>
        </p:nvSpPr>
        <p:spPr>
          <a:xfrm>
            <a:off x="6553200" y="6413500"/>
            <a:ext cx="1905000" cy="292100"/>
          </a:xfrm>
          <a:prstGeom prst="rect">
            <a:avLst/>
          </a:prstGeom>
        </p:spPr>
        <p:txBody>
          <a:bodyPr/>
          <a:lstStyle/>
          <a:p>
            <a:fld id="{67038780-FF88-42BA-988B-D28273B0F66A}" type="slidenum">
              <a:rPr lang="zh-CN" altLang="en-US"/>
              <a:pPr/>
              <a:t>150</a:t>
            </a:fld>
            <a:endParaRPr lang="en-US" altLang="zh-CN"/>
          </a:p>
        </p:txBody>
      </p:sp>
      <p:sp>
        <p:nvSpPr>
          <p:cNvPr id="2828290" name="Rectangle 2"/>
          <p:cNvSpPr>
            <a:spLocks noGrp="1" noChangeArrowheads="1"/>
          </p:cNvSpPr>
          <p:nvPr>
            <p:ph type="title"/>
          </p:nvPr>
        </p:nvSpPr>
        <p:spPr>
          <a:xfrm>
            <a:off x="406400" y="104775"/>
            <a:ext cx="8197850" cy="952500"/>
          </a:xfrm>
          <a:noFill/>
          <a:ln/>
        </p:spPr>
        <p:txBody>
          <a:bodyPr lIns="82550" tIns="41275" rIns="82550" bIns="41275"/>
          <a:lstStyle/>
          <a:p>
            <a:pPr algn="ctr" defTabSz="677863"/>
            <a:r>
              <a:rPr lang="en-US" altLang="zh-CN" sz="3600" kern="1200" dirty="0">
                <a:solidFill>
                  <a:schemeClr val="accent2">
                    <a:lumMod val="75000"/>
                  </a:schemeClr>
                </a:solidFill>
                <a:effectLst>
                  <a:outerShdw blurRad="38100" dist="38100" dir="2700000" algn="tl">
                    <a:srgbClr val="000000">
                      <a:alpha val="43137"/>
                    </a:srgbClr>
                  </a:outerShdw>
                </a:effectLst>
                <a:latin typeface="+mj-ea"/>
              </a:rPr>
              <a:t>HMAC</a:t>
            </a:r>
            <a:r>
              <a:rPr lang="zh-CN" altLang="en-US" sz="3600" kern="1200" dirty="0">
                <a:solidFill>
                  <a:schemeClr val="accent2">
                    <a:lumMod val="75000"/>
                  </a:schemeClr>
                </a:solidFill>
                <a:effectLst>
                  <a:outerShdw blurRad="38100" dist="38100" dir="2700000" algn="tl">
                    <a:srgbClr val="000000">
                      <a:alpha val="43137"/>
                    </a:srgbClr>
                  </a:outerShdw>
                </a:effectLst>
                <a:latin typeface="+mj-ea"/>
              </a:rPr>
              <a:t>结构</a:t>
            </a:r>
          </a:p>
        </p:txBody>
      </p:sp>
      <p:sp>
        <p:nvSpPr>
          <p:cNvPr id="2828299" name="Text Box 11"/>
          <p:cNvSpPr txBox="1">
            <a:spLocks noChangeArrowheads="1"/>
          </p:cNvSpPr>
          <p:nvPr/>
        </p:nvSpPr>
        <p:spPr bwMode="auto">
          <a:xfrm>
            <a:off x="83079" y="2494857"/>
            <a:ext cx="8844492" cy="1754326"/>
          </a:xfrm>
          <a:prstGeom prst="rect">
            <a:avLst/>
          </a:prstGeom>
          <a:noFill/>
          <a:ln w="9525">
            <a:solidFill>
              <a:schemeClr val="tx1"/>
            </a:solidFill>
            <a:miter lim="800000"/>
            <a:headEnd/>
            <a:tailEnd/>
          </a:ln>
          <a:effectLst/>
        </p:spPr>
        <p:txBody>
          <a:bodyPr wrap="square">
            <a:spAutoFit/>
          </a:bodyPr>
          <a:lstStyle/>
          <a:p>
            <a:pPr eaLnBrk="1" hangingPunct="1">
              <a:spcBef>
                <a:spcPct val="50000"/>
              </a:spcBef>
            </a:pPr>
            <a:r>
              <a:rPr lang="sv-SE" altLang="zh-CN" sz="5400" dirty="0">
                <a:effectLst>
                  <a:outerShdw blurRad="38100" dist="38100" dir="2700000" algn="tl">
                    <a:srgbClr val="FFFFFF"/>
                  </a:outerShdw>
                </a:effectLst>
                <a:latin typeface="Comic Sans MS" pitchFamily="66" charset="0"/>
              </a:rPr>
              <a:t>HMAC(K,M)=H[(K</a:t>
            </a:r>
            <a:r>
              <a:rPr lang="sv-SE" altLang="zh-CN" sz="5400" baseline="30000" dirty="0">
                <a:effectLst>
                  <a:outerShdw blurRad="38100" dist="38100" dir="2700000" algn="tl">
                    <a:srgbClr val="FFFFFF"/>
                  </a:outerShdw>
                </a:effectLst>
                <a:latin typeface="Comic Sans MS" pitchFamily="66" charset="0"/>
              </a:rPr>
              <a:t>+</a:t>
            </a:r>
            <a:r>
              <a:rPr lang="en-US" altLang="zh-CN" sz="5400" dirty="0">
                <a:effectLst>
                  <a:outerShdw blurRad="38100" dist="38100" dir="2700000" algn="tl">
                    <a:srgbClr val="FFFFFF"/>
                  </a:outerShdw>
                </a:effectLst>
                <a:latin typeface="Comic Sans MS" pitchFamily="66" charset="0"/>
                <a:sym typeface="Symbol" pitchFamily="18" charset="2"/>
              </a:rPr>
              <a:t></a:t>
            </a:r>
            <a:r>
              <a:rPr lang="en-US" altLang="zh-CN" sz="5400" dirty="0" err="1">
                <a:effectLst>
                  <a:outerShdw blurRad="38100" dist="38100" dir="2700000" algn="tl">
                    <a:srgbClr val="FFFFFF"/>
                  </a:outerShdw>
                </a:effectLst>
                <a:latin typeface="Comic Sans MS" pitchFamily="66" charset="0"/>
                <a:sym typeface="Symbol" pitchFamily="18" charset="2"/>
              </a:rPr>
              <a:t>opad</a:t>
            </a:r>
            <a:r>
              <a:rPr lang="sv-SE" altLang="zh-CN" sz="5400" dirty="0">
                <a:effectLst>
                  <a:outerShdw blurRad="38100" dist="38100" dir="2700000" algn="tl">
                    <a:srgbClr val="FFFFFF"/>
                  </a:outerShdw>
                </a:effectLst>
                <a:latin typeface="Comic Sans MS" pitchFamily="66" charset="0"/>
              </a:rPr>
              <a:t>)||H[(K</a:t>
            </a:r>
            <a:r>
              <a:rPr lang="sv-SE" altLang="zh-CN" sz="5400" baseline="30000" dirty="0">
                <a:effectLst>
                  <a:outerShdw blurRad="38100" dist="38100" dir="2700000" algn="tl">
                    <a:srgbClr val="FFFFFF"/>
                  </a:outerShdw>
                </a:effectLst>
                <a:latin typeface="Comic Sans MS" pitchFamily="66" charset="0"/>
              </a:rPr>
              <a:t>+</a:t>
            </a:r>
            <a:r>
              <a:rPr lang="en-US" altLang="zh-CN" sz="5400" dirty="0">
                <a:effectLst>
                  <a:outerShdw blurRad="38100" dist="38100" dir="2700000" algn="tl">
                    <a:srgbClr val="FFFFFF"/>
                  </a:outerShdw>
                </a:effectLst>
                <a:latin typeface="Comic Sans MS" pitchFamily="66" charset="0"/>
                <a:sym typeface="Symbol" pitchFamily="18" charset="2"/>
              </a:rPr>
              <a:t></a:t>
            </a:r>
            <a:r>
              <a:rPr lang="en-US" altLang="zh-CN" sz="5400" dirty="0" err="1">
                <a:effectLst>
                  <a:outerShdw blurRad="38100" dist="38100" dir="2700000" algn="tl">
                    <a:srgbClr val="FFFFFF"/>
                  </a:outerShdw>
                </a:effectLst>
                <a:latin typeface="Comic Sans MS" pitchFamily="66" charset="0"/>
                <a:sym typeface="Symbol" pitchFamily="18" charset="2"/>
              </a:rPr>
              <a:t>ipad</a:t>
            </a:r>
            <a:r>
              <a:rPr lang="sv-SE" altLang="zh-CN" sz="5400" dirty="0">
                <a:effectLst>
                  <a:outerShdw blurRad="38100" dist="38100" dir="2700000" algn="tl">
                    <a:srgbClr val="FFFFFF"/>
                  </a:outerShdw>
                </a:effectLst>
                <a:latin typeface="Comic Sans MS" pitchFamily="66" charset="0"/>
              </a:rPr>
              <a:t>)||M]]</a:t>
            </a:r>
            <a:endParaRPr lang="en-US" altLang="zh-CN" sz="5400" dirty="0">
              <a:effectLst>
                <a:outerShdw blurRad="38100" dist="38100" dir="2700000" algn="tl">
                  <a:srgbClr val="FFFFFF"/>
                </a:outerShdw>
              </a:effectLst>
              <a:latin typeface="Comic Sans MS" pitchFamily="66" charset="0"/>
            </a:endParaRPr>
          </a:p>
        </p:txBody>
      </p:sp>
      <p:sp>
        <p:nvSpPr>
          <p:cNvPr id="2" name="文本框 1"/>
          <p:cNvSpPr txBox="1"/>
          <p:nvPr/>
        </p:nvSpPr>
        <p:spPr>
          <a:xfrm>
            <a:off x="5833533" y="3048854"/>
            <a:ext cx="1439333" cy="646331"/>
          </a:xfrm>
          <a:prstGeom prst="rect">
            <a:avLst/>
          </a:prstGeom>
          <a:noFill/>
        </p:spPr>
        <p:txBody>
          <a:bodyPr wrap="square" rtlCol="0">
            <a:spAutoFit/>
          </a:bodyPr>
          <a:lstStyle/>
          <a:p>
            <a:r>
              <a:rPr lang="zh-CN" altLang="en-US" sz="3600" b="1" dirty="0">
                <a:solidFill>
                  <a:srgbClr val="C00000"/>
                </a:solidFill>
              </a:rPr>
              <a:t>第</a:t>
            </a:r>
            <a:r>
              <a:rPr lang="en-US" altLang="zh-CN" sz="3600" b="1" dirty="0">
                <a:solidFill>
                  <a:srgbClr val="C00000"/>
                </a:solidFill>
              </a:rPr>
              <a:t>1</a:t>
            </a:r>
            <a:r>
              <a:rPr lang="zh-CN" altLang="en-US" sz="3600" b="1" dirty="0">
                <a:solidFill>
                  <a:srgbClr val="C00000"/>
                </a:solidFill>
              </a:rPr>
              <a:t>步</a:t>
            </a:r>
          </a:p>
        </p:txBody>
      </p:sp>
      <p:sp>
        <p:nvSpPr>
          <p:cNvPr id="13" name="文本框 12"/>
          <p:cNvSpPr txBox="1"/>
          <p:nvPr/>
        </p:nvSpPr>
        <p:spPr>
          <a:xfrm>
            <a:off x="1557866" y="3926017"/>
            <a:ext cx="1439333" cy="646331"/>
          </a:xfrm>
          <a:prstGeom prst="rect">
            <a:avLst/>
          </a:prstGeom>
          <a:noFill/>
        </p:spPr>
        <p:txBody>
          <a:bodyPr wrap="square" rtlCol="0">
            <a:spAutoFit/>
          </a:bodyPr>
          <a:lstStyle/>
          <a:p>
            <a:r>
              <a:rPr lang="zh-CN" altLang="en-US" sz="3600" b="1" dirty="0">
                <a:solidFill>
                  <a:srgbClr val="C00000"/>
                </a:solidFill>
              </a:rPr>
              <a:t>第</a:t>
            </a:r>
            <a:r>
              <a:rPr lang="en-US" altLang="zh-CN" sz="3600" b="1" dirty="0">
                <a:solidFill>
                  <a:srgbClr val="C00000"/>
                </a:solidFill>
              </a:rPr>
              <a:t>1</a:t>
            </a:r>
            <a:r>
              <a:rPr lang="zh-CN" altLang="en-US" sz="3600" b="1" dirty="0">
                <a:solidFill>
                  <a:srgbClr val="C00000"/>
                </a:solidFill>
              </a:rPr>
              <a:t>步</a:t>
            </a:r>
          </a:p>
        </p:txBody>
      </p:sp>
      <p:sp>
        <p:nvSpPr>
          <p:cNvPr id="14" name="文本框 13"/>
          <p:cNvSpPr txBox="1"/>
          <p:nvPr/>
        </p:nvSpPr>
        <p:spPr>
          <a:xfrm>
            <a:off x="83079" y="4395695"/>
            <a:ext cx="6078538" cy="646331"/>
          </a:xfrm>
          <a:prstGeom prst="rect">
            <a:avLst/>
          </a:prstGeom>
          <a:noFill/>
        </p:spPr>
        <p:txBody>
          <a:bodyPr wrap="square" rtlCol="0">
            <a:spAutoFit/>
          </a:bodyPr>
          <a:lstStyle/>
          <a:p>
            <a:r>
              <a:rPr lang="en-US" altLang="zh-CN" sz="3600" b="1" dirty="0">
                <a:solidFill>
                  <a:srgbClr val="C00000"/>
                </a:solidFill>
              </a:rPr>
              <a:t>----------------</a:t>
            </a:r>
            <a:r>
              <a:rPr lang="zh-CN" altLang="en-US" sz="3600" b="1" dirty="0">
                <a:solidFill>
                  <a:srgbClr val="C00000"/>
                </a:solidFill>
              </a:rPr>
              <a:t>第</a:t>
            </a:r>
            <a:r>
              <a:rPr lang="en-US" altLang="zh-CN" sz="3600" b="1" dirty="0">
                <a:solidFill>
                  <a:srgbClr val="C00000"/>
                </a:solidFill>
              </a:rPr>
              <a:t>2</a:t>
            </a:r>
            <a:r>
              <a:rPr lang="zh-CN" altLang="en-US" sz="3600" b="1" dirty="0">
                <a:solidFill>
                  <a:srgbClr val="C00000"/>
                </a:solidFill>
              </a:rPr>
              <a:t>步</a:t>
            </a:r>
            <a:r>
              <a:rPr lang="en-US" altLang="zh-CN" sz="3600" b="1" dirty="0">
                <a:solidFill>
                  <a:srgbClr val="C00000"/>
                </a:solidFill>
              </a:rPr>
              <a:t>-------------</a:t>
            </a:r>
            <a:endParaRPr lang="zh-CN" altLang="en-US" sz="3600" b="1" dirty="0">
              <a:solidFill>
                <a:srgbClr val="C00000"/>
              </a:solidFill>
            </a:endParaRPr>
          </a:p>
        </p:txBody>
      </p:sp>
      <p:sp>
        <p:nvSpPr>
          <p:cNvPr id="15" name="文本框 14"/>
          <p:cNvSpPr txBox="1"/>
          <p:nvPr/>
        </p:nvSpPr>
        <p:spPr>
          <a:xfrm>
            <a:off x="3910012" y="1989517"/>
            <a:ext cx="6078538" cy="646331"/>
          </a:xfrm>
          <a:prstGeom prst="rect">
            <a:avLst/>
          </a:prstGeom>
          <a:noFill/>
        </p:spPr>
        <p:txBody>
          <a:bodyPr wrap="square" rtlCol="0">
            <a:spAutoFit/>
          </a:bodyPr>
          <a:lstStyle/>
          <a:p>
            <a:r>
              <a:rPr lang="en-US" altLang="zh-CN" sz="3600" b="1" dirty="0">
                <a:solidFill>
                  <a:srgbClr val="C00000"/>
                </a:solidFill>
              </a:rPr>
              <a:t>-------------</a:t>
            </a:r>
            <a:r>
              <a:rPr lang="zh-CN" altLang="en-US" sz="3600" b="1" dirty="0">
                <a:solidFill>
                  <a:srgbClr val="C00000"/>
                </a:solidFill>
              </a:rPr>
              <a:t>第</a:t>
            </a:r>
            <a:r>
              <a:rPr lang="en-US" altLang="zh-CN" sz="3600" b="1" dirty="0">
                <a:solidFill>
                  <a:srgbClr val="C00000"/>
                </a:solidFill>
              </a:rPr>
              <a:t>3</a:t>
            </a:r>
            <a:r>
              <a:rPr lang="zh-CN" altLang="en-US" sz="3600" b="1" dirty="0">
                <a:solidFill>
                  <a:srgbClr val="C00000"/>
                </a:solidFill>
              </a:rPr>
              <a:t>步</a:t>
            </a:r>
            <a:r>
              <a:rPr lang="en-US" altLang="zh-CN" sz="3600" b="1" dirty="0">
                <a:solidFill>
                  <a:srgbClr val="C00000"/>
                </a:solidFill>
              </a:rPr>
              <a:t>------------</a:t>
            </a:r>
            <a:endParaRPr lang="zh-CN" altLang="en-US" sz="3600" b="1" dirty="0">
              <a:solidFill>
                <a:srgbClr val="C00000"/>
              </a:solidFill>
            </a:endParaRPr>
          </a:p>
        </p:txBody>
      </p:sp>
    </p:spTree>
    <p:extLst>
      <p:ext uri="{BB962C8B-B14F-4D97-AF65-F5344CB8AC3E}">
        <p14:creationId xmlns:p14="http://schemas.microsoft.com/office/powerpoint/2010/main" val="1519062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4" grpId="0"/>
      <p:bldP spid="15"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p:cNvSpPr>
            <a:spLocks noGrp="1"/>
          </p:cNvSpPr>
          <p:nvPr>
            <p:ph type="sldNum" sz="quarter" idx="4294967295"/>
          </p:nvPr>
        </p:nvSpPr>
        <p:spPr>
          <a:xfrm>
            <a:off x="6553200" y="6413500"/>
            <a:ext cx="1905000" cy="292100"/>
          </a:xfrm>
          <a:prstGeom prst="rect">
            <a:avLst/>
          </a:prstGeom>
        </p:spPr>
        <p:txBody>
          <a:bodyPr/>
          <a:lstStyle/>
          <a:p>
            <a:fld id="{67038780-FF88-42BA-988B-D28273B0F66A}" type="slidenum">
              <a:rPr lang="zh-CN" altLang="en-US"/>
              <a:pPr/>
              <a:t>151</a:t>
            </a:fld>
            <a:endParaRPr lang="en-US" altLang="zh-CN"/>
          </a:p>
        </p:txBody>
      </p:sp>
      <p:sp>
        <p:nvSpPr>
          <p:cNvPr id="2828290" name="Rectangle 2"/>
          <p:cNvSpPr>
            <a:spLocks noGrp="1" noChangeArrowheads="1"/>
          </p:cNvSpPr>
          <p:nvPr>
            <p:ph type="title"/>
          </p:nvPr>
        </p:nvSpPr>
        <p:spPr>
          <a:xfrm>
            <a:off x="406400" y="104775"/>
            <a:ext cx="8197850" cy="952500"/>
          </a:xfrm>
          <a:noFill/>
          <a:ln/>
        </p:spPr>
        <p:txBody>
          <a:bodyPr lIns="82550" tIns="41275" rIns="82550" bIns="41275"/>
          <a:lstStyle/>
          <a:p>
            <a:pPr algn="ctr" defTabSz="677863"/>
            <a:r>
              <a:rPr lang="en-US" altLang="zh-CN" sz="3600" kern="1200" dirty="0">
                <a:solidFill>
                  <a:schemeClr val="accent2">
                    <a:lumMod val="75000"/>
                  </a:schemeClr>
                </a:solidFill>
                <a:effectLst>
                  <a:outerShdw blurRad="38100" dist="38100" dir="2700000" algn="tl">
                    <a:srgbClr val="000000">
                      <a:alpha val="43137"/>
                    </a:srgbClr>
                  </a:outerShdw>
                </a:effectLst>
                <a:latin typeface="+mj-ea"/>
              </a:rPr>
              <a:t>HMAC</a:t>
            </a:r>
            <a:r>
              <a:rPr lang="zh-CN" altLang="en-US" sz="3600" kern="1200" dirty="0">
                <a:solidFill>
                  <a:schemeClr val="accent2">
                    <a:lumMod val="75000"/>
                  </a:schemeClr>
                </a:solidFill>
                <a:effectLst>
                  <a:outerShdw blurRad="38100" dist="38100" dir="2700000" algn="tl">
                    <a:srgbClr val="000000">
                      <a:alpha val="43137"/>
                    </a:srgbClr>
                  </a:outerShdw>
                </a:effectLst>
                <a:latin typeface="+mj-ea"/>
              </a:rPr>
              <a:t>结构</a:t>
            </a:r>
          </a:p>
        </p:txBody>
      </p:sp>
      <p:sp>
        <p:nvSpPr>
          <p:cNvPr id="2828299" name="Text Box 11"/>
          <p:cNvSpPr txBox="1">
            <a:spLocks noChangeArrowheads="1"/>
          </p:cNvSpPr>
          <p:nvPr/>
        </p:nvSpPr>
        <p:spPr bwMode="auto">
          <a:xfrm>
            <a:off x="0" y="1427232"/>
            <a:ext cx="8844492" cy="5278368"/>
          </a:xfrm>
          <a:prstGeom prst="rect">
            <a:avLst/>
          </a:prstGeom>
          <a:noFill/>
          <a:ln w="9525">
            <a:solidFill>
              <a:schemeClr val="tx1"/>
            </a:solidFill>
            <a:miter lim="800000"/>
            <a:headEnd/>
            <a:tailEnd/>
          </a:ln>
          <a:effectLst/>
        </p:spPr>
        <p:txBody>
          <a:bodyPr wrap="square">
            <a:spAutoFit/>
          </a:bodyPr>
          <a:lstStyle/>
          <a:p>
            <a:pPr eaLnBrk="1" hangingPunct="1">
              <a:spcBef>
                <a:spcPct val="50000"/>
              </a:spcBef>
            </a:pPr>
            <a:r>
              <a:rPr lang="en-US" altLang="zh-CN" sz="3200" dirty="0">
                <a:effectLst>
                  <a:outerShdw blurRad="38100" dist="38100" dir="2700000" algn="tl">
                    <a:srgbClr val="FFFFFF"/>
                  </a:outerShdw>
                </a:effectLst>
                <a:latin typeface="Comic Sans MS" pitchFamily="66" charset="0"/>
              </a:rPr>
              <a:t>Hash(S||M)</a:t>
            </a:r>
            <a:r>
              <a:rPr lang="zh-CN" altLang="en-US" sz="3200" dirty="0">
                <a:effectLst>
                  <a:outerShdw blurRad="38100" dist="38100" dir="2700000" algn="tl">
                    <a:srgbClr val="FFFFFF"/>
                  </a:outerShdw>
                </a:effectLst>
                <a:latin typeface="Comic Sans MS" pitchFamily="66" charset="0"/>
              </a:rPr>
              <a:t>？</a:t>
            </a:r>
            <a:endParaRPr lang="en-US" altLang="zh-CN" sz="3200" dirty="0">
              <a:effectLst>
                <a:outerShdw blurRad="38100" dist="38100" dir="2700000" algn="tl">
                  <a:srgbClr val="FFFFFF"/>
                </a:outerShdw>
              </a:effectLst>
              <a:latin typeface="Comic Sans MS" pitchFamily="66" charset="0"/>
            </a:endParaRPr>
          </a:p>
          <a:p>
            <a:pPr eaLnBrk="1" hangingPunct="1">
              <a:spcBef>
                <a:spcPct val="50000"/>
              </a:spcBef>
            </a:pPr>
            <a:endParaRPr lang="en-US" altLang="zh-CN" sz="3200" dirty="0">
              <a:effectLst>
                <a:outerShdw blurRad="38100" dist="38100" dir="2700000" algn="tl">
                  <a:srgbClr val="FFFFFF"/>
                </a:outerShdw>
              </a:effectLst>
              <a:latin typeface="Comic Sans MS" pitchFamily="66" charset="0"/>
            </a:endParaRPr>
          </a:p>
          <a:p>
            <a:pPr eaLnBrk="1" hangingPunct="1">
              <a:spcBef>
                <a:spcPct val="50000"/>
              </a:spcBef>
            </a:pPr>
            <a:r>
              <a:rPr lang="en-US" altLang="zh-CN" sz="3200" dirty="0">
                <a:effectLst>
                  <a:outerShdw blurRad="38100" dist="38100" dir="2700000" algn="tl">
                    <a:srgbClr val="FFFFFF"/>
                  </a:outerShdw>
                </a:effectLst>
                <a:latin typeface="Comic Sans MS" pitchFamily="66" charset="0"/>
              </a:rPr>
              <a:t>Hash</a:t>
            </a:r>
            <a:r>
              <a:rPr lang="zh-CN" altLang="en-US" sz="3200" dirty="0">
                <a:effectLst>
                  <a:outerShdw blurRad="38100" dist="38100" dir="2700000" algn="tl">
                    <a:srgbClr val="FFFFFF"/>
                  </a:outerShdw>
                </a:effectLst>
                <a:latin typeface="Comic Sans MS" pitchFamily="66" charset="0"/>
              </a:rPr>
              <a:t>如果抵抗生日攻击，可以作为</a:t>
            </a:r>
            <a:r>
              <a:rPr lang="en-US" altLang="zh-CN" sz="3200" dirty="0">
                <a:effectLst>
                  <a:outerShdw blurRad="38100" dist="38100" dir="2700000" algn="tl">
                    <a:srgbClr val="FFFFFF"/>
                  </a:outerShdw>
                </a:effectLst>
                <a:latin typeface="Comic Sans MS" pitchFamily="66" charset="0"/>
              </a:rPr>
              <a:t>MAC</a:t>
            </a:r>
          </a:p>
          <a:p>
            <a:pPr eaLnBrk="1" hangingPunct="1">
              <a:spcBef>
                <a:spcPct val="50000"/>
              </a:spcBef>
            </a:pPr>
            <a:endParaRPr lang="en-US" altLang="zh-CN" sz="3200" dirty="0">
              <a:effectLst>
                <a:outerShdw blurRad="38100" dist="38100" dir="2700000" algn="tl">
                  <a:srgbClr val="FFFFFF"/>
                </a:outerShdw>
              </a:effectLst>
              <a:latin typeface="Comic Sans MS" pitchFamily="66" charset="0"/>
            </a:endParaRPr>
          </a:p>
          <a:p>
            <a:pPr eaLnBrk="1" hangingPunct="1">
              <a:spcBef>
                <a:spcPct val="50000"/>
              </a:spcBef>
            </a:pPr>
            <a:r>
              <a:rPr lang="en-US" altLang="zh-CN" sz="3200" dirty="0">
                <a:effectLst>
                  <a:outerShdw blurRad="38100" dist="38100" dir="2700000" algn="tl">
                    <a:srgbClr val="FFFFFF"/>
                  </a:outerShdw>
                </a:effectLst>
                <a:latin typeface="Comic Sans MS" pitchFamily="66" charset="0"/>
              </a:rPr>
              <a:t>HMAC</a:t>
            </a:r>
            <a:r>
              <a:rPr lang="zh-CN" altLang="en-US" sz="3200" dirty="0">
                <a:effectLst>
                  <a:outerShdw blurRad="38100" dist="38100" dir="2700000" algn="tl">
                    <a:srgbClr val="FFFFFF"/>
                  </a:outerShdw>
                </a:effectLst>
                <a:latin typeface="Comic Sans MS" pitchFamily="66" charset="0"/>
              </a:rPr>
              <a:t>只要求</a:t>
            </a:r>
            <a:r>
              <a:rPr lang="en-US" altLang="zh-CN" sz="3200" dirty="0">
                <a:effectLst>
                  <a:outerShdw blurRad="38100" dist="38100" dir="2700000" algn="tl">
                    <a:srgbClr val="FFFFFF"/>
                  </a:outerShdw>
                </a:effectLst>
                <a:latin typeface="Comic Sans MS" pitchFamily="66" charset="0"/>
              </a:rPr>
              <a:t>Hash</a:t>
            </a:r>
            <a:r>
              <a:rPr lang="zh-CN" altLang="en-US" sz="3200" dirty="0">
                <a:effectLst>
                  <a:outerShdw blurRad="38100" dist="38100" dir="2700000" algn="tl">
                    <a:srgbClr val="FFFFFF"/>
                  </a:outerShdw>
                </a:effectLst>
                <a:latin typeface="Comic Sans MS" pitchFamily="66" charset="0"/>
              </a:rPr>
              <a:t>是一个伪随机函数，不需要抗碰撞攻击。</a:t>
            </a:r>
          </a:p>
          <a:p>
            <a:pPr eaLnBrk="1" hangingPunct="1">
              <a:spcBef>
                <a:spcPct val="50000"/>
              </a:spcBef>
            </a:pPr>
            <a:endParaRPr lang="en-US" altLang="zh-CN" sz="5400" dirty="0">
              <a:effectLst>
                <a:outerShdw blurRad="38100" dist="38100" dir="2700000" algn="tl">
                  <a:srgbClr val="FFFFFF"/>
                </a:outerShdw>
              </a:effectLst>
              <a:latin typeface="Comic Sans MS" pitchFamily="66" charset="0"/>
            </a:endParaRPr>
          </a:p>
        </p:txBody>
      </p:sp>
    </p:spTree>
    <p:extLst>
      <p:ext uri="{BB962C8B-B14F-4D97-AF65-F5344CB8AC3E}">
        <p14:creationId xmlns:p14="http://schemas.microsoft.com/office/powerpoint/2010/main" val="26845677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28299">
                                            <p:txEl>
                                              <p:pRg st="2" end="2"/>
                                            </p:txEl>
                                          </p:spTgt>
                                        </p:tgtEl>
                                        <p:attrNameLst>
                                          <p:attrName>style.visibility</p:attrName>
                                        </p:attrNameLst>
                                      </p:cBhvr>
                                      <p:to>
                                        <p:strVal val="visible"/>
                                      </p:to>
                                    </p:set>
                                    <p:anim calcmode="lin" valueType="num">
                                      <p:cBhvr additive="base">
                                        <p:cTn id="7" dur="500" fill="hold"/>
                                        <p:tgtEl>
                                          <p:spTgt spid="2828299">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282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28299">
                                            <p:txEl>
                                              <p:pRg st="4" end="4"/>
                                            </p:txEl>
                                          </p:spTgt>
                                        </p:tgtEl>
                                        <p:attrNameLst>
                                          <p:attrName>style.visibility</p:attrName>
                                        </p:attrNameLst>
                                      </p:cBhvr>
                                      <p:to>
                                        <p:strVal val="visible"/>
                                      </p:to>
                                    </p:set>
                                    <p:anim calcmode="lin" valueType="num">
                                      <p:cBhvr additive="base">
                                        <p:cTn id="13" dur="500" fill="hold"/>
                                        <p:tgtEl>
                                          <p:spTgt spid="2828299">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82829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lstStyle/>
          <a:p>
            <a:r>
              <a:rPr lang="en-US" altLang="zh-CN" sz="3600" kern="1200" dirty="0">
                <a:solidFill>
                  <a:schemeClr val="accent2">
                    <a:lumMod val="75000"/>
                  </a:schemeClr>
                </a:solidFill>
                <a:effectLst>
                  <a:outerShdw blurRad="38100" dist="38100" dir="2700000" algn="tl">
                    <a:srgbClr val="000000">
                      <a:alpha val="43137"/>
                    </a:srgbClr>
                  </a:outerShdw>
                </a:effectLst>
                <a:latin typeface="+mj-ea"/>
              </a:rPr>
              <a:t>HMAC</a:t>
            </a:r>
            <a:r>
              <a:rPr lang="zh-CN" altLang="en-US" sz="3600" kern="1200" dirty="0">
                <a:solidFill>
                  <a:schemeClr val="accent2">
                    <a:lumMod val="75000"/>
                  </a:schemeClr>
                </a:solidFill>
                <a:effectLst>
                  <a:outerShdw blurRad="38100" dist="38100" dir="2700000" algn="tl">
                    <a:srgbClr val="000000">
                      <a:alpha val="43137"/>
                    </a:srgbClr>
                  </a:outerShdw>
                </a:effectLst>
                <a:latin typeface="+mj-ea"/>
              </a:rPr>
              <a:t>的安全性</a:t>
            </a:r>
          </a:p>
        </p:txBody>
      </p:sp>
      <p:sp>
        <p:nvSpPr>
          <p:cNvPr id="228355" name="Rectangle 3"/>
          <p:cNvSpPr>
            <a:spLocks noGrp="1" noChangeArrowheads="1"/>
          </p:cNvSpPr>
          <p:nvPr>
            <p:ph type="body" idx="1"/>
          </p:nvPr>
        </p:nvSpPr>
        <p:spPr>
          <a:xfrm>
            <a:off x="912813" y="1247775"/>
            <a:ext cx="7772400" cy="4679950"/>
          </a:xfrm>
        </p:spPr>
        <p:txBody>
          <a:bodyPr/>
          <a:lstStyle/>
          <a:p>
            <a:pPr>
              <a:lnSpc>
                <a:spcPct val="150000"/>
              </a:lnSpc>
              <a:spcAft>
                <a:spcPts val="600"/>
              </a:spcAft>
              <a:buFont typeface="Wingdings" pitchFamily="2" charset="2"/>
              <a:buChar char="Ø"/>
            </a:pPr>
            <a:r>
              <a:rPr lang="zh-CN" altLang="en-US" dirty="0">
                <a:latin typeface="微软雅黑" pitchFamily="34" charset="-122"/>
                <a:ea typeface="微软雅黑" pitchFamily="34" charset="-122"/>
              </a:rPr>
              <a:t>取决于</a:t>
            </a:r>
            <a:r>
              <a:rPr lang="en-US" altLang="zh-CN" dirty="0">
                <a:latin typeface="微软雅黑" pitchFamily="34" charset="-122"/>
                <a:ea typeface="微软雅黑" pitchFamily="34" charset="-122"/>
              </a:rPr>
              <a:t>hash</a:t>
            </a:r>
            <a:r>
              <a:rPr lang="zh-CN" altLang="en-US" dirty="0">
                <a:latin typeface="微软雅黑" pitchFamily="34" charset="-122"/>
                <a:ea typeface="微软雅黑" pitchFamily="34" charset="-122"/>
              </a:rPr>
              <a:t>函数的安全性</a:t>
            </a:r>
          </a:p>
          <a:p>
            <a:pPr>
              <a:lnSpc>
                <a:spcPct val="150000"/>
              </a:lnSpc>
              <a:spcAft>
                <a:spcPts val="600"/>
              </a:spcAft>
              <a:buFont typeface="Wingdings" pitchFamily="2" charset="2"/>
              <a:buChar char="Ø"/>
            </a:pPr>
            <a:r>
              <a:rPr lang="zh-CN" altLang="en-US" dirty="0">
                <a:latin typeface="微软雅黑" pitchFamily="34" charset="-122"/>
                <a:ea typeface="微软雅黑" pitchFamily="34" charset="-122"/>
              </a:rPr>
              <a:t>证明了算法强度和嵌入的</a:t>
            </a:r>
            <a:r>
              <a:rPr lang="en-US" altLang="zh-CN" dirty="0">
                <a:latin typeface="微软雅黑" pitchFamily="34" charset="-122"/>
                <a:ea typeface="微软雅黑" pitchFamily="34" charset="-122"/>
              </a:rPr>
              <a:t>hash</a:t>
            </a:r>
            <a:r>
              <a:rPr lang="zh-CN" altLang="en-US" dirty="0">
                <a:latin typeface="微软雅黑" pitchFamily="34" charset="-122"/>
                <a:ea typeface="微软雅黑" pitchFamily="34" charset="-122"/>
              </a:rPr>
              <a:t>函数强度的确切关系，即证明了对</a:t>
            </a:r>
            <a:r>
              <a:rPr lang="en-US" altLang="zh-CN" dirty="0">
                <a:latin typeface="微软雅黑" pitchFamily="34" charset="-122"/>
                <a:ea typeface="微软雅黑" pitchFamily="34" charset="-122"/>
              </a:rPr>
              <a:t>HMAC</a:t>
            </a:r>
            <a:r>
              <a:rPr lang="zh-CN" altLang="en-US" dirty="0">
                <a:latin typeface="微软雅黑" pitchFamily="34" charset="-122"/>
                <a:ea typeface="微软雅黑" pitchFamily="34" charset="-122"/>
              </a:rPr>
              <a:t>攻击等价于对内嵌</a:t>
            </a:r>
            <a:r>
              <a:rPr lang="en-US" altLang="zh-CN" dirty="0">
                <a:latin typeface="微软雅黑" pitchFamily="34" charset="-122"/>
                <a:ea typeface="微软雅黑" pitchFamily="34" charset="-122"/>
              </a:rPr>
              <a:t>hash</a:t>
            </a:r>
            <a:r>
              <a:rPr lang="zh-CN" altLang="en-US" dirty="0">
                <a:latin typeface="微软雅黑" pitchFamily="34" charset="-122"/>
                <a:ea typeface="微软雅黑" pitchFamily="34" charset="-122"/>
              </a:rPr>
              <a:t>函数的下述两种攻击</a:t>
            </a:r>
          </a:p>
          <a:p>
            <a:pPr marL="692150" lvl="1" indent="-347663">
              <a:lnSpc>
                <a:spcPct val="150000"/>
              </a:lnSpc>
              <a:spcAft>
                <a:spcPts val="600"/>
              </a:spcAft>
            </a:pPr>
            <a:r>
              <a:rPr lang="zh-CN" altLang="en-US" sz="2100" dirty="0">
                <a:latin typeface="微软雅黑" pitchFamily="34" charset="-122"/>
                <a:ea typeface="微软雅黑" pitchFamily="34" charset="-122"/>
              </a:rPr>
              <a:t>攻击者能够计算压缩函数的一个输出，即使</a:t>
            </a:r>
            <a:r>
              <a:rPr lang="en-US" altLang="zh-CN" sz="2100" dirty="0">
                <a:latin typeface="微软雅黑" pitchFamily="34" charset="-122"/>
                <a:ea typeface="微软雅黑" pitchFamily="34" charset="-122"/>
              </a:rPr>
              <a:t>IV</a:t>
            </a:r>
            <a:r>
              <a:rPr lang="zh-CN" altLang="en-US" sz="2100" dirty="0">
                <a:latin typeface="微软雅黑" pitchFamily="34" charset="-122"/>
                <a:ea typeface="微软雅黑" pitchFamily="34" charset="-122"/>
              </a:rPr>
              <a:t>是秘密的和随机的（</a:t>
            </a:r>
            <a:r>
              <a:rPr lang="zh-CN" altLang="en-US" sz="2100" dirty="0">
                <a:solidFill>
                  <a:srgbClr val="C00000"/>
                </a:solidFill>
                <a:latin typeface="微软雅黑" pitchFamily="34" charset="-122"/>
                <a:ea typeface="微软雅黑" pitchFamily="34" charset="-122"/>
              </a:rPr>
              <a:t>穷举攻击，</a:t>
            </a:r>
            <a:r>
              <a:rPr lang="en-US" altLang="zh-CN" sz="2100" dirty="0">
                <a:solidFill>
                  <a:srgbClr val="C00000"/>
                </a:solidFill>
                <a:latin typeface="微软雅黑" pitchFamily="34" charset="-122"/>
                <a:ea typeface="微软雅黑" pitchFamily="34" charset="-122"/>
              </a:rPr>
              <a:t>2</a:t>
            </a:r>
            <a:r>
              <a:rPr lang="en-US" altLang="zh-CN" sz="2100" baseline="30000" dirty="0">
                <a:solidFill>
                  <a:srgbClr val="C00000"/>
                </a:solidFill>
                <a:latin typeface="微软雅黑" pitchFamily="34" charset="-122"/>
                <a:ea typeface="微软雅黑" pitchFamily="34" charset="-122"/>
              </a:rPr>
              <a:t>n</a:t>
            </a:r>
            <a:r>
              <a:rPr lang="zh-CN" altLang="en-US" sz="2100" dirty="0">
                <a:latin typeface="微软雅黑" pitchFamily="34" charset="-122"/>
                <a:ea typeface="微软雅黑" pitchFamily="34" charset="-122"/>
              </a:rPr>
              <a:t>）</a:t>
            </a:r>
          </a:p>
          <a:p>
            <a:pPr marL="692150" lvl="1" indent="-347663">
              <a:lnSpc>
                <a:spcPct val="150000"/>
              </a:lnSpc>
              <a:spcAft>
                <a:spcPts val="600"/>
              </a:spcAft>
            </a:pPr>
            <a:r>
              <a:rPr lang="zh-CN" altLang="en-US" sz="2100" dirty="0">
                <a:latin typeface="微软雅黑" pitchFamily="34" charset="-122"/>
                <a:ea typeface="微软雅黑" pitchFamily="34" charset="-122"/>
              </a:rPr>
              <a:t>攻击者能够找出</a:t>
            </a:r>
            <a:r>
              <a:rPr lang="en-US" altLang="zh-CN" sz="2100" dirty="0">
                <a:latin typeface="微软雅黑" pitchFamily="34" charset="-122"/>
                <a:ea typeface="微软雅黑" pitchFamily="34" charset="-122"/>
              </a:rPr>
              <a:t>hash</a:t>
            </a:r>
            <a:r>
              <a:rPr lang="zh-CN" altLang="en-US" sz="2100" dirty="0">
                <a:latin typeface="微软雅黑" pitchFamily="34" charset="-122"/>
                <a:ea typeface="微软雅黑" pitchFamily="34" charset="-122"/>
              </a:rPr>
              <a:t>函数的碰撞，即使</a:t>
            </a:r>
            <a:r>
              <a:rPr lang="en-US" altLang="zh-CN" sz="2100" dirty="0">
                <a:latin typeface="微软雅黑" pitchFamily="34" charset="-122"/>
                <a:ea typeface="微软雅黑" pitchFamily="34" charset="-122"/>
              </a:rPr>
              <a:t>IV</a:t>
            </a:r>
            <a:r>
              <a:rPr lang="zh-CN" altLang="en-US" sz="2100" dirty="0">
                <a:latin typeface="微软雅黑" pitchFamily="34" charset="-122"/>
                <a:ea typeface="微软雅黑" pitchFamily="34" charset="-122"/>
              </a:rPr>
              <a:t>是随机的和秘密的（</a:t>
            </a:r>
            <a:r>
              <a:rPr lang="zh-CN" altLang="en-US" sz="2100" dirty="0">
                <a:solidFill>
                  <a:srgbClr val="C00000"/>
                </a:solidFill>
                <a:latin typeface="微软雅黑" pitchFamily="34" charset="-122"/>
                <a:ea typeface="微软雅黑" pitchFamily="34" charset="-122"/>
              </a:rPr>
              <a:t>生日攻击，</a:t>
            </a:r>
            <a:r>
              <a:rPr lang="en-US" altLang="zh-CN" sz="2100" dirty="0">
                <a:solidFill>
                  <a:srgbClr val="C00000"/>
                </a:solidFill>
                <a:latin typeface="微软雅黑" pitchFamily="34" charset="-122"/>
                <a:ea typeface="微软雅黑" pitchFamily="34" charset="-122"/>
              </a:rPr>
              <a:t>2</a:t>
            </a:r>
            <a:r>
              <a:rPr lang="en-US" altLang="zh-CN" sz="2100" baseline="30000" dirty="0">
                <a:solidFill>
                  <a:srgbClr val="C00000"/>
                </a:solidFill>
                <a:latin typeface="微软雅黑" pitchFamily="34" charset="-122"/>
                <a:ea typeface="微软雅黑" pitchFamily="34" charset="-122"/>
              </a:rPr>
              <a:t>n/2</a:t>
            </a:r>
            <a:r>
              <a:rPr lang="zh-CN" altLang="en-US" sz="2100" dirty="0">
                <a:latin typeface="微软雅黑" pitchFamily="34" charset="-122"/>
                <a:ea typeface="微软雅黑" pitchFamily="34" charset="-122"/>
              </a:rPr>
              <a:t>）</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152</a:t>
            </a:fld>
            <a:endParaRPr lang="en-US" altLang="zh-CN"/>
          </a:p>
        </p:txBody>
      </p:sp>
    </p:spTree>
    <p:extLst>
      <p:ext uri="{BB962C8B-B14F-4D97-AF65-F5344CB8AC3E}">
        <p14:creationId xmlns:p14="http://schemas.microsoft.com/office/powerpoint/2010/main" val="3706150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83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83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835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283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ltLang="zh-CN" sz="3600" kern="1200" dirty="0">
                <a:solidFill>
                  <a:schemeClr val="accent2">
                    <a:lumMod val="75000"/>
                  </a:schemeClr>
                </a:solidFill>
                <a:effectLst>
                  <a:outerShdw blurRad="38100" dist="38100" dir="2700000" algn="tl">
                    <a:srgbClr val="000000">
                      <a:alpha val="43137"/>
                    </a:srgbClr>
                  </a:outerShdw>
                </a:effectLst>
                <a:latin typeface="+mj-ea"/>
              </a:rPr>
              <a:t>HMAC</a:t>
            </a:r>
            <a:r>
              <a:rPr lang="zh-CN" altLang="en-US" sz="3600" kern="1200" dirty="0">
                <a:solidFill>
                  <a:schemeClr val="accent2">
                    <a:lumMod val="75000"/>
                  </a:schemeClr>
                </a:solidFill>
                <a:effectLst>
                  <a:outerShdw blurRad="38100" dist="38100" dir="2700000" algn="tl">
                    <a:srgbClr val="000000">
                      <a:alpha val="43137"/>
                    </a:srgbClr>
                  </a:outerShdw>
                </a:effectLst>
                <a:latin typeface="+mj-ea"/>
              </a:rPr>
              <a:t>的典型应用</a:t>
            </a:r>
          </a:p>
        </p:txBody>
      </p:sp>
      <p:sp>
        <p:nvSpPr>
          <p:cNvPr id="245763" name="Rectangle 3"/>
          <p:cNvSpPr>
            <a:spLocks noGrp="1" noChangeArrowheads="1"/>
          </p:cNvSpPr>
          <p:nvPr>
            <p:ph type="body" idx="1"/>
          </p:nvPr>
        </p:nvSpPr>
        <p:spPr>
          <a:xfrm>
            <a:off x="696913" y="1298575"/>
            <a:ext cx="7772400" cy="4679950"/>
          </a:xfrm>
        </p:spPr>
        <p:txBody>
          <a:bodyPr/>
          <a:lstStyle/>
          <a:p>
            <a:pPr>
              <a:lnSpc>
                <a:spcPct val="120000"/>
              </a:lnSpc>
              <a:buFont typeface="Wingdings" pitchFamily="2" charset="2"/>
              <a:buNone/>
            </a:pPr>
            <a:r>
              <a:rPr lang="zh-CN" altLang="en-US" sz="2200" dirty="0">
                <a:latin typeface="微软雅黑" pitchFamily="34" charset="-122"/>
                <a:ea typeface="微软雅黑" pitchFamily="34" charset="-122"/>
              </a:rPr>
              <a:t>（</a:t>
            </a:r>
            <a:r>
              <a:rPr lang="en-US" altLang="zh-CN" sz="2200" dirty="0">
                <a:latin typeface="微软雅黑" pitchFamily="34" charset="-122"/>
                <a:ea typeface="微软雅黑" pitchFamily="34" charset="-122"/>
              </a:rPr>
              <a:t>Challenge/Response</a:t>
            </a:r>
            <a:r>
              <a:rPr lang="zh-CN" altLang="en-US" sz="2200" dirty="0">
                <a:latin typeface="微软雅黑" pitchFamily="34" charset="-122"/>
                <a:ea typeface="微软雅黑" pitchFamily="34" charset="-122"/>
              </a:rPr>
              <a:t>）身份认证</a:t>
            </a:r>
            <a:r>
              <a:rPr lang="en-US" altLang="zh-CN" sz="2200" dirty="0">
                <a:latin typeface="微软雅黑" pitchFamily="34" charset="-122"/>
                <a:ea typeface="微软雅黑" pitchFamily="34" charset="-122"/>
              </a:rPr>
              <a:t>: </a:t>
            </a:r>
          </a:p>
          <a:p>
            <a:pPr>
              <a:lnSpc>
                <a:spcPct val="130000"/>
              </a:lnSpc>
              <a:spcBef>
                <a:spcPts val="600"/>
              </a:spcBef>
              <a:spcAft>
                <a:spcPts val="600"/>
              </a:spcAft>
              <a:buFont typeface="Wingdings" pitchFamily="2" charset="2"/>
              <a:buChar char="Ø"/>
            </a:pPr>
            <a:r>
              <a:rPr lang="en-US" altLang="zh-CN" sz="2000" dirty="0">
                <a:latin typeface="微软雅黑" pitchFamily="34" charset="-122"/>
                <a:ea typeface="微软雅黑" pitchFamily="34" charset="-122"/>
              </a:rPr>
              <a:t>(1) </a:t>
            </a:r>
            <a:r>
              <a:rPr lang="zh-CN" altLang="en-US" sz="2000" dirty="0">
                <a:latin typeface="微软雅黑" pitchFamily="34" charset="-122"/>
                <a:ea typeface="微软雅黑" pitchFamily="34" charset="-122"/>
              </a:rPr>
              <a:t>先由客户端向服务器发出一个验证请求 </a:t>
            </a:r>
          </a:p>
          <a:p>
            <a:pPr>
              <a:lnSpc>
                <a:spcPct val="130000"/>
              </a:lnSpc>
              <a:spcBef>
                <a:spcPts val="600"/>
              </a:spcBef>
              <a:spcAft>
                <a:spcPts val="600"/>
              </a:spcAft>
              <a:buFont typeface="Wingdings" pitchFamily="2" charset="2"/>
              <a:buChar char="Ø"/>
            </a:pPr>
            <a:r>
              <a:rPr lang="en-US" altLang="zh-CN" sz="2000" dirty="0">
                <a:latin typeface="微软雅黑" pitchFamily="34" charset="-122"/>
                <a:ea typeface="微软雅黑" pitchFamily="34" charset="-122"/>
              </a:rPr>
              <a:t>(2) </a:t>
            </a:r>
            <a:r>
              <a:rPr lang="zh-CN" altLang="en-US" sz="2000" dirty="0">
                <a:latin typeface="微软雅黑" pitchFamily="34" charset="-122"/>
                <a:ea typeface="微软雅黑" pitchFamily="34" charset="-122"/>
              </a:rPr>
              <a:t>服务器接到此请求后生成一个随机数并通过网络传输给客户端（此为</a:t>
            </a:r>
            <a:r>
              <a:rPr lang="zh-CN" altLang="en-US" sz="20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挑战</a:t>
            </a:r>
            <a:r>
              <a:rPr lang="zh-CN" altLang="en-US" sz="2000" dirty="0">
                <a:latin typeface="微软雅黑" pitchFamily="34" charset="-122"/>
                <a:ea typeface="微软雅黑" pitchFamily="34" charset="-122"/>
              </a:rPr>
              <a:t>） </a:t>
            </a:r>
          </a:p>
          <a:p>
            <a:pPr>
              <a:lnSpc>
                <a:spcPct val="130000"/>
              </a:lnSpc>
              <a:spcBef>
                <a:spcPts val="600"/>
              </a:spcBef>
              <a:spcAft>
                <a:spcPts val="600"/>
              </a:spcAft>
              <a:buFont typeface="Wingdings" pitchFamily="2" charset="2"/>
              <a:buChar char="Ø"/>
            </a:pPr>
            <a:r>
              <a:rPr lang="en-US" altLang="zh-CN" sz="2000" dirty="0">
                <a:latin typeface="微软雅黑" pitchFamily="34" charset="-122"/>
                <a:ea typeface="微软雅黑" pitchFamily="34" charset="-122"/>
              </a:rPr>
              <a:t>(3) </a:t>
            </a:r>
            <a:r>
              <a:rPr lang="zh-CN" altLang="en-US" sz="2000" dirty="0">
                <a:latin typeface="微软雅黑" pitchFamily="34" charset="-122"/>
                <a:ea typeface="微软雅黑" pitchFamily="34" charset="-122"/>
              </a:rPr>
              <a:t>客户端将收到的随机数与自己的密钥进行</a:t>
            </a:r>
            <a:r>
              <a:rPr lang="en-US" altLang="zh-CN" sz="2000" dirty="0">
                <a:latin typeface="微软雅黑" pitchFamily="34" charset="-122"/>
                <a:ea typeface="微软雅黑" pitchFamily="34" charset="-122"/>
              </a:rPr>
              <a:t>HMAC-MD5</a:t>
            </a:r>
            <a:r>
              <a:rPr lang="zh-CN" altLang="en-US" sz="2000" dirty="0">
                <a:latin typeface="微软雅黑" pitchFamily="34" charset="-122"/>
                <a:ea typeface="微软雅黑" pitchFamily="34" charset="-122"/>
              </a:rPr>
              <a:t>运算并得到一个结果作为认证证据传给服务器（此为</a:t>
            </a:r>
            <a:r>
              <a:rPr lang="zh-CN" altLang="en-US" sz="20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响应</a:t>
            </a:r>
            <a:r>
              <a:rPr lang="zh-CN" altLang="en-US" sz="2000" dirty="0">
                <a:latin typeface="微软雅黑" pitchFamily="34" charset="-122"/>
                <a:ea typeface="微软雅黑" pitchFamily="34" charset="-122"/>
              </a:rPr>
              <a:t>） </a:t>
            </a:r>
          </a:p>
          <a:p>
            <a:pPr>
              <a:lnSpc>
                <a:spcPct val="130000"/>
              </a:lnSpc>
              <a:spcBef>
                <a:spcPts val="600"/>
              </a:spcBef>
              <a:spcAft>
                <a:spcPts val="600"/>
              </a:spcAft>
              <a:buFont typeface="Wingdings" pitchFamily="2" charset="2"/>
              <a:buChar char="Ø"/>
            </a:pPr>
            <a:r>
              <a:rPr lang="en-US" altLang="zh-CN" sz="2000" dirty="0">
                <a:latin typeface="微软雅黑" pitchFamily="34" charset="-122"/>
                <a:ea typeface="微软雅黑" pitchFamily="34" charset="-122"/>
              </a:rPr>
              <a:t>(4) </a:t>
            </a:r>
            <a:r>
              <a:rPr lang="zh-CN" altLang="en-US" sz="2000" dirty="0">
                <a:latin typeface="微软雅黑" pitchFamily="34" charset="-122"/>
                <a:ea typeface="微软雅黑" pitchFamily="34" charset="-122"/>
              </a:rPr>
              <a:t>与此同时，服务器也使用该随机数与存储在服务器数据库中的该客户密钥进行</a:t>
            </a:r>
            <a:r>
              <a:rPr lang="en-US" altLang="zh-CN" sz="2000" dirty="0">
                <a:latin typeface="微软雅黑" pitchFamily="34" charset="-122"/>
                <a:ea typeface="微软雅黑" pitchFamily="34" charset="-122"/>
              </a:rPr>
              <a:t>HMAC-MD5</a:t>
            </a:r>
            <a:r>
              <a:rPr lang="zh-CN" altLang="en-US" sz="2000" dirty="0">
                <a:latin typeface="微软雅黑" pitchFamily="34" charset="-122"/>
                <a:ea typeface="微软雅黑" pitchFamily="34" charset="-122"/>
              </a:rPr>
              <a:t>运算，如果服务器的运算结果与客户端传回的响应结果相同，则认为客户端是一个合法用户</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153</a:t>
            </a:fld>
            <a:endParaRPr lang="en-US" altLang="zh-CN"/>
          </a:p>
        </p:txBody>
      </p:sp>
    </p:spTree>
    <p:extLst>
      <p:ext uri="{BB962C8B-B14F-4D97-AF65-F5344CB8AC3E}">
        <p14:creationId xmlns:p14="http://schemas.microsoft.com/office/powerpoint/2010/main" val="13936298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576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4576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4576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457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p:cNvSpPr>
            <a:spLocks noGrp="1"/>
          </p:cNvSpPr>
          <p:nvPr>
            <p:ph type="sldNum" sz="quarter" idx="12"/>
          </p:nvPr>
        </p:nvSpPr>
        <p:spPr/>
        <p:txBody>
          <a:bodyPr/>
          <a:lstStyle/>
          <a:p>
            <a:fld id="{490AE770-649F-44FF-B064-50937F57E032}" type="slidenum">
              <a:rPr lang="zh-CN" altLang="en-US"/>
              <a:pPr/>
              <a:t>154</a:t>
            </a:fld>
            <a:endParaRPr lang="en-US" altLang="zh-CN"/>
          </a:p>
        </p:txBody>
      </p:sp>
      <p:sp>
        <p:nvSpPr>
          <p:cNvPr id="2824195" name="Rectangle 3"/>
          <p:cNvSpPr>
            <a:spLocks noChangeArrowheads="1"/>
          </p:cNvSpPr>
          <p:nvPr/>
        </p:nvSpPr>
        <p:spPr bwMode="auto">
          <a:xfrm>
            <a:off x="687388" y="441325"/>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en-US" altLang="zh-CN" sz="3600" dirty="0">
                <a:solidFill>
                  <a:schemeClr val="accent2"/>
                </a:solidFill>
                <a:effectLst>
                  <a:outerShdw blurRad="38100" dist="38100" dir="2700000" algn="tl">
                    <a:srgbClr val="000000">
                      <a:alpha val="43137"/>
                    </a:srgbClr>
                  </a:outerShdw>
                </a:effectLst>
                <a:latin typeface="+mj-ea"/>
                <a:ea typeface="+mj-ea"/>
                <a:cs typeface="+mj-cs"/>
              </a:rPr>
              <a:t>3.3.2 </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基于分组密码的</a:t>
            </a:r>
            <a:r>
              <a:rPr lang="en-US" altLang="zh-CN" sz="3600" dirty="0">
                <a:solidFill>
                  <a:schemeClr val="accent2"/>
                </a:solidFill>
                <a:effectLst>
                  <a:outerShdw blurRad="38100" dist="38100" dir="2700000" algn="tl">
                    <a:srgbClr val="000000">
                      <a:alpha val="43137"/>
                    </a:srgbClr>
                  </a:outerShdw>
                </a:effectLst>
                <a:latin typeface="+mj-ea"/>
                <a:ea typeface="+mj-ea"/>
                <a:cs typeface="+mj-cs"/>
              </a:rPr>
              <a:t>MAC</a:t>
            </a:r>
            <a:endParaRPr lang="zh-CN" altLang="en-US" sz="3600" dirty="0">
              <a:solidFill>
                <a:schemeClr val="accent2"/>
              </a:solidFill>
              <a:effectLst>
                <a:outerShdw blurRad="38100" dist="38100" dir="2700000" algn="tl">
                  <a:srgbClr val="000000">
                    <a:alpha val="43137"/>
                  </a:srgbClr>
                </a:outerShdw>
              </a:effectLst>
              <a:latin typeface="+mj-ea"/>
              <a:ea typeface="+mj-ea"/>
              <a:cs typeface="+mj-cs"/>
            </a:endParaRPr>
          </a:p>
        </p:txBody>
      </p:sp>
      <p:sp>
        <p:nvSpPr>
          <p:cNvPr id="3" name="矩形 2"/>
          <p:cNvSpPr/>
          <p:nvPr/>
        </p:nvSpPr>
        <p:spPr>
          <a:xfrm>
            <a:off x="2107460" y="1377434"/>
            <a:ext cx="4716356" cy="461665"/>
          </a:xfrm>
          <a:prstGeom prst="rect">
            <a:avLst/>
          </a:prstGeom>
        </p:spPr>
        <p:txBody>
          <a:bodyPr wrap="none">
            <a:spAutoFit/>
          </a:bodyPr>
          <a:lstStyle/>
          <a:p>
            <a:r>
              <a:rPr lang="en-US" altLang="zh-CN" sz="2400" dirty="0">
                <a:effectLst>
                  <a:outerShdw blurRad="38100" dist="38100" dir="2700000" algn="tl">
                    <a:srgbClr val="000000">
                      <a:alpha val="43137"/>
                    </a:srgbClr>
                  </a:outerShdw>
                </a:effectLst>
                <a:latin typeface="微软雅黑" pitchFamily="34" charset="-122"/>
                <a:ea typeface="微软雅黑" pitchFamily="34" charset="-122"/>
              </a:rPr>
              <a:t>1. </a:t>
            </a:r>
            <a:r>
              <a:rPr lang="zh-CN" altLang="en-US" sz="2400" dirty="0">
                <a:effectLst>
                  <a:outerShdw blurRad="38100" dist="38100" dir="2700000" algn="tl">
                    <a:srgbClr val="000000">
                      <a:alpha val="43137"/>
                    </a:srgbClr>
                  </a:outerShdw>
                </a:effectLst>
                <a:latin typeface="微软雅黑" pitchFamily="34" charset="-122"/>
                <a:ea typeface="微软雅黑" pitchFamily="34" charset="-122"/>
              </a:rPr>
              <a:t>基于密文的消息认证码</a:t>
            </a:r>
            <a:r>
              <a:rPr lang="en-US" altLang="zh-CN" sz="2400" dirty="0">
                <a:effectLst>
                  <a:outerShdw blurRad="38100" dist="38100" dir="2700000" algn="tl">
                    <a:srgbClr val="000000">
                      <a:alpha val="43137"/>
                    </a:srgbClr>
                  </a:outerShdw>
                </a:effectLst>
                <a:latin typeface="微软雅黑" pitchFamily="34" charset="-122"/>
                <a:ea typeface="微软雅黑" pitchFamily="34" charset="-122"/>
              </a:rPr>
              <a:t>(CMAC)</a:t>
            </a:r>
            <a:endParaRPr lang="zh-CN" altLang="en-US" sz="2400" dirty="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 name="矩形 4"/>
          <p:cNvSpPr/>
          <p:nvPr/>
        </p:nvSpPr>
        <p:spPr>
          <a:xfrm>
            <a:off x="812800" y="2026840"/>
            <a:ext cx="7759700" cy="461665"/>
          </a:xfrm>
          <a:prstGeom prst="rect">
            <a:avLst/>
          </a:prstGeom>
        </p:spPr>
        <p:txBody>
          <a:bodyPr wrap="square">
            <a:spAutoFit/>
          </a:bodyPr>
          <a:lstStyle/>
          <a:p>
            <a:pPr marL="342900" indent="-342900">
              <a:buFont typeface="Wingdings" pitchFamily="2" charset="2"/>
              <a:buChar char="Ø"/>
            </a:pPr>
            <a:r>
              <a:rPr lang="zh-CN" altLang="en-US" sz="2400" dirty="0">
                <a:latin typeface="微软雅黑" pitchFamily="34" charset="-122"/>
                <a:ea typeface="微软雅黑" pitchFamily="34" charset="-122"/>
              </a:rPr>
              <a:t>基于密文的消息认证码的操作方式适用于</a:t>
            </a:r>
            <a:r>
              <a:rPr lang="en-US" altLang="zh-CN" sz="2400" dirty="0">
                <a:latin typeface="微软雅黑" pitchFamily="34" charset="-122"/>
                <a:ea typeface="微软雅黑" pitchFamily="34" charset="-122"/>
              </a:rPr>
              <a:t>AES </a:t>
            </a:r>
            <a:r>
              <a:rPr lang="zh-CN" altLang="en-US" sz="2400" dirty="0">
                <a:latin typeface="微软雅黑" pitchFamily="34" charset="-122"/>
                <a:ea typeface="微软雅黑" pitchFamily="34" charset="-122"/>
              </a:rPr>
              <a:t>和</a:t>
            </a:r>
            <a:r>
              <a:rPr lang="en-US" altLang="zh-CN" sz="2400" dirty="0">
                <a:latin typeface="微软雅黑" pitchFamily="34" charset="-122"/>
                <a:ea typeface="微软雅黑" pitchFamily="34" charset="-122"/>
              </a:rPr>
              <a:t>3DES</a:t>
            </a:r>
          </a:p>
        </p:txBody>
      </p:sp>
    </p:spTree>
    <p:extLst>
      <p:ext uri="{BB962C8B-B14F-4D97-AF65-F5344CB8AC3E}">
        <p14:creationId xmlns:p14="http://schemas.microsoft.com/office/powerpoint/2010/main" val="1018737447"/>
      </p:ext>
    </p:extLst>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p:cNvSpPr>
            <a:spLocks noGrp="1"/>
          </p:cNvSpPr>
          <p:nvPr>
            <p:ph type="sldNum" sz="quarter" idx="12"/>
          </p:nvPr>
        </p:nvSpPr>
        <p:spPr/>
        <p:txBody>
          <a:bodyPr/>
          <a:lstStyle/>
          <a:p>
            <a:fld id="{490AE770-649F-44FF-B064-50937F57E032}" type="slidenum">
              <a:rPr lang="zh-CN" altLang="en-US"/>
              <a:pPr/>
              <a:t>155</a:t>
            </a:fld>
            <a:endParaRPr lang="en-US" altLang="zh-CN"/>
          </a:p>
        </p:txBody>
      </p:sp>
      <p:sp>
        <p:nvSpPr>
          <p:cNvPr id="2824195" name="Rectangle 3"/>
          <p:cNvSpPr>
            <a:spLocks noChangeArrowheads="1"/>
          </p:cNvSpPr>
          <p:nvPr/>
        </p:nvSpPr>
        <p:spPr bwMode="auto">
          <a:xfrm>
            <a:off x="687388" y="441325"/>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en-US" altLang="zh-CN" sz="3600" dirty="0">
                <a:solidFill>
                  <a:schemeClr val="accent2"/>
                </a:solidFill>
                <a:effectLst>
                  <a:outerShdw blurRad="38100" dist="38100" dir="2700000" algn="tl">
                    <a:srgbClr val="000000">
                      <a:alpha val="43137"/>
                    </a:srgbClr>
                  </a:outerShdw>
                </a:effectLst>
                <a:latin typeface="+mj-ea"/>
                <a:ea typeface="+mj-ea"/>
                <a:cs typeface="+mj-cs"/>
              </a:rPr>
              <a:t>3.3.2 </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基于分组密码的</a:t>
            </a:r>
            <a:r>
              <a:rPr lang="en-US" altLang="zh-CN" sz="3600" dirty="0">
                <a:solidFill>
                  <a:schemeClr val="accent2"/>
                </a:solidFill>
                <a:effectLst>
                  <a:outerShdw blurRad="38100" dist="38100" dir="2700000" algn="tl">
                    <a:srgbClr val="000000">
                      <a:alpha val="43137"/>
                    </a:srgbClr>
                  </a:outerShdw>
                </a:effectLst>
                <a:latin typeface="+mj-ea"/>
                <a:ea typeface="+mj-ea"/>
                <a:cs typeface="+mj-cs"/>
              </a:rPr>
              <a:t>MAC</a:t>
            </a:r>
            <a:endParaRPr lang="zh-CN" altLang="en-US" sz="3600" dirty="0">
              <a:solidFill>
                <a:schemeClr val="accent2"/>
              </a:solidFill>
              <a:effectLst>
                <a:outerShdw blurRad="38100" dist="38100" dir="2700000" algn="tl">
                  <a:srgbClr val="000000">
                    <a:alpha val="43137"/>
                  </a:srgbClr>
                </a:outerShdw>
              </a:effectLst>
              <a:latin typeface="+mj-ea"/>
              <a:ea typeface="+mj-ea"/>
              <a:cs typeface="+mj-cs"/>
            </a:endParaRPr>
          </a:p>
        </p:txBody>
      </p:sp>
      <p:pic>
        <p:nvPicPr>
          <p:cNvPr id="2" name="图片 1">
            <a:extLst>
              <a:ext uri="{FF2B5EF4-FFF2-40B4-BE49-F238E27FC236}">
                <a16:creationId xmlns:a16="http://schemas.microsoft.com/office/drawing/2014/main" id="{72DC2F4E-FEB4-482B-9BC0-85443343C225}"/>
              </a:ext>
            </a:extLst>
          </p:cNvPr>
          <p:cNvPicPr>
            <a:picLocks noChangeAspect="1"/>
          </p:cNvPicPr>
          <p:nvPr/>
        </p:nvPicPr>
        <p:blipFill>
          <a:blip r:embed="rId3"/>
          <a:stretch>
            <a:fillRect/>
          </a:stretch>
        </p:blipFill>
        <p:spPr>
          <a:xfrm>
            <a:off x="250825" y="1048137"/>
            <a:ext cx="8429625" cy="5517763"/>
          </a:xfrm>
          <a:prstGeom prst="rect">
            <a:avLst/>
          </a:prstGeom>
        </p:spPr>
      </p:pic>
    </p:spTree>
    <p:extLst>
      <p:ext uri="{BB962C8B-B14F-4D97-AF65-F5344CB8AC3E}">
        <p14:creationId xmlns:p14="http://schemas.microsoft.com/office/powerpoint/2010/main" val="2635716891"/>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p:cNvSpPr>
            <a:spLocks noGrp="1"/>
          </p:cNvSpPr>
          <p:nvPr>
            <p:ph type="sldNum" sz="quarter" idx="12"/>
          </p:nvPr>
        </p:nvSpPr>
        <p:spPr/>
        <p:txBody>
          <a:bodyPr/>
          <a:lstStyle/>
          <a:p>
            <a:fld id="{490AE770-649F-44FF-B064-50937F57E032}" type="slidenum">
              <a:rPr lang="zh-CN" altLang="en-US"/>
              <a:pPr/>
              <a:t>156</a:t>
            </a:fld>
            <a:endParaRPr lang="en-US" altLang="zh-CN"/>
          </a:p>
        </p:txBody>
      </p:sp>
      <p:sp>
        <p:nvSpPr>
          <p:cNvPr id="2824195" name="Rectangle 3"/>
          <p:cNvSpPr>
            <a:spLocks noChangeArrowheads="1"/>
          </p:cNvSpPr>
          <p:nvPr/>
        </p:nvSpPr>
        <p:spPr bwMode="auto">
          <a:xfrm>
            <a:off x="687388" y="441325"/>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a:r>
              <a:rPr lang="zh-CN" altLang="en-US" sz="3600" dirty="0">
                <a:solidFill>
                  <a:schemeClr val="accent2"/>
                </a:solidFill>
                <a:effectLst>
                  <a:outerShdw blurRad="38100" dist="38100" dir="2700000" algn="tl">
                    <a:srgbClr val="000000">
                      <a:alpha val="43137"/>
                    </a:srgbClr>
                  </a:outerShdw>
                </a:effectLst>
                <a:latin typeface="+mj-ea"/>
                <a:ea typeface="+mj-ea"/>
                <a:cs typeface="+mj-cs"/>
              </a:rPr>
              <a:t>基于密文的消息认证码</a:t>
            </a:r>
            <a:r>
              <a:rPr lang="en-US" altLang="zh-CN" sz="3600" dirty="0">
                <a:solidFill>
                  <a:schemeClr val="accent2"/>
                </a:solidFill>
                <a:effectLst>
                  <a:outerShdw blurRad="38100" dist="38100" dir="2700000" algn="tl">
                    <a:srgbClr val="000000">
                      <a:alpha val="43137"/>
                    </a:srgbClr>
                  </a:outerShdw>
                </a:effectLst>
                <a:latin typeface="+mj-ea"/>
                <a:ea typeface="+mj-ea"/>
                <a:cs typeface="+mj-cs"/>
              </a:rPr>
              <a:t>(CMAC)</a:t>
            </a:r>
            <a:endParaRPr lang="zh-CN" altLang="en-US" sz="3600" dirty="0">
              <a:solidFill>
                <a:schemeClr val="accent2"/>
              </a:solidFill>
              <a:effectLst>
                <a:outerShdw blurRad="38100" dist="38100" dir="2700000" algn="tl">
                  <a:srgbClr val="000000">
                    <a:alpha val="43137"/>
                  </a:srgbClr>
                </a:outerShdw>
              </a:effectLst>
              <a:latin typeface="+mj-ea"/>
              <a:ea typeface="+mj-ea"/>
              <a:cs typeface="+mj-cs"/>
            </a:endParaRPr>
          </a:p>
        </p:txBody>
      </p:sp>
      <p:sp>
        <p:nvSpPr>
          <p:cNvPr id="2" name="矩形 1"/>
          <p:cNvSpPr/>
          <p:nvPr/>
        </p:nvSpPr>
        <p:spPr>
          <a:xfrm>
            <a:off x="927100" y="4835735"/>
            <a:ext cx="7874000" cy="961289"/>
          </a:xfrm>
          <a:prstGeom prst="rect">
            <a:avLst/>
          </a:prstGeom>
        </p:spPr>
        <p:txBody>
          <a:bodyPr wrap="square">
            <a:spAutoFit/>
          </a:bodyPr>
          <a:lstStyle/>
          <a:p>
            <a:pPr>
              <a:lnSpc>
                <a:spcPct val="150000"/>
              </a:lnSpc>
            </a:pPr>
            <a:r>
              <a:rPr lang="zh-CN" altLang="en-US" sz="2000" dirty="0">
                <a:latin typeface="微软雅黑" pitchFamily="34" charset="-122"/>
                <a:ea typeface="微软雅黑" pitchFamily="34" charset="-122"/>
              </a:rPr>
              <a:t>信息为一个长度为</a:t>
            </a:r>
            <a:r>
              <a:rPr lang="en-US" altLang="zh-CN" sz="2000" dirty="0">
                <a:latin typeface="微软雅黑" pitchFamily="34" charset="-122"/>
                <a:ea typeface="微软雅黑" pitchFamily="34" charset="-122"/>
              </a:rPr>
              <a:t>b </a:t>
            </a:r>
            <a:r>
              <a:rPr lang="zh-CN" altLang="en-US" sz="2000" dirty="0">
                <a:latin typeface="微软雅黑" pitchFamily="34" charset="-122"/>
                <a:ea typeface="微软雅黑" pitchFamily="34" charset="-122"/>
              </a:rPr>
              <a:t>的密码块的整数倍数</a:t>
            </a:r>
            <a:r>
              <a:rPr lang="en-US" altLang="zh-CN" sz="2000" dirty="0">
                <a:latin typeface="微软雅黑" pitchFamily="34" charset="-122"/>
                <a:ea typeface="微软雅黑" pitchFamily="34" charset="-122"/>
              </a:rPr>
              <a:t>n </a:t>
            </a:r>
            <a:r>
              <a:rPr lang="zh-CN" altLang="en-US" sz="2000" dirty="0">
                <a:latin typeface="微软雅黑" pitchFamily="34" charset="-122"/>
                <a:ea typeface="微软雅黑" pitchFamily="34" charset="-122"/>
              </a:rPr>
              <a:t>时，信息被分为</a:t>
            </a:r>
            <a:r>
              <a:rPr lang="en-US" altLang="zh-CN" sz="2000" dirty="0">
                <a:latin typeface="微软雅黑" pitchFamily="34" charset="-122"/>
                <a:ea typeface="微软雅黑" pitchFamily="34" charset="-122"/>
              </a:rPr>
              <a:t>n </a:t>
            </a:r>
            <a:r>
              <a:rPr lang="zh-CN" altLang="en-US" sz="2000" dirty="0">
                <a:latin typeface="微软雅黑" pitchFamily="34" charset="-122"/>
                <a:ea typeface="微软雅黑" pitchFamily="34" charset="-122"/>
              </a:rPr>
              <a:t>块</a:t>
            </a:r>
            <a:r>
              <a:rPr lang="en-US" altLang="zh-CN" sz="2000" dirty="0">
                <a:latin typeface="微软雅黑" pitchFamily="34" charset="-122"/>
                <a:ea typeface="微软雅黑" pitchFamily="34" charset="-122"/>
              </a:rPr>
              <a:t>(M</a:t>
            </a:r>
            <a:r>
              <a:rPr lang="en-US" altLang="zh-CN" sz="2000" baseline="-25000" dirty="0">
                <a:latin typeface="微软雅黑" pitchFamily="34" charset="-122"/>
                <a:ea typeface="微软雅黑" pitchFamily="34" charset="-122"/>
              </a:rPr>
              <a:t>1</a:t>
            </a:r>
            <a:r>
              <a:rPr lang="zh-CN" altLang="en-US" sz="2000" baseline="-25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M</a:t>
            </a:r>
            <a:r>
              <a:rPr lang="en-US" altLang="zh-CN" sz="2000" baseline="-25000" dirty="0">
                <a:latin typeface="微软雅黑" pitchFamily="34" charset="-122"/>
                <a:ea typeface="微软雅黑" pitchFamily="34" charset="-122"/>
              </a:rPr>
              <a:t>2</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 </a:t>
            </a:r>
            <a:r>
              <a:rPr lang="en-US" altLang="zh-CN" sz="2000" dirty="0">
                <a:latin typeface="微软雅黑" pitchFamily="34" charset="-122"/>
                <a:ea typeface="微软雅黑" pitchFamily="34" charset="-122"/>
              </a:rPr>
              <a:t> </a:t>
            </a:r>
            <a:r>
              <a:rPr lang="en-US" altLang="zh-CN" sz="2000" dirty="0" err="1">
                <a:latin typeface="微软雅黑" pitchFamily="34" charset="-122"/>
                <a:ea typeface="微软雅黑" pitchFamily="34" charset="-122"/>
              </a:rPr>
              <a:t>M</a:t>
            </a:r>
            <a:r>
              <a:rPr lang="en-US" altLang="zh-CN" sz="2000" baseline="-25000" dirty="0" err="1">
                <a:latin typeface="微软雅黑" pitchFamily="34" charset="-122"/>
                <a:ea typeface="微软雅黑" pitchFamily="34" charset="-122"/>
              </a:rPr>
              <a:t>n</a:t>
            </a:r>
            <a:r>
              <a:rPr lang="en-US" altLang="zh-CN" sz="2000" dirty="0">
                <a:latin typeface="微软雅黑" pitchFamily="34" charset="-122"/>
                <a:ea typeface="微软雅黑" pitchFamily="34" charset="-122"/>
              </a:rPr>
              <a:t> )</a:t>
            </a:r>
            <a:r>
              <a:rPr lang="zh-CN" altLang="en-US" sz="2000" dirty="0">
                <a:latin typeface="微软雅黑" pitchFamily="34" charset="-122"/>
                <a:ea typeface="微软雅黑" pitchFamily="34" charset="-122"/>
              </a:rPr>
              <a:t>，利用了一个</a:t>
            </a:r>
            <a:r>
              <a:rPr lang="en-US" altLang="zh-CN" sz="2000" dirty="0">
                <a:latin typeface="微软雅黑" pitchFamily="34" charset="-122"/>
                <a:ea typeface="微软雅黑" pitchFamily="34" charset="-122"/>
              </a:rPr>
              <a:t>K</a:t>
            </a:r>
            <a:r>
              <a:rPr lang="zh-CN" altLang="en-US" sz="2000" dirty="0">
                <a:latin typeface="微软雅黑" pitchFamily="34" charset="-122"/>
                <a:ea typeface="微软雅黑" pitchFamily="34" charset="-122"/>
              </a:rPr>
              <a:t>比特的加密密钥</a:t>
            </a:r>
            <a:r>
              <a:rPr lang="en-US" altLang="zh-CN" sz="2000" dirty="0">
                <a:latin typeface="微软雅黑" pitchFamily="34" charset="-122"/>
                <a:ea typeface="微软雅黑" pitchFamily="34" charset="-122"/>
              </a:rPr>
              <a:t>K </a:t>
            </a:r>
            <a:r>
              <a:rPr lang="zh-CN" altLang="en-US" sz="2000" dirty="0">
                <a:latin typeface="微软雅黑" pitchFamily="34" charset="-122"/>
                <a:ea typeface="微软雅黑" pitchFamily="34" charset="-122"/>
              </a:rPr>
              <a:t>和</a:t>
            </a:r>
            <a:r>
              <a:rPr lang="en-US" altLang="zh-CN" sz="2000" dirty="0">
                <a:solidFill>
                  <a:srgbClr val="C00000"/>
                </a:solidFill>
                <a:latin typeface="微软雅黑" pitchFamily="34" charset="-122"/>
                <a:ea typeface="微软雅黑" pitchFamily="34" charset="-122"/>
              </a:rPr>
              <a:t>b</a:t>
            </a:r>
            <a:r>
              <a:rPr lang="en-US" altLang="zh-CN" sz="2000" dirty="0">
                <a:latin typeface="微软雅黑" pitchFamily="34" charset="-122"/>
                <a:ea typeface="微软雅黑" pitchFamily="34" charset="-122"/>
              </a:rPr>
              <a:t> </a:t>
            </a:r>
            <a:r>
              <a:rPr lang="zh-CN" altLang="en-US" sz="2000" dirty="0">
                <a:latin typeface="微软雅黑" pitchFamily="34" charset="-122"/>
                <a:ea typeface="微软雅黑" pitchFamily="34" charset="-122"/>
              </a:rPr>
              <a:t>比特的密钥</a:t>
            </a:r>
          </a:p>
        </p:txBody>
      </p:sp>
      <p:pic>
        <p:nvPicPr>
          <p:cNvPr id="5" name="图片 4">
            <a:extLst>
              <a:ext uri="{FF2B5EF4-FFF2-40B4-BE49-F238E27FC236}">
                <a16:creationId xmlns:a16="http://schemas.microsoft.com/office/drawing/2014/main" id="{91D55C7E-2689-4ECF-A726-3A700137BDB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85775" y="1254230"/>
            <a:ext cx="8429625" cy="3200400"/>
          </a:xfrm>
          <a:prstGeom prst="rect">
            <a:avLst/>
          </a:prstGeom>
        </p:spPr>
      </p:pic>
    </p:spTree>
    <p:extLst>
      <p:ext uri="{BB962C8B-B14F-4D97-AF65-F5344CB8AC3E}">
        <p14:creationId xmlns:p14="http://schemas.microsoft.com/office/powerpoint/2010/main" val="159847177"/>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p:cNvSpPr>
            <a:spLocks noGrp="1"/>
          </p:cNvSpPr>
          <p:nvPr>
            <p:ph type="sldNum" sz="quarter" idx="12"/>
          </p:nvPr>
        </p:nvSpPr>
        <p:spPr/>
        <p:txBody>
          <a:bodyPr/>
          <a:lstStyle/>
          <a:p>
            <a:fld id="{490AE770-649F-44FF-B064-50937F57E032}" type="slidenum">
              <a:rPr lang="zh-CN" altLang="en-US"/>
              <a:pPr/>
              <a:t>157</a:t>
            </a:fld>
            <a:endParaRPr lang="en-US" altLang="zh-CN"/>
          </a:p>
        </p:txBody>
      </p:sp>
      <p:sp>
        <p:nvSpPr>
          <p:cNvPr id="2824195" name="Rectangle 3"/>
          <p:cNvSpPr>
            <a:spLocks noChangeArrowheads="1"/>
          </p:cNvSpPr>
          <p:nvPr/>
        </p:nvSpPr>
        <p:spPr bwMode="auto">
          <a:xfrm>
            <a:off x="687388" y="441325"/>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a:r>
              <a:rPr lang="zh-CN" altLang="en-US" sz="3600" dirty="0">
                <a:solidFill>
                  <a:schemeClr val="accent2"/>
                </a:solidFill>
                <a:effectLst>
                  <a:outerShdw blurRad="38100" dist="38100" dir="2700000" algn="tl">
                    <a:srgbClr val="000000">
                      <a:alpha val="43137"/>
                    </a:srgbClr>
                  </a:outerShdw>
                </a:effectLst>
                <a:latin typeface="+mj-ea"/>
                <a:ea typeface="+mj-ea"/>
                <a:cs typeface="+mj-cs"/>
              </a:rPr>
              <a:t>基于密文的消息认证码</a:t>
            </a:r>
            <a:r>
              <a:rPr lang="en-US" altLang="zh-CN" sz="3600" dirty="0">
                <a:solidFill>
                  <a:schemeClr val="accent2"/>
                </a:solidFill>
                <a:effectLst>
                  <a:outerShdw blurRad="38100" dist="38100" dir="2700000" algn="tl">
                    <a:srgbClr val="000000">
                      <a:alpha val="43137"/>
                    </a:srgbClr>
                  </a:outerShdw>
                </a:effectLst>
                <a:latin typeface="+mj-ea"/>
                <a:ea typeface="+mj-ea"/>
                <a:cs typeface="+mj-cs"/>
              </a:rPr>
              <a:t>(CMAC)</a:t>
            </a:r>
            <a:endParaRPr lang="zh-CN" altLang="en-US" sz="3600" dirty="0">
              <a:solidFill>
                <a:schemeClr val="accent2"/>
              </a:solidFill>
              <a:effectLst>
                <a:outerShdw blurRad="38100" dist="38100" dir="2700000" algn="tl">
                  <a:srgbClr val="000000">
                    <a:alpha val="43137"/>
                  </a:srgbClr>
                </a:outerShdw>
              </a:effectLst>
              <a:latin typeface="+mj-ea"/>
              <a:ea typeface="+mj-ea"/>
              <a:cs typeface="+mj-cs"/>
            </a:endParaRPr>
          </a:p>
        </p:txBody>
      </p:sp>
      <p:pic>
        <p:nvPicPr>
          <p:cNvPr id="2" name="图片 1">
            <a:extLst>
              <a:ext uri="{FF2B5EF4-FFF2-40B4-BE49-F238E27FC236}">
                <a16:creationId xmlns:a16="http://schemas.microsoft.com/office/drawing/2014/main" id="{4D2C471D-EBD1-40AD-A269-AB5D107604B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50825" y="1189928"/>
            <a:ext cx="8429625" cy="3162300"/>
          </a:xfrm>
          <a:prstGeom prst="rect">
            <a:avLst/>
          </a:prstGeom>
        </p:spPr>
      </p:pic>
      <p:sp>
        <p:nvSpPr>
          <p:cNvPr id="8" name="矩形 7">
            <a:extLst>
              <a:ext uri="{FF2B5EF4-FFF2-40B4-BE49-F238E27FC236}">
                <a16:creationId xmlns:a16="http://schemas.microsoft.com/office/drawing/2014/main" id="{737A2E0E-3C07-40D9-854F-3DD307CFD0A6}"/>
              </a:ext>
            </a:extLst>
          </p:cNvPr>
          <p:cNvSpPr/>
          <p:nvPr/>
        </p:nvSpPr>
        <p:spPr>
          <a:xfrm>
            <a:off x="250824" y="4720400"/>
            <a:ext cx="8893175" cy="1422954"/>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dirty="0">
                <a:latin typeface="微软雅黑" pitchFamily="34" charset="-122"/>
                <a:ea typeface="微软雅黑" pitchFamily="34" charset="-122"/>
              </a:rPr>
              <a:t>如果这个信息不是一个密码块长度的整数倍数， 那么最后一个由一个</a:t>
            </a:r>
            <a:r>
              <a:rPr lang="en-US" altLang="zh-CN" sz="2000" dirty="0">
                <a:latin typeface="微软雅黑" pitchFamily="34" charset="-122"/>
                <a:ea typeface="微软雅黑" pitchFamily="34" charset="-122"/>
              </a:rPr>
              <a:t>1 </a:t>
            </a:r>
            <a:r>
              <a:rPr lang="zh-CN" altLang="en-US" sz="2000" dirty="0">
                <a:latin typeface="微软雅黑" pitchFamily="34" charset="-122"/>
                <a:ea typeface="微软雅黑" pitchFamily="34" charset="-122"/>
              </a:rPr>
              <a:t>和若干个</a:t>
            </a:r>
            <a:r>
              <a:rPr lang="en-US" altLang="zh-CN" sz="2000" dirty="0">
                <a:latin typeface="微软雅黑" pitchFamily="34" charset="-122"/>
                <a:ea typeface="微软雅黑" pitchFamily="34" charset="-122"/>
              </a:rPr>
              <a:t>0 </a:t>
            </a:r>
            <a:r>
              <a:rPr lang="zh-CN" altLang="en-US" sz="2000" dirty="0">
                <a:latin typeface="微软雅黑" pitchFamily="34" charset="-122"/>
                <a:ea typeface="微软雅黑" pitchFamily="34" charset="-122"/>
              </a:rPr>
              <a:t>组成的块将被加到最低有效位上，使得块与</a:t>
            </a:r>
            <a:r>
              <a:rPr lang="en-US" altLang="zh-CN" sz="2000" dirty="0">
                <a:latin typeface="微软雅黑" pitchFamily="34" charset="-122"/>
                <a:ea typeface="微软雅黑" pitchFamily="34" charset="-122"/>
              </a:rPr>
              <a:t>b </a:t>
            </a:r>
            <a:r>
              <a:rPr lang="zh-CN" altLang="en-US" sz="2000" dirty="0">
                <a:latin typeface="微软雅黑" pitchFamily="34" charset="-122"/>
                <a:ea typeface="微软雅黑" pitchFamily="34" charset="-122"/>
              </a:rPr>
              <a:t>的长度一致。</a:t>
            </a:r>
            <a:endParaRPr lang="en-US" altLang="zh-CN" sz="2000" dirty="0">
              <a:latin typeface="微软雅黑" pitchFamily="34" charset="-122"/>
              <a:ea typeface="微软雅黑" pitchFamily="34" charset="-122"/>
            </a:endParaRPr>
          </a:p>
          <a:p>
            <a:pPr marL="342900" indent="-342900">
              <a:lnSpc>
                <a:spcPct val="150000"/>
              </a:lnSpc>
              <a:buFont typeface="Arial" panose="020B0604020202020204" pitchFamily="34" charset="0"/>
              <a:buChar char="•"/>
            </a:pPr>
            <a:r>
              <a:rPr lang="zh-CN" altLang="en-US" sz="2000" dirty="0">
                <a:solidFill>
                  <a:srgbClr val="FF0000"/>
                </a:solidFill>
                <a:latin typeface="微软雅黑" pitchFamily="34" charset="-122"/>
                <a:ea typeface="微软雅黑" pitchFamily="34" charset="-122"/>
              </a:rPr>
              <a:t>使用</a:t>
            </a:r>
            <a:r>
              <a:rPr lang="en-US" altLang="zh-CN" sz="2000" i="1" dirty="0">
                <a:solidFill>
                  <a:srgbClr val="FF0000"/>
                </a:solidFill>
                <a:latin typeface="微软雅黑" pitchFamily="34" charset="-122"/>
                <a:ea typeface="微软雅黑" pitchFamily="34" charset="-122"/>
              </a:rPr>
              <a:t>K</a:t>
            </a:r>
            <a:r>
              <a:rPr lang="en-US" altLang="zh-CN" sz="2000" i="1" baseline="-25000" dirty="0">
                <a:solidFill>
                  <a:srgbClr val="FF0000"/>
                </a:solidFill>
                <a:latin typeface="微软雅黑" pitchFamily="34" charset="-122"/>
                <a:ea typeface="微软雅黑" pitchFamily="34" charset="-122"/>
              </a:rPr>
              <a:t>2</a:t>
            </a:r>
            <a:r>
              <a:rPr lang="zh-CN" altLang="en-US" sz="2000" dirty="0">
                <a:solidFill>
                  <a:srgbClr val="FF0000"/>
                </a:solidFill>
                <a:latin typeface="微软雅黑" pitchFamily="34" charset="-122"/>
                <a:ea typeface="微软雅黑" pitchFamily="34" charset="-122"/>
              </a:rPr>
              <a:t>，而不是</a:t>
            </a:r>
            <a:r>
              <a:rPr lang="en-US" altLang="zh-CN" sz="2000" i="1" dirty="0">
                <a:solidFill>
                  <a:srgbClr val="FF0000"/>
                </a:solidFill>
                <a:latin typeface="微软雅黑" pitchFamily="34" charset="-122"/>
                <a:ea typeface="微软雅黑" pitchFamily="34" charset="-122"/>
              </a:rPr>
              <a:t>K</a:t>
            </a:r>
            <a:r>
              <a:rPr lang="en-US" altLang="zh-CN" sz="2000" i="1" baseline="-25000" dirty="0">
                <a:solidFill>
                  <a:srgbClr val="FF0000"/>
                </a:solidFill>
                <a:latin typeface="微软雅黑" pitchFamily="34" charset="-122"/>
                <a:ea typeface="微软雅黑" pitchFamily="34" charset="-122"/>
              </a:rPr>
              <a:t>1.</a:t>
            </a:r>
            <a:r>
              <a:rPr lang="en-US" altLang="zh-CN" sz="2000" baseline="-25000" dirty="0">
                <a:solidFill>
                  <a:srgbClr val="FF0000"/>
                </a:solidFill>
                <a:latin typeface="微软雅黑" pitchFamily="34" charset="-122"/>
                <a:ea typeface="微软雅黑" pitchFamily="34" charset="-122"/>
              </a:rPr>
              <a:t>     </a:t>
            </a:r>
            <a:r>
              <a:rPr lang="zh-CN" altLang="en-US" sz="2000" dirty="0">
                <a:solidFill>
                  <a:srgbClr val="FF0000"/>
                </a:solidFill>
                <a:latin typeface="微软雅黑" pitchFamily="34" charset="-122"/>
                <a:ea typeface="微软雅黑" pitchFamily="34" charset="-122"/>
              </a:rPr>
              <a:t>为什么？</a:t>
            </a:r>
            <a:endParaRPr lang="en-US" altLang="zh-CN" sz="2000" i="1" baseline="-2500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3248240561"/>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p:cNvSpPr>
            <a:spLocks noGrp="1"/>
          </p:cNvSpPr>
          <p:nvPr>
            <p:ph type="sldNum" sz="quarter" idx="12"/>
          </p:nvPr>
        </p:nvSpPr>
        <p:spPr/>
        <p:txBody>
          <a:bodyPr/>
          <a:lstStyle/>
          <a:p>
            <a:fld id="{490AE770-649F-44FF-B064-50937F57E032}" type="slidenum">
              <a:rPr lang="zh-CN" altLang="en-US"/>
              <a:pPr/>
              <a:t>158</a:t>
            </a:fld>
            <a:endParaRPr lang="en-US" altLang="zh-CN"/>
          </a:p>
        </p:txBody>
      </p:sp>
      <p:sp>
        <p:nvSpPr>
          <p:cNvPr id="2824195" name="Rectangle 3"/>
          <p:cNvSpPr>
            <a:spLocks noChangeArrowheads="1"/>
          </p:cNvSpPr>
          <p:nvPr/>
        </p:nvSpPr>
        <p:spPr bwMode="auto">
          <a:xfrm>
            <a:off x="297180" y="292100"/>
            <a:ext cx="8105881"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a:r>
              <a:rPr lang="en-US" altLang="zh-CN" sz="3600" dirty="0">
                <a:solidFill>
                  <a:schemeClr val="accent2"/>
                </a:solidFill>
                <a:effectLst>
                  <a:outerShdw blurRad="38100" dist="38100" dir="2700000" algn="tl">
                    <a:srgbClr val="000000">
                      <a:alpha val="43137"/>
                    </a:srgbClr>
                  </a:outerShdw>
                </a:effectLst>
                <a:latin typeface="+mj-ea"/>
                <a:ea typeface="+mj-ea"/>
                <a:cs typeface="+mj-cs"/>
              </a:rPr>
              <a:t>2.</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具有密码块链式信息认证码的计数器</a:t>
            </a:r>
          </a:p>
        </p:txBody>
      </p:sp>
      <p:sp>
        <p:nvSpPr>
          <p:cNvPr id="3" name="矩形 2"/>
          <p:cNvSpPr/>
          <p:nvPr/>
        </p:nvSpPr>
        <p:spPr>
          <a:xfrm>
            <a:off x="808461" y="1163875"/>
            <a:ext cx="7594600" cy="5324535"/>
          </a:xfrm>
          <a:prstGeom prst="rect">
            <a:avLst/>
          </a:prstGeom>
        </p:spPr>
        <p:txBody>
          <a:bodyPr wrap="square">
            <a:spAutoFit/>
          </a:bodyPr>
          <a:lstStyle/>
          <a:p>
            <a:pPr marL="285750" indent="-285750">
              <a:lnSpc>
                <a:spcPct val="150000"/>
              </a:lnSpc>
              <a:spcAft>
                <a:spcPts val="1200"/>
              </a:spcAft>
              <a:buFont typeface="Wingdings" pitchFamily="2" charset="2"/>
              <a:buChar char="Ø"/>
            </a:pPr>
            <a:r>
              <a:rPr lang="en-US" altLang="zh-CN" sz="2000" dirty="0">
                <a:latin typeface="微软雅黑" pitchFamily="34" charset="-122"/>
                <a:ea typeface="微软雅黑" pitchFamily="34" charset="-122"/>
              </a:rPr>
              <a:t>CCM </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Counter with Cipher Block Chaining-Message Authentication Code</a:t>
            </a:r>
            <a:r>
              <a:rPr lang="zh-CN" altLang="en-US" sz="2000" dirty="0">
                <a:latin typeface="微软雅黑" pitchFamily="34" charset="-122"/>
                <a:ea typeface="微软雅黑" pitchFamily="34" charset="-122"/>
              </a:rPr>
              <a:t>）的运作模式以</a:t>
            </a:r>
            <a:r>
              <a:rPr lang="en-US" altLang="zh-CN" sz="2000" dirty="0">
                <a:latin typeface="微软雅黑" pitchFamily="34" charset="-122"/>
                <a:ea typeface="微软雅黑" pitchFamily="34" charset="-122"/>
              </a:rPr>
              <a:t>N1ST SP 800-38C </a:t>
            </a:r>
            <a:r>
              <a:rPr lang="zh-CN" altLang="en-US" sz="2000" dirty="0">
                <a:latin typeface="微软雅黑" pitchFamily="34" charset="-122"/>
                <a:ea typeface="微软雅黑" pitchFamily="34" charset="-122"/>
              </a:rPr>
              <a:t>的标准定义，被称为</a:t>
            </a:r>
            <a:r>
              <a:rPr lang="zh-CN" altLang="en-US" sz="20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认证加密模式</a:t>
            </a:r>
            <a:endParaRPr lang="en-US" altLang="zh-CN" sz="20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endParaRPr>
          </a:p>
          <a:p>
            <a:pPr marL="285750" indent="-285750">
              <a:lnSpc>
                <a:spcPct val="150000"/>
              </a:lnSpc>
              <a:spcAft>
                <a:spcPts val="1200"/>
              </a:spcAft>
              <a:buFont typeface="Wingdings" pitchFamily="2" charset="2"/>
              <a:buChar char="Ø"/>
            </a:pPr>
            <a:r>
              <a:rPr lang="zh-CN" altLang="en-US" sz="2000" dirty="0">
                <a:latin typeface="微软雅黑" pitchFamily="34" charset="-122"/>
                <a:ea typeface="微软雅黑" pitchFamily="34" charset="-122"/>
              </a:rPr>
              <a:t>认证加密是一个被用来描述加密系统的专业术语，这个加密系统同时地确保了信息的机密性和可靠性</a:t>
            </a:r>
            <a:endParaRPr lang="en-US" altLang="zh-CN" sz="2000" dirty="0">
              <a:latin typeface="微软雅黑" pitchFamily="34" charset="-122"/>
              <a:ea typeface="微软雅黑" pitchFamily="34" charset="-122"/>
            </a:endParaRPr>
          </a:p>
          <a:p>
            <a:pPr marL="285750" indent="-285750">
              <a:lnSpc>
                <a:spcPct val="150000"/>
              </a:lnSpc>
              <a:spcAft>
                <a:spcPts val="1200"/>
              </a:spcAft>
              <a:buFont typeface="Wingdings" pitchFamily="2" charset="2"/>
              <a:buChar char="Ø"/>
            </a:pPr>
            <a:r>
              <a:rPr lang="zh-CN" altLang="en-US" sz="2000" dirty="0">
                <a:latin typeface="微软雅黑" pitchFamily="34" charset="-122"/>
                <a:ea typeface="微软雅黑" pitchFamily="34" charset="-122"/>
              </a:rPr>
              <a:t>许多应用和协议需要这两种形式的安全，但是到近期这两个要求才被单独的设计</a:t>
            </a:r>
            <a:endParaRPr lang="en-US" altLang="zh-CN" sz="2000" dirty="0">
              <a:latin typeface="微软雅黑" pitchFamily="34" charset="-122"/>
              <a:ea typeface="微软雅黑" pitchFamily="34" charset="-122"/>
            </a:endParaRPr>
          </a:p>
          <a:p>
            <a:pPr marL="285750" indent="-285750">
              <a:lnSpc>
                <a:spcPct val="150000"/>
              </a:lnSpc>
              <a:spcAft>
                <a:spcPts val="1200"/>
              </a:spcAft>
              <a:buFont typeface="Wingdings" pitchFamily="2" charset="2"/>
              <a:buChar char="Ø"/>
            </a:pPr>
            <a:r>
              <a:rPr lang="en-US" altLang="zh-CN" sz="2000" dirty="0">
                <a:latin typeface="微软雅黑" pitchFamily="34" charset="-122"/>
                <a:ea typeface="微软雅黑" pitchFamily="34" charset="-122"/>
              </a:rPr>
              <a:t>CCM </a:t>
            </a:r>
            <a:r>
              <a:rPr lang="zh-CN" altLang="en-US" sz="2000" dirty="0">
                <a:latin typeface="微软雅黑" pitchFamily="34" charset="-122"/>
                <a:ea typeface="微软雅黑" pitchFamily="34" charset="-122"/>
              </a:rPr>
              <a:t>的核心算法成分是</a:t>
            </a:r>
            <a:r>
              <a:rPr lang="en-US" altLang="zh-CN" sz="20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AES </a:t>
            </a:r>
            <a:r>
              <a:rPr lang="zh-CN" altLang="en-US" sz="20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加密算法</a:t>
            </a:r>
            <a:r>
              <a:rPr lang="en-US" altLang="zh-CN" sz="2000" dirty="0">
                <a:latin typeface="微软雅黑" pitchFamily="34" charset="-122"/>
                <a:ea typeface="微软雅黑" pitchFamily="34" charset="-122"/>
              </a:rPr>
              <a:t>(2.2 </a:t>
            </a:r>
            <a:r>
              <a:rPr lang="zh-CN" altLang="en-US" sz="2000" dirty="0">
                <a:latin typeface="微软雅黑" pitchFamily="34" charset="-122"/>
                <a:ea typeface="微软雅黑" pitchFamily="34" charset="-122"/>
              </a:rPr>
              <a:t>节</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 </a:t>
            </a:r>
            <a:r>
              <a:rPr lang="en-US" altLang="zh-CN" sz="20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CTR </a:t>
            </a:r>
            <a:r>
              <a:rPr lang="zh-CN" altLang="en-US" sz="20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运作模式</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2.5 </a:t>
            </a:r>
            <a:r>
              <a:rPr lang="zh-CN" altLang="en-US" sz="2000" dirty="0">
                <a:latin typeface="微软雅黑" pitchFamily="34" charset="-122"/>
                <a:ea typeface="微软雅黑" pitchFamily="34" charset="-122"/>
              </a:rPr>
              <a:t>节）和</a:t>
            </a:r>
            <a:r>
              <a:rPr lang="en-US" altLang="zh-CN" sz="20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CMAC</a:t>
            </a:r>
            <a:r>
              <a:rPr lang="zh-CN" altLang="en-US" sz="20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验证算法</a:t>
            </a:r>
            <a:endParaRPr lang="en-US" altLang="zh-CN" sz="20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endParaRPr>
          </a:p>
          <a:p>
            <a:pPr marL="285750" indent="-285750">
              <a:lnSpc>
                <a:spcPct val="150000"/>
              </a:lnSpc>
              <a:spcAft>
                <a:spcPts val="1200"/>
              </a:spcAft>
              <a:buFont typeface="Wingdings" pitchFamily="2" charset="2"/>
              <a:buChar char="Ø"/>
            </a:pPr>
            <a:r>
              <a:rPr lang="zh-CN" altLang="en-US" sz="2000" dirty="0">
                <a:latin typeface="微软雅黑" pitchFamily="34" charset="-122"/>
                <a:ea typeface="微软雅黑" pitchFamily="34" charset="-122"/>
              </a:rPr>
              <a:t>一个单独的密钥</a:t>
            </a:r>
            <a:r>
              <a:rPr lang="en-US" altLang="zh-CN" sz="2000" dirty="0">
                <a:latin typeface="微软雅黑" pitchFamily="34" charset="-122"/>
                <a:ea typeface="微软雅黑" pitchFamily="34" charset="-122"/>
              </a:rPr>
              <a:t>K </a:t>
            </a:r>
            <a:r>
              <a:rPr lang="zh-CN" altLang="en-US" sz="2000" dirty="0">
                <a:latin typeface="微软雅黑" pitchFamily="34" charset="-122"/>
                <a:ea typeface="微软雅黑" pitchFamily="34" charset="-122"/>
              </a:rPr>
              <a:t>被用来加密和进行</a:t>
            </a:r>
            <a:r>
              <a:rPr lang="en-US" altLang="zh-CN" sz="2000" dirty="0">
                <a:latin typeface="微软雅黑" pitchFamily="34" charset="-122"/>
                <a:ea typeface="微软雅黑" pitchFamily="34" charset="-122"/>
              </a:rPr>
              <a:t>MAC </a:t>
            </a:r>
            <a:r>
              <a:rPr lang="zh-CN" altLang="en-US" sz="2000" dirty="0">
                <a:latin typeface="微软雅黑" pitchFamily="34" charset="-122"/>
                <a:ea typeface="微软雅黑" pitchFamily="34" charset="-122"/>
              </a:rPr>
              <a:t>算法</a:t>
            </a:r>
          </a:p>
        </p:txBody>
      </p:sp>
    </p:spTree>
    <p:extLst>
      <p:ext uri="{BB962C8B-B14F-4D97-AF65-F5344CB8AC3E}">
        <p14:creationId xmlns:p14="http://schemas.microsoft.com/office/powerpoint/2010/main" val="3331527410"/>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p:cNvSpPr>
            <a:spLocks noGrp="1"/>
          </p:cNvSpPr>
          <p:nvPr>
            <p:ph type="sldNum" sz="quarter" idx="12"/>
          </p:nvPr>
        </p:nvSpPr>
        <p:spPr/>
        <p:txBody>
          <a:bodyPr/>
          <a:lstStyle/>
          <a:p>
            <a:fld id="{490AE770-649F-44FF-B064-50937F57E032}" type="slidenum">
              <a:rPr lang="zh-CN" altLang="en-US"/>
              <a:pPr/>
              <a:t>159</a:t>
            </a:fld>
            <a:endParaRPr lang="en-US" altLang="zh-CN"/>
          </a:p>
        </p:txBody>
      </p:sp>
      <p:sp>
        <p:nvSpPr>
          <p:cNvPr id="2824195" name="Rectangle 3"/>
          <p:cNvSpPr>
            <a:spLocks noChangeArrowheads="1"/>
          </p:cNvSpPr>
          <p:nvPr/>
        </p:nvSpPr>
        <p:spPr bwMode="auto">
          <a:xfrm>
            <a:off x="846561" y="292100"/>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a:r>
              <a:rPr lang="zh-CN" altLang="en-US" sz="3600" dirty="0">
                <a:solidFill>
                  <a:schemeClr val="accent2"/>
                </a:solidFill>
                <a:effectLst>
                  <a:outerShdw blurRad="38100" dist="38100" dir="2700000" algn="tl">
                    <a:srgbClr val="000000">
                      <a:alpha val="43137"/>
                    </a:srgbClr>
                  </a:outerShdw>
                </a:effectLst>
                <a:latin typeface="+mj-ea"/>
                <a:ea typeface="+mj-ea"/>
                <a:cs typeface="+mj-cs"/>
              </a:rPr>
              <a:t>具有密码块链式信息认证码的计数器</a:t>
            </a:r>
          </a:p>
        </p:txBody>
      </p:sp>
      <p:sp>
        <p:nvSpPr>
          <p:cNvPr id="3" name="矩形 2"/>
          <p:cNvSpPr/>
          <p:nvPr/>
        </p:nvSpPr>
        <p:spPr>
          <a:xfrm>
            <a:off x="583194" y="1777729"/>
            <a:ext cx="6036529" cy="3315780"/>
          </a:xfrm>
          <a:prstGeom prst="rect">
            <a:avLst/>
          </a:prstGeom>
        </p:spPr>
        <p:txBody>
          <a:bodyPr wrap="square">
            <a:spAutoFit/>
          </a:bodyPr>
          <a:lstStyle/>
          <a:p>
            <a:pPr marL="285750" indent="-285750">
              <a:lnSpc>
                <a:spcPct val="150000"/>
              </a:lnSpc>
              <a:spcBef>
                <a:spcPts val="1200"/>
              </a:spcBef>
              <a:spcAft>
                <a:spcPts val="2400"/>
              </a:spcAft>
              <a:buFont typeface="Wingdings" pitchFamily="2" charset="2"/>
              <a:buChar char="Ø"/>
            </a:pPr>
            <a:r>
              <a:rPr lang="en-US" altLang="zh-CN" sz="22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CCM </a:t>
            </a:r>
            <a:r>
              <a:rPr lang="zh-CN" altLang="en-US" sz="22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加密数据处理的输入端包含了</a:t>
            </a:r>
            <a:r>
              <a:rPr lang="en-US" altLang="zh-CN" sz="22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3 </a:t>
            </a:r>
            <a:r>
              <a:rPr lang="zh-CN" altLang="en-US" sz="22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个部分</a:t>
            </a:r>
            <a:endParaRPr lang="en-US" altLang="zh-CN" sz="22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endParaRPr>
          </a:p>
          <a:p>
            <a:pPr marL="457200" indent="-457200">
              <a:lnSpc>
                <a:spcPct val="150000"/>
              </a:lnSpc>
              <a:spcBef>
                <a:spcPts val="1200"/>
              </a:spcBef>
              <a:spcAft>
                <a:spcPts val="2400"/>
              </a:spcAft>
              <a:buFont typeface="+mj-lt"/>
              <a:buAutoNum type="arabicPeriod"/>
            </a:pPr>
            <a:r>
              <a:rPr lang="zh-CN" altLang="en-US" sz="2000" dirty="0">
                <a:latin typeface="微软雅黑" pitchFamily="34" charset="-122"/>
                <a:ea typeface="微软雅黑" pitchFamily="34" charset="-122"/>
              </a:rPr>
              <a:t>能被验证和加密的数据</a:t>
            </a:r>
            <a:endParaRPr lang="en-US" altLang="zh-CN" sz="2000" dirty="0">
              <a:latin typeface="微软雅黑" pitchFamily="34" charset="-122"/>
              <a:ea typeface="微软雅黑" pitchFamily="34" charset="-122"/>
            </a:endParaRPr>
          </a:p>
          <a:p>
            <a:pPr marL="457200" indent="-457200">
              <a:lnSpc>
                <a:spcPct val="150000"/>
              </a:lnSpc>
              <a:spcBef>
                <a:spcPts val="1200"/>
              </a:spcBef>
              <a:spcAft>
                <a:spcPts val="2400"/>
              </a:spcAft>
              <a:buFont typeface="+mj-lt"/>
              <a:buAutoNum type="arabicPeriod"/>
            </a:pPr>
            <a:r>
              <a:rPr lang="zh-CN" altLang="en-US" sz="2000" dirty="0">
                <a:latin typeface="微软雅黑" pitchFamily="34" charset="-122"/>
                <a:ea typeface="微软雅黑" pitchFamily="34" charset="-122"/>
              </a:rPr>
              <a:t>关联的数据</a:t>
            </a:r>
            <a:r>
              <a:rPr lang="en-US" altLang="zh-CN" sz="2000" dirty="0">
                <a:latin typeface="微软雅黑" pitchFamily="34" charset="-122"/>
                <a:ea typeface="微软雅黑" pitchFamily="34" charset="-122"/>
              </a:rPr>
              <a:t>A</a:t>
            </a:r>
            <a:r>
              <a:rPr lang="zh-CN" altLang="en-US" sz="2000" dirty="0">
                <a:latin typeface="微软雅黑" pitchFamily="34" charset="-122"/>
                <a:ea typeface="微软雅黑" pitchFamily="34" charset="-122"/>
              </a:rPr>
              <a:t>：能被验证但是不能被加密</a:t>
            </a:r>
          </a:p>
          <a:p>
            <a:pPr marL="457200" indent="-457200">
              <a:lnSpc>
                <a:spcPct val="150000"/>
              </a:lnSpc>
              <a:spcBef>
                <a:spcPts val="1200"/>
              </a:spcBef>
              <a:spcAft>
                <a:spcPts val="2400"/>
              </a:spcAft>
              <a:buFont typeface="+mj-lt"/>
              <a:buAutoNum type="arabicPeriod"/>
            </a:pPr>
            <a:r>
              <a:rPr lang="en-US" altLang="zh-CN" sz="2000" dirty="0">
                <a:latin typeface="微软雅黑" pitchFamily="34" charset="-122"/>
                <a:ea typeface="微软雅黑" pitchFamily="34" charset="-122"/>
              </a:rPr>
              <a:t>N</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 </a:t>
            </a:r>
            <a:r>
              <a:rPr lang="zh-CN" altLang="en-US" sz="2000" dirty="0">
                <a:latin typeface="微软雅黑" pitchFamily="34" charset="-122"/>
                <a:ea typeface="微软雅黑" pitchFamily="34" charset="-122"/>
              </a:rPr>
              <a:t>临时量，作为负载和相关数据的补充</a:t>
            </a:r>
            <a:endParaRPr lang="en-US" altLang="zh-CN" sz="20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6" name="AutoShape 5"/>
          <p:cNvSpPr>
            <a:spLocks noChangeArrowheads="1"/>
          </p:cNvSpPr>
          <p:nvPr/>
        </p:nvSpPr>
        <p:spPr bwMode="auto">
          <a:xfrm>
            <a:off x="4190146" y="2697956"/>
            <a:ext cx="1801389" cy="446087"/>
          </a:xfrm>
          <a:prstGeom prst="wedgeRoundRectCallout">
            <a:avLst>
              <a:gd name="adj1" fmla="val -75454"/>
              <a:gd name="adj2" fmla="val 25444"/>
              <a:gd name="adj3" fmla="val 16667"/>
            </a:avLst>
          </a:prstGeom>
          <a:solidFill>
            <a:srgbClr val="CC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1275" rIns="0" bIns="41275"/>
          <a:lstStyle/>
          <a:p>
            <a:pPr>
              <a:spcAft>
                <a:spcPts val="1200"/>
              </a:spcAft>
            </a:pPr>
            <a:r>
              <a:rPr lang="zh-CN" altLang="en-US" sz="2000" dirty="0">
                <a:latin typeface="微软雅黑" pitchFamily="34" charset="-122"/>
                <a:ea typeface="微软雅黑" pitchFamily="34" charset="-122"/>
              </a:rPr>
              <a:t>数据块的明文</a:t>
            </a:r>
            <a:r>
              <a:rPr lang="en-US" altLang="zh-CN" sz="2000" dirty="0">
                <a:latin typeface="微软雅黑" pitchFamily="34" charset="-122"/>
                <a:ea typeface="微软雅黑" pitchFamily="34" charset="-122"/>
              </a:rPr>
              <a:t>P</a:t>
            </a:r>
            <a:endParaRPr lang="zh-CN" altLang="en-US" sz="2000" dirty="0">
              <a:latin typeface="微软雅黑" pitchFamily="34" charset="-122"/>
              <a:ea typeface="微软雅黑" pitchFamily="34" charset="-122"/>
            </a:endParaRPr>
          </a:p>
        </p:txBody>
      </p:sp>
      <p:sp>
        <p:nvSpPr>
          <p:cNvPr id="8" name="AutoShape 5"/>
          <p:cNvSpPr>
            <a:spLocks noChangeArrowheads="1"/>
          </p:cNvSpPr>
          <p:nvPr/>
        </p:nvSpPr>
        <p:spPr bwMode="auto">
          <a:xfrm>
            <a:off x="6336294" y="3144043"/>
            <a:ext cx="2756906" cy="967830"/>
          </a:xfrm>
          <a:prstGeom prst="wedgeRoundRectCallout">
            <a:avLst>
              <a:gd name="adj1" fmla="val -74993"/>
              <a:gd name="adj2" fmla="val 35942"/>
              <a:gd name="adj3" fmla="val 16667"/>
            </a:avLst>
          </a:prstGeom>
          <a:solidFill>
            <a:srgbClr val="CC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1275" rIns="0" bIns="41275"/>
          <a:lstStyle/>
          <a:p>
            <a:r>
              <a:rPr lang="zh-CN" altLang="en-US" dirty="0">
                <a:latin typeface="微软雅黑" pitchFamily="34" charset="-122"/>
                <a:ea typeface="微软雅黑" pitchFamily="34" charset="-122"/>
              </a:rPr>
              <a:t>一个协议标题必须被不受阻碍的传送到正确的操作协议，但是需要被验证</a:t>
            </a:r>
            <a:endParaRPr lang="zh-CN" altLang="en-US" dirty="0"/>
          </a:p>
        </p:txBody>
      </p:sp>
      <p:sp>
        <p:nvSpPr>
          <p:cNvPr id="10" name="AutoShape 5"/>
          <p:cNvSpPr>
            <a:spLocks noChangeArrowheads="1"/>
          </p:cNvSpPr>
          <p:nvPr/>
        </p:nvSpPr>
        <p:spPr bwMode="auto">
          <a:xfrm>
            <a:off x="5991535" y="4630240"/>
            <a:ext cx="2756906" cy="967830"/>
          </a:xfrm>
          <a:prstGeom prst="wedgeRoundRectCallout">
            <a:avLst>
              <a:gd name="adj1" fmla="val -77757"/>
              <a:gd name="adj2" fmla="val 7073"/>
              <a:gd name="adj3" fmla="val 16667"/>
            </a:avLst>
          </a:prstGeom>
          <a:solidFill>
            <a:srgbClr val="CC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1275" rIns="0" bIns="41275"/>
          <a:lstStyle/>
          <a:p>
            <a:r>
              <a:rPr lang="zh-CN" altLang="en-US" dirty="0">
                <a:latin typeface="微软雅黑" pitchFamily="34" charset="-122"/>
                <a:ea typeface="微软雅黑" pitchFamily="34" charset="-122"/>
              </a:rPr>
              <a:t>特殊的值在每个例子中都不同，并且被用来阻止重放攻击和其他类型的攻击</a:t>
            </a:r>
            <a:endParaRPr lang="zh-CN" altLang="en-US" dirty="0"/>
          </a:p>
        </p:txBody>
      </p:sp>
    </p:spTree>
    <p:extLst>
      <p:ext uri="{BB962C8B-B14F-4D97-AF65-F5344CB8AC3E}">
        <p14:creationId xmlns:p14="http://schemas.microsoft.com/office/powerpoint/2010/main" val="25580439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13"/>
          <p:cNvGrpSpPr>
            <a:grpSpLocks/>
          </p:cNvGrpSpPr>
          <p:nvPr/>
        </p:nvGrpSpPr>
        <p:grpSpPr bwMode="auto">
          <a:xfrm>
            <a:off x="1644672" y="4021138"/>
            <a:ext cx="762000" cy="665163"/>
            <a:chOff x="3174" y="2656"/>
            <a:chExt cx="1549" cy="1351"/>
          </a:xfrm>
        </p:grpSpPr>
        <p:sp>
          <p:nvSpPr>
            <p:cNvPr id="34" name="AutoShape 14"/>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5" name="AutoShape 1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6" name="AutoShape 16"/>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grpSp>
        <p:nvGrpSpPr>
          <p:cNvPr id="19469" name="Group 13"/>
          <p:cNvGrpSpPr>
            <a:grpSpLocks/>
          </p:cNvGrpSpPr>
          <p:nvPr/>
        </p:nvGrpSpPr>
        <p:grpSpPr bwMode="auto">
          <a:xfrm>
            <a:off x="1622604" y="1400805"/>
            <a:ext cx="762000" cy="665163"/>
            <a:chOff x="3174" y="2656"/>
            <a:chExt cx="1549" cy="1351"/>
          </a:xfrm>
        </p:grpSpPr>
        <p:sp>
          <p:nvSpPr>
            <p:cNvPr id="19470" name="AutoShape 14"/>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71" name="AutoShape 1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72" name="AutoShape 16"/>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grpSp>
        <p:nvGrpSpPr>
          <p:cNvPr id="53" name="Group 18"/>
          <p:cNvGrpSpPr>
            <a:grpSpLocks/>
          </p:cNvGrpSpPr>
          <p:nvPr/>
        </p:nvGrpSpPr>
        <p:grpSpPr bwMode="auto">
          <a:xfrm>
            <a:off x="1622604" y="4871741"/>
            <a:ext cx="762000" cy="665163"/>
            <a:chOff x="1110" y="2656"/>
            <a:chExt cx="1549" cy="1351"/>
          </a:xfrm>
        </p:grpSpPr>
        <p:sp>
          <p:nvSpPr>
            <p:cNvPr id="54" name="AutoShape 1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AutoShape 2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AutoShape 2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标题 1"/>
          <p:cNvSpPr>
            <a:spLocks noGrp="1"/>
          </p:cNvSpPr>
          <p:nvPr>
            <p:ph type="title"/>
          </p:nvPr>
        </p:nvSpPr>
        <p:spPr/>
        <p:txBody>
          <a:bodyPr/>
          <a:lstStyle/>
          <a:p>
            <a:r>
              <a:rPr lang="zh-CN" altLang="en-US" sz="3600" dirty="0">
                <a:solidFill>
                  <a:schemeClr val="accent2">
                    <a:lumMod val="75000"/>
                  </a:schemeClr>
                </a:solidFill>
                <a:effectLst>
                  <a:outerShdw blurRad="38100" dist="38100" dir="2700000" algn="tl">
                    <a:srgbClr val="000000">
                      <a:alpha val="43137"/>
                    </a:srgbClr>
                  </a:outerShdw>
                </a:effectLst>
                <a:latin typeface="+mj-ea"/>
              </a:rPr>
              <a:t>第</a:t>
            </a:r>
            <a:r>
              <a:rPr lang="en-US" altLang="zh-CN" sz="3600" dirty="0">
                <a:solidFill>
                  <a:schemeClr val="accent2">
                    <a:lumMod val="75000"/>
                  </a:schemeClr>
                </a:solidFill>
                <a:effectLst>
                  <a:outerShdw blurRad="38100" dist="38100" dir="2700000" algn="tl">
                    <a:srgbClr val="000000">
                      <a:alpha val="43137"/>
                    </a:srgbClr>
                  </a:outerShdw>
                </a:effectLst>
                <a:latin typeface="+mj-ea"/>
              </a:rPr>
              <a:t>3 </a:t>
            </a:r>
            <a:r>
              <a:rPr lang="zh-CN" altLang="en-US" sz="3600" dirty="0">
                <a:solidFill>
                  <a:schemeClr val="accent2">
                    <a:lumMod val="75000"/>
                  </a:schemeClr>
                </a:solidFill>
                <a:effectLst>
                  <a:outerShdw blurRad="38100" dist="38100" dir="2700000" algn="tl">
                    <a:srgbClr val="000000">
                      <a:alpha val="43137"/>
                    </a:srgbClr>
                  </a:outerShdw>
                </a:effectLst>
                <a:latin typeface="+mj-ea"/>
              </a:rPr>
              <a:t>章  公钥加密和消息认证</a:t>
            </a:r>
          </a:p>
        </p:txBody>
      </p:sp>
      <p:sp>
        <p:nvSpPr>
          <p:cNvPr id="19458" name="Rectangle 7"/>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fld id="{32BFAC4D-9C32-4931-8517-773A974F6B34}" type="slidenum">
              <a:rPr lang="en-US" altLang="zh-CN" smtClean="0">
                <a:latin typeface="Times New Roman" pitchFamily="18" charset="0"/>
              </a:rPr>
              <a:pPr/>
              <a:t>16</a:t>
            </a:fld>
            <a:endParaRPr lang="en-US" altLang="zh-CN">
              <a:latin typeface="Times New Roman" pitchFamily="18" charset="0"/>
            </a:endParaRPr>
          </a:p>
        </p:txBody>
      </p:sp>
      <p:sp>
        <p:nvSpPr>
          <p:cNvPr id="19479" name="Line 23"/>
          <p:cNvSpPr>
            <a:spLocks noChangeShapeType="1"/>
          </p:cNvSpPr>
          <p:nvPr/>
        </p:nvSpPr>
        <p:spPr bwMode="auto">
          <a:xfrm>
            <a:off x="2254250" y="1984375"/>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0" name="Text Box 24"/>
          <p:cNvSpPr txBox="1">
            <a:spLocks noChangeArrowheads="1"/>
          </p:cNvSpPr>
          <p:nvPr/>
        </p:nvSpPr>
        <p:spPr bwMode="auto">
          <a:xfrm>
            <a:off x="2516188" y="1450975"/>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400">
                <a:latin typeface="微软雅黑" pitchFamily="34" charset="-122"/>
                <a:ea typeface="微软雅黑" pitchFamily="34" charset="-122"/>
              </a:defRPr>
            </a:lvl1pPr>
          </a:lstStyle>
          <a:p>
            <a:r>
              <a:rPr lang="zh-CN" altLang="en-US" dirty="0"/>
              <a:t>消息认证方法</a:t>
            </a:r>
          </a:p>
        </p:txBody>
      </p:sp>
      <p:grpSp>
        <p:nvGrpSpPr>
          <p:cNvPr id="19481" name="Group 25"/>
          <p:cNvGrpSpPr>
            <a:grpSpLocks/>
          </p:cNvGrpSpPr>
          <p:nvPr/>
        </p:nvGrpSpPr>
        <p:grpSpPr bwMode="auto">
          <a:xfrm>
            <a:off x="1644650" y="2238375"/>
            <a:ext cx="762000" cy="665163"/>
            <a:chOff x="3174" y="2656"/>
            <a:chExt cx="1549" cy="1351"/>
          </a:xfrm>
        </p:grpSpPr>
        <p:sp>
          <p:nvSpPr>
            <p:cNvPr id="19482" name="AutoShape 2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3" name="AutoShape 2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4" name="AutoShape 2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85" name="Line 29"/>
          <p:cNvSpPr>
            <a:spLocks noChangeShapeType="1"/>
          </p:cNvSpPr>
          <p:nvPr/>
        </p:nvSpPr>
        <p:spPr bwMode="auto">
          <a:xfrm>
            <a:off x="2254250" y="2847975"/>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6" name="Text Box 30"/>
          <p:cNvSpPr txBox="1">
            <a:spLocks noChangeArrowheads="1"/>
          </p:cNvSpPr>
          <p:nvPr/>
        </p:nvSpPr>
        <p:spPr bwMode="auto">
          <a:xfrm>
            <a:off x="2516188" y="2314575"/>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安全散列函数</a:t>
            </a:r>
          </a:p>
        </p:txBody>
      </p:sp>
      <p:sp>
        <p:nvSpPr>
          <p:cNvPr id="19487" name="Text Box 31"/>
          <p:cNvSpPr txBox="1">
            <a:spLocks noChangeArrowheads="1"/>
          </p:cNvSpPr>
          <p:nvPr/>
        </p:nvSpPr>
        <p:spPr bwMode="gray">
          <a:xfrm>
            <a:off x="1695585" y="1508215"/>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3.1</a:t>
            </a:r>
          </a:p>
        </p:txBody>
      </p:sp>
      <p:sp>
        <p:nvSpPr>
          <p:cNvPr id="19488" name="Line 32"/>
          <p:cNvSpPr>
            <a:spLocks noChangeShapeType="1"/>
          </p:cNvSpPr>
          <p:nvPr/>
        </p:nvSpPr>
        <p:spPr bwMode="auto">
          <a:xfrm>
            <a:off x="2260600" y="37131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9" name="Text Box 33"/>
          <p:cNvSpPr txBox="1">
            <a:spLocks noChangeArrowheads="1"/>
          </p:cNvSpPr>
          <p:nvPr/>
        </p:nvSpPr>
        <p:spPr bwMode="auto">
          <a:xfrm>
            <a:off x="2516188" y="3179763"/>
            <a:ext cx="4464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消息认证码</a:t>
            </a:r>
          </a:p>
        </p:txBody>
      </p:sp>
      <p:sp>
        <p:nvSpPr>
          <p:cNvPr id="19490" name="Text Box 34"/>
          <p:cNvSpPr txBox="1">
            <a:spLocks noChangeArrowheads="1"/>
          </p:cNvSpPr>
          <p:nvPr/>
        </p:nvSpPr>
        <p:spPr bwMode="gray">
          <a:xfrm>
            <a:off x="1664717" y="4102442"/>
            <a:ext cx="6730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zh-CN" sz="2400" b="1" dirty="0">
                <a:solidFill>
                  <a:schemeClr val="bg1"/>
                </a:solidFill>
                <a:latin typeface="微软雅黑" pitchFamily="34" charset="-122"/>
                <a:ea typeface="微软雅黑" pitchFamily="34" charset="-122"/>
              </a:rPr>
              <a:t>3.4</a:t>
            </a:r>
          </a:p>
        </p:txBody>
      </p:sp>
      <p:grpSp>
        <p:nvGrpSpPr>
          <p:cNvPr id="19491" name="Group 35"/>
          <p:cNvGrpSpPr>
            <a:grpSpLocks/>
          </p:cNvGrpSpPr>
          <p:nvPr/>
        </p:nvGrpSpPr>
        <p:grpSpPr bwMode="auto">
          <a:xfrm>
            <a:off x="1644650" y="3132329"/>
            <a:ext cx="762000" cy="665162"/>
            <a:chOff x="3174" y="2656"/>
            <a:chExt cx="1549" cy="1351"/>
          </a:xfrm>
        </p:grpSpPr>
        <p:sp>
          <p:nvSpPr>
            <p:cNvPr id="19492" name="AutoShape 3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3" name="AutoShape 3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4" name="AutoShape 3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95" name="Line 39"/>
          <p:cNvSpPr>
            <a:spLocks noChangeShapeType="1"/>
          </p:cNvSpPr>
          <p:nvPr/>
        </p:nvSpPr>
        <p:spPr bwMode="auto">
          <a:xfrm>
            <a:off x="2254250" y="45767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6" name="Text Box 40"/>
          <p:cNvSpPr txBox="1">
            <a:spLocks noChangeArrowheads="1"/>
          </p:cNvSpPr>
          <p:nvPr/>
        </p:nvSpPr>
        <p:spPr bwMode="auto">
          <a:xfrm>
            <a:off x="2516188" y="4024313"/>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公钥密码原理</a:t>
            </a:r>
            <a:endParaRPr lang="en-US" altLang="zh-CN" sz="2400" dirty="0">
              <a:latin typeface="微软雅黑" pitchFamily="34" charset="-122"/>
              <a:ea typeface="微软雅黑" pitchFamily="34" charset="-122"/>
            </a:endParaRPr>
          </a:p>
        </p:txBody>
      </p:sp>
      <p:sp>
        <p:nvSpPr>
          <p:cNvPr id="19497" name="Text Box 41"/>
          <p:cNvSpPr txBox="1">
            <a:spLocks noChangeArrowheads="1"/>
          </p:cNvSpPr>
          <p:nvPr/>
        </p:nvSpPr>
        <p:spPr bwMode="gray">
          <a:xfrm>
            <a:off x="1692544" y="3252786"/>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3.3</a:t>
            </a:r>
          </a:p>
        </p:txBody>
      </p:sp>
      <p:sp>
        <p:nvSpPr>
          <p:cNvPr id="38" name="Line 32"/>
          <p:cNvSpPr>
            <a:spLocks noChangeShapeType="1"/>
          </p:cNvSpPr>
          <p:nvPr/>
        </p:nvSpPr>
        <p:spPr bwMode="auto">
          <a:xfrm>
            <a:off x="2266995" y="54403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9" name="Text Box 33"/>
          <p:cNvSpPr txBox="1">
            <a:spLocks noChangeArrowheads="1"/>
          </p:cNvSpPr>
          <p:nvPr/>
        </p:nvSpPr>
        <p:spPr bwMode="auto">
          <a:xfrm>
            <a:off x="2522583" y="4906963"/>
            <a:ext cx="4464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solidFill>
                  <a:schemeClr val="accent2">
                    <a:lumMod val="75000"/>
                  </a:schemeClr>
                </a:solidFill>
                <a:effectLst>
                  <a:outerShdw blurRad="38100" dist="38100" dir="2700000" algn="tl">
                    <a:srgbClr val="C0C0C0"/>
                  </a:outerShdw>
                </a:effectLst>
                <a:latin typeface="微软雅黑" pitchFamily="34" charset="-122"/>
                <a:ea typeface="微软雅黑" pitchFamily="34" charset="-122"/>
              </a:rPr>
              <a:t>公钥密码算法</a:t>
            </a:r>
          </a:p>
        </p:txBody>
      </p:sp>
      <p:sp>
        <p:nvSpPr>
          <p:cNvPr id="40" name="Text Box 34"/>
          <p:cNvSpPr txBox="1">
            <a:spLocks noChangeArrowheads="1"/>
          </p:cNvSpPr>
          <p:nvPr/>
        </p:nvSpPr>
        <p:spPr bwMode="gray">
          <a:xfrm>
            <a:off x="1670050" y="4965700"/>
            <a:ext cx="6858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zh-CN" sz="2400" b="1" dirty="0">
                <a:solidFill>
                  <a:schemeClr val="bg1"/>
                </a:solidFill>
                <a:latin typeface="微软雅黑" pitchFamily="34" charset="-122"/>
                <a:ea typeface="微软雅黑" pitchFamily="34" charset="-122"/>
              </a:rPr>
              <a:t>3.5</a:t>
            </a:r>
          </a:p>
        </p:txBody>
      </p:sp>
      <p:grpSp>
        <p:nvGrpSpPr>
          <p:cNvPr id="41" name="Group 35"/>
          <p:cNvGrpSpPr>
            <a:grpSpLocks/>
          </p:cNvGrpSpPr>
          <p:nvPr/>
        </p:nvGrpSpPr>
        <p:grpSpPr bwMode="auto">
          <a:xfrm>
            <a:off x="1651045" y="5694363"/>
            <a:ext cx="762000" cy="665162"/>
            <a:chOff x="3174" y="2656"/>
            <a:chExt cx="1549" cy="1351"/>
          </a:xfrm>
        </p:grpSpPr>
        <p:sp>
          <p:nvSpPr>
            <p:cNvPr id="42" name="AutoShape 3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3" name="AutoShape 3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4" name="AutoShape 3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45" name="Line 39"/>
          <p:cNvSpPr>
            <a:spLocks noChangeShapeType="1"/>
          </p:cNvSpPr>
          <p:nvPr/>
        </p:nvSpPr>
        <p:spPr bwMode="auto">
          <a:xfrm>
            <a:off x="2260645" y="63039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6" name="Text Box 40"/>
          <p:cNvSpPr txBox="1">
            <a:spLocks noChangeArrowheads="1"/>
          </p:cNvSpPr>
          <p:nvPr/>
        </p:nvSpPr>
        <p:spPr bwMode="auto">
          <a:xfrm>
            <a:off x="2522583" y="5751513"/>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dirty="0">
                <a:latin typeface="微软雅黑" pitchFamily="34" charset="-122"/>
                <a:ea typeface="微软雅黑" pitchFamily="34" charset="-122"/>
              </a:rPr>
              <a:t>数字签名</a:t>
            </a:r>
            <a:endParaRPr lang="en-US" altLang="zh-CN" sz="2400" dirty="0">
              <a:latin typeface="微软雅黑" pitchFamily="34" charset="-122"/>
              <a:ea typeface="微软雅黑" pitchFamily="34" charset="-122"/>
            </a:endParaRPr>
          </a:p>
        </p:txBody>
      </p:sp>
      <p:sp>
        <p:nvSpPr>
          <p:cNvPr id="47" name="Text Box 41"/>
          <p:cNvSpPr txBox="1">
            <a:spLocks noChangeArrowheads="1"/>
          </p:cNvSpPr>
          <p:nvPr/>
        </p:nvSpPr>
        <p:spPr bwMode="gray">
          <a:xfrm>
            <a:off x="1699332" y="5792788"/>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3.6</a:t>
            </a:r>
          </a:p>
        </p:txBody>
      </p:sp>
      <p:sp>
        <p:nvSpPr>
          <p:cNvPr id="52" name="Text Box 31"/>
          <p:cNvSpPr txBox="1">
            <a:spLocks noChangeArrowheads="1"/>
          </p:cNvSpPr>
          <p:nvPr/>
        </p:nvSpPr>
        <p:spPr bwMode="gray">
          <a:xfrm>
            <a:off x="1692937" y="2334461"/>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3.2</a:t>
            </a:r>
          </a:p>
        </p:txBody>
      </p:sp>
    </p:spTree>
    <p:extLst>
      <p:ext uri="{BB962C8B-B14F-4D97-AF65-F5344CB8AC3E}">
        <p14:creationId xmlns:p14="http://schemas.microsoft.com/office/powerpoint/2010/main" val="126583124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p:cNvSpPr>
            <a:spLocks noGrp="1"/>
          </p:cNvSpPr>
          <p:nvPr>
            <p:ph type="sldNum" sz="quarter" idx="12"/>
          </p:nvPr>
        </p:nvSpPr>
        <p:spPr/>
        <p:txBody>
          <a:bodyPr/>
          <a:lstStyle/>
          <a:p>
            <a:fld id="{490AE770-649F-44FF-B064-50937F57E032}" type="slidenum">
              <a:rPr lang="zh-CN" altLang="en-US"/>
              <a:pPr/>
              <a:t>160</a:t>
            </a:fld>
            <a:endParaRPr lang="en-US" altLang="zh-CN"/>
          </a:p>
        </p:txBody>
      </p:sp>
      <p:sp>
        <p:nvSpPr>
          <p:cNvPr id="2824195" name="Rectangle 3"/>
          <p:cNvSpPr>
            <a:spLocks noChangeArrowheads="1"/>
          </p:cNvSpPr>
          <p:nvPr/>
        </p:nvSpPr>
        <p:spPr bwMode="auto">
          <a:xfrm>
            <a:off x="846561" y="292100"/>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a:r>
              <a:rPr lang="zh-CN" altLang="en-US" sz="3600" dirty="0">
                <a:solidFill>
                  <a:schemeClr val="accent2"/>
                </a:solidFill>
                <a:effectLst>
                  <a:outerShdw blurRad="38100" dist="38100" dir="2700000" algn="tl">
                    <a:srgbClr val="000000">
                      <a:alpha val="43137"/>
                    </a:srgbClr>
                  </a:outerShdw>
                </a:effectLst>
                <a:latin typeface="+mj-ea"/>
                <a:ea typeface="+mj-ea"/>
                <a:cs typeface="+mj-cs"/>
              </a:rPr>
              <a:t>具有密码块链式信息认证码的计数器</a:t>
            </a:r>
          </a:p>
        </p:txBody>
      </p:sp>
      <p:sp>
        <p:nvSpPr>
          <p:cNvPr id="2" name="矩形 1"/>
          <p:cNvSpPr/>
          <p:nvPr/>
        </p:nvSpPr>
        <p:spPr>
          <a:xfrm>
            <a:off x="5737224" y="1397673"/>
            <a:ext cx="3406776" cy="4739759"/>
          </a:xfrm>
          <a:prstGeom prst="rect">
            <a:avLst/>
          </a:prstGeom>
        </p:spPr>
        <p:txBody>
          <a:bodyPr wrap="square">
            <a:spAutoFit/>
          </a:bodyPr>
          <a:lstStyle/>
          <a:p>
            <a:pPr marL="285750" indent="-285750">
              <a:spcAft>
                <a:spcPts val="1200"/>
              </a:spcAft>
              <a:buFont typeface="Wingdings" pitchFamily="2" charset="2"/>
              <a:buChar char="ü"/>
            </a:pPr>
            <a:r>
              <a:rPr lang="zh-CN" altLang="en-US" dirty="0"/>
              <a:t>输入端包括了随机数、相关联的数据和明码文本</a:t>
            </a:r>
            <a:endParaRPr lang="en-US" altLang="zh-CN" dirty="0"/>
          </a:p>
          <a:p>
            <a:pPr marL="285750" indent="-285750">
              <a:spcAft>
                <a:spcPts val="1200"/>
              </a:spcAft>
              <a:buFont typeface="Wingdings" pitchFamily="2" charset="2"/>
              <a:buChar char="ü"/>
            </a:pPr>
            <a:r>
              <a:rPr lang="zh-CN" altLang="en-US" dirty="0"/>
              <a:t>输入端按照</a:t>
            </a:r>
            <a:r>
              <a:rPr lang="en-US" altLang="zh-CN" dirty="0"/>
              <a:t>B</a:t>
            </a:r>
            <a:r>
              <a:rPr lang="en-US" altLang="zh-CN" baseline="-25000" dirty="0"/>
              <a:t>0</a:t>
            </a:r>
            <a:r>
              <a:rPr lang="en-US" altLang="zh-CN" dirty="0"/>
              <a:t> </a:t>
            </a:r>
            <a:r>
              <a:rPr lang="zh-CN" altLang="en-US" dirty="0"/>
              <a:t>到</a:t>
            </a:r>
            <a:r>
              <a:rPr lang="en-US" altLang="zh-CN" dirty="0"/>
              <a:t>B</a:t>
            </a:r>
            <a:r>
              <a:rPr lang="en-US" altLang="zh-CN" baseline="-25000" dirty="0"/>
              <a:t>r</a:t>
            </a:r>
            <a:r>
              <a:rPr lang="zh-CN" altLang="en-US" dirty="0"/>
              <a:t>的序列格式</a:t>
            </a:r>
            <a:endParaRPr lang="en-US" altLang="zh-CN" dirty="0"/>
          </a:p>
          <a:p>
            <a:pPr marL="285750" indent="-285750">
              <a:spcAft>
                <a:spcPts val="1200"/>
              </a:spcAft>
              <a:buFont typeface="Wingdings" pitchFamily="2" charset="2"/>
              <a:buChar char="ü"/>
            </a:pPr>
            <a:r>
              <a:rPr lang="zh-CN" altLang="en-US" dirty="0"/>
              <a:t>第一个块包含了随机数以及格式化的比特，显示了</a:t>
            </a:r>
            <a:r>
              <a:rPr lang="en-US" altLang="zh-CN" dirty="0"/>
              <a:t>N,A </a:t>
            </a:r>
            <a:r>
              <a:rPr lang="zh-CN" altLang="en-US" dirty="0"/>
              <a:t>和</a:t>
            </a:r>
            <a:r>
              <a:rPr lang="en-US" altLang="zh-CN" dirty="0"/>
              <a:t>P </a:t>
            </a:r>
            <a:r>
              <a:rPr lang="zh-CN" altLang="en-US" dirty="0"/>
              <a:t>元素的长</a:t>
            </a:r>
            <a:endParaRPr lang="en-US" altLang="zh-CN" dirty="0"/>
          </a:p>
          <a:p>
            <a:pPr marL="285750" indent="-285750">
              <a:spcAft>
                <a:spcPts val="1200"/>
              </a:spcAft>
              <a:buFont typeface="Wingdings" pitchFamily="2" charset="2"/>
              <a:buChar char="ü"/>
            </a:pPr>
            <a:r>
              <a:rPr lang="zh-CN" altLang="en-US" dirty="0"/>
              <a:t>其后跟随</a:t>
            </a:r>
            <a:r>
              <a:rPr lang="en-US" altLang="zh-CN" dirty="0"/>
              <a:t>0 </a:t>
            </a:r>
            <a:r>
              <a:rPr lang="zh-CN" altLang="en-US" dirty="0"/>
              <a:t>和更多的含有</a:t>
            </a:r>
            <a:r>
              <a:rPr lang="en-US" altLang="zh-CN" dirty="0"/>
              <a:t>A </a:t>
            </a:r>
            <a:r>
              <a:rPr lang="zh-CN" altLang="en-US" dirty="0"/>
              <a:t>的块</a:t>
            </a:r>
            <a:endParaRPr lang="en-US" altLang="zh-CN" dirty="0"/>
          </a:p>
          <a:p>
            <a:pPr marL="285750" indent="-285750">
              <a:spcAft>
                <a:spcPts val="1200"/>
              </a:spcAft>
              <a:buFont typeface="Wingdings" pitchFamily="2" charset="2"/>
              <a:buChar char="ü"/>
            </a:pPr>
            <a:r>
              <a:rPr lang="zh-CN" altLang="en-US" dirty="0"/>
              <a:t>之后是</a:t>
            </a:r>
            <a:r>
              <a:rPr lang="en-US" altLang="zh-CN" dirty="0"/>
              <a:t>0 </a:t>
            </a:r>
            <a:r>
              <a:rPr lang="zh-CN" altLang="en-US" dirty="0"/>
              <a:t>和更多的含有</a:t>
            </a:r>
            <a:r>
              <a:rPr lang="en-US" altLang="zh-CN" dirty="0"/>
              <a:t>P</a:t>
            </a:r>
            <a:r>
              <a:rPr lang="zh-CN" altLang="en-US" dirty="0"/>
              <a:t>的块</a:t>
            </a:r>
            <a:endParaRPr lang="en-US" altLang="zh-CN" dirty="0"/>
          </a:p>
          <a:p>
            <a:pPr marL="285750" indent="-285750">
              <a:spcAft>
                <a:spcPts val="1200"/>
              </a:spcAft>
              <a:buFont typeface="Wingdings" pitchFamily="2" charset="2"/>
              <a:buChar char="ü"/>
            </a:pPr>
            <a:r>
              <a:rPr lang="zh-CN" altLang="en-US" dirty="0"/>
              <a:t>块的结果序列作为</a:t>
            </a:r>
            <a:r>
              <a:rPr lang="en-US" altLang="zh-CN" dirty="0"/>
              <a:t>CMAC </a:t>
            </a:r>
            <a:r>
              <a:rPr lang="zh-CN" altLang="en-US" dirty="0"/>
              <a:t>算法的输入端，产生一个长度为</a:t>
            </a:r>
            <a:r>
              <a:rPr lang="en-US" altLang="zh-CN" dirty="0" err="1"/>
              <a:t>Tlen</a:t>
            </a:r>
            <a:r>
              <a:rPr lang="en-US" altLang="zh-CN" dirty="0"/>
              <a:t> </a:t>
            </a:r>
            <a:r>
              <a:rPr lang="zh-CN" altLang="en-US" dirty="0"/>
              <a:t>的</a:t>
            </a:r>
            <a:r>
              <a:rPr lang="en-US" altLang="zh-CN" dirty="0"/>
              <a:t>MAC </a:t>
            </a:r>
            <a:r>
              <a:rPr lang="zh-CN" altLang="en-US" dirty="0"/>
              <a:t>价值，小于或者等价于块的长度</a:t>
            </a:r>
          </a:p>
        </p:txBody>
      </p:sp>
      <p:pic>
        <p:nvPicPr>
          <p:cNvPr id="3" name="图片 2">
            <a:extLst>
              <a:ext uri="{FF2B5EF4-FFF2-40B4-BE49-F238E27FC236}">
                <a16:creationId xmlns:a16="http://schemas.microsoft.com/office/drawing/2014/main" id="{92FC06E6-D783-4A4F-B784-10DCD23F3841}"/>
              </a:ext>
            </a:extLst>
          </p:cNvPr>
          <p:cNvPicPr>
            <a:picLocks noChangeAspect="1"/>
          </p:cNvPicPr>
          <p:nvPr/>
        </p:nvPicPr>
        <p:blipFill>
          <a:blip r:embed="rId3"/>
          <a:stretch>
            <a:fillRect/>
          </a:stretch>
        </p:blipFill>
        <p:spPr>
          <a:xfrm>
            <a:off x="40659" y="1134780"/>
            <a:ext cx="5696565" cy="5265544"/>
          </a:xfrm>
          <a:prstGeom prst="rect">
            <a:avLst/>
          </a:prstGeom>
        </p:spPr>
      </p:pic>
    </p:spTree>
    <p:extLst>
      <p:ext uri="{BB962C8B-B14F-4D97-AF65-F5344CB8AC3E}">
        <p14:creationId xmlns:p14="http://schemas.microsoft.com/office/powerpoint/2010/main" val="1735247307"/>
      </p:ext>
    </p:extLst>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p:cNvSpPr>
            <a:spLocks noGrp="1"/>
          </p:cNvSpPr>
          <p:nvPr>
            <p:ph type="sldNum" sz="quarter" idx="12"/>
          </p:nvPr>
        </p:nvSpPr>
        <p:spPr/>
        <p:txBody>
          <a:bodyPr/>
          <a:lstStyle/>
          <a:p>
            <a:fld id="{490AE770-649F-44FF-B064-50937F57E032}" type="slidenum">
              <a:rPr lang="zh-CN" altLang="en-US"/>
              <a:pPr/>
              <a:t>161</a:t>
            </a:fld>
            <a:endParaRPr lang="en-US" altLang="zh-CN"/>
          </a:p>
        </p:txBody>
      </p:sp>
      <p:sp>
        <p:nvSpPr>
          <p:cNvPr id="2824195" name="Rectangle 3"/>
          <p:cNvSpPr>
            <a:spLocks noChangeArrowheads="1"/>
          </p:cNvSpPr>
          <p:nvPr/>
        </p:nvSpPr>
        <p:spPr bwMode="auto">
          <a:xfrm>
            <a:off x="846561" y="292100"/>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a:r>
              <a:rPr lang="zh-CN" altLang="en-US" sz="3600" dirty="0">
                <a:solidFill>
                  <a:schemeClr val="accent2"/>
                </a:solidFill>
                <a:effectLst>
                  <a:outerShdw blurRad="38100" dist="38100" dir="2700000" algn="tl">
                    <a:srgbClr val="000000">
                      <a:alpha val="43137"/>
                    </a:srgbClr>
                  </a:outerShdw>
                </a:effectLst>
                <a:latin typeface="+mj-ea"/>
                <a:ea typeface="+mj-ea"/>
                <a:cs typeface="+mj-cs"/>
              </a:rPr>
              <a:t>具有密码块链式信息认证码的计数器</a:t>
            </a:r>
          </a:p>
        </p:txBody>
      </p:sp>
      <p:sp>
        <p:nvSpPr>
          <p:cNvPr id="2" name="矩形 1"/>
          <p:cNvSpPr/>
          <p:nvPr/>
        </p:nvSpPr>
        <p:spPr>
          <a:xfrm>
            <a:off x="125294" y="3938822"/>
            <a:ext cx="8999034" cy="2541401"/>
          </a:xfrm>
          <a:prstGeom prst="rect">
            <a:avLst/>
          </a:prstGeom>
        </p:spPr>
        <p:txBody>
          <a:bodyPr wrap="square">
            <a:spAutoFit/>
          </a:bodyPr>
          <a:lstStyle/>
          <a:p>
            <a:pPr marL="285750" indent="-285750">
              <a:lnSpc>
                <a:spcPct val="150000"/>
              </a:lnSpc>
              <a:spcAft>
                <a:spcPts val="600"/>
              </a:spcAft>
              <a:buFont typeface="Wingdings" pitchFamily="2" charset="2"/>
              <a:buChar char="ü"/>
            </a:pPr>
            <a:r>
              <a:rPr lang="zh-CN" altLang="en-US" sz="1900" dirty="0">
                <a:latin typeface="微软雅黑" pitchFamily="34" charset="-122"/>
                <a:ea typeface="微软雅黑" pitchFamily="34" charset="-122"/>
              </a:rPr>
              <a:t>加密中， 一系列的计数器必须独立于随机数而产生</a:t>
            </a:r>
            <a:endParaRPr lang="en-US" altLang="zh-CN" sz="1900" dirty="0">
              <a:latin typeface="微软雅黑" pitchFamily="34" charset="-122"/>
              <a:ea typeface="微软雅黑" pitchFamily="34" charset="-122"/>
            </a:endParaRPr>
          </a:p>
          <a:p>
            <a:pPr marL="285750" indent="-285750">
              <a:lnSpc>
                <a:spcPct val="150000"/>
              </a:lnSpc>
              <a:spcAft>
                <a:spcPts val="600"/>
              </a:spcAft>
              <a:buFont typeface="Wingdings" pitchFamily="2" charset="2"/>
              <a:buChar char="ü"/>
            </a:pPr>
            <a:r>
              <a:rPr lang="zh-CN" altLang="en-US" sz="1900" dirty="0">
                <a:latin typeface="微软雅黑" pitchFamily="34" charset="-122"/>
                <a:ea typeface="微软雅黑" pitchFamily="34" charset="-122"/>
              </a:rPr>
              <a:t>验证标签在</a:t>
            </a:r>
            <a:r>
              <a:rPr lang="en-US" altLang="zh-CN" sz="1900" dirty="0">
                <a:latin typeface="微软雅黑" pitchFamily="34" charset="-122"/>
                <a:ea typeface="微软雅黑" pitchFamily="34" charset="-122"/>
              </a:rPr>
              <a:t>CTR </a:t>
            </a:r>
            <a:r>
              <a:rPr lang="zh-CN" altLang="en-US" sz="1900" dirty="0">
                <a:latin typeface="微软雅黑" pitchFamily="34" charset="-122"/>
                <a:ea typeface="微软雅黑" pitchFamily="34" charset="-122"/>
              </a:rPr>
              <a:t>模型中被单一</a:t>
            </a:r>
            <a:r>
              <a:rPr lang="en-US" altLang="zh-CN" sz="1900" dirty="0">
                <a:latin typeface="微软雅黑" pitchFamily="34" charset="-122"/>
                <a:ea typeface="微软雅黑" pitchFamily="34" charset="-122"/>
              </a:rPr>
              <a:t>Ctr</a:t>
            </a:r>
            <a:r>
              <a:rPr lang="en-US" altLang="zh-CN" sz="1900" baseline="-25000" dirty="0">
                <a:latin typeface="微软雅黑" pitchFamily="34" charset="-122"/>
                <a:ea typeface="微软雅黑" pitchFamily="34" charset="-122"/>
              </a:rPr>
              <a:t>0</a:t>
            </a:r>
            <a:r>
              <a:rPr lang="en-US" altLang="zh-CN" sz="1900" dirty="0">
                <a:latin typeface="微软雅黑" pitchFamily="34" charset="-122"/>
                <a:ea typeface="微软雅黑" pitchFamily="34" charset="-122"/>
              </a:rPr>
              <a:t> </a:t>
            </a:r>
            <a:r>
              <a:rPr lang="zh-CN" altLang="en-US" sz="1900" dirty="0">
                <a:latin typeface="微软雅黑" pitchFamily="34" charset="-122"/>
                <a:ea typeface="微软雅黑" pitchFamily="34" charset="-122"/>
              </a:rPr>
              <a:t>计数器加密</a:t>
            </a:r>
            <a:endParaRPr lang="en-US" altLang="zh-CN" sz="1900" dirty="0">
              <a:latin typeface="微软雅黑" pitchFamily="34" charset="-122"/>
              <a:ea typeface="微软雅黑" pitchFamily="34" charset="-122"/>
            </a:endParaRPr>
          </a:p>
          <a:p>
            <a:pPr marL="285750" indent="-285750">
              <a:lnSpc>
                <a:spcPct val="150000"/>
              </a:lnSpc>
              <a:spcAft>
                <a:spcPts val="600"/>
              </a:spcAft>
              <a:buFont typeface="Wingdings" pitchFamily="2" charset="2"/>
              <a:buChar char="ü"/>
            </a:pPr>
            <a:r>
              <a:rPr lang="en-US" altLang="zh-CN" sz="1900" dirty="0" err="1">
                <a:latin typeface="微软雅黑" pitchFamily="34" charset="-122"/>
                <a:ea typeface="微软雅黑" pitchFamily="34" charset="-122"/>
              </a:rPr>
              <a:t>Tlen</a:t>
            </a:r>
            <a:r>
              <a:rPr lang="en-US" altLang="zh-CN" sz="1900" dirty="0">
                <a:latin typeface="微软雅黑" pitchFamily="34" charset="-122"/>
                <a:ea typeface="微软雅黑" pitchFamily="34" charset="-122"/>
              </a:rPr>
              <a:t> </a:t>
            </a:r>
            <a:r>
              <a:rPr lang="zh-CN" altLang="en-US" sz="1900" dirty="0">
                <a:latin typeface="微软雅黑" pitchFamily="34" charset="-122"/>
                <a:ea typeface="微软雅黑" pitchFamily="34" charset="-122"/>
              </a:rPr>
              <a:t>位最高权重的输出位被异或并且带有一个加密标签</a:t>
            </a:r>
            <a:endParaRPr lang="en-US" altLang="zh-CN" sz="1900" dirty="0">
              <a:latin typeface="微软雅黑" pitchFamily="34" charset="-122"/>
              <a:ea typeface="微软雅黑" pitchFamily="34" charset="-122"/>
            </a:endParaRPr>
          </a:p>
          <a:p>
            <a:pPr marL="285750" indent="-285750">
              <a:lnSpc>
                <a:spcPct val="150000"/>
              </a:lnSpc>
              <a:spcAft>
                <a:spcPts val="600"/>
              </a:spcAft>
              <a:buFont typeface="Wingdings" pitchFamily="2" charset="2"/>
              <a:buChar char="ü"/>
            </a:pPr>
            <a:r>
              <a:rPr lang="zh-CN" altLang="en-US" sz="1900" dirty="0">
                <a:latin typeface="微软雅黑" pitchFamily="34" charset="-122"/>
                <a:ea typeface="微软雅黑" pitchFamily="34" charset="-122"/>
              </a:rPr>
              <a:t>剩下的计数器被用来</a:t>
            </a:r>
            <a:r>
              <a:rPr lang="en-US" altLang="zh-CN" sz="1900" dirty="0">
                <a:latin typeface="微软雅黑" pitchFamily="34" charset="-122"/>
                <a:ea typeface="微软雅黑" pitchFamily="34" charset="-122"/>
              </a:rPr>
              <a:t>CTR </a:t>
            </a:r>
            <a:r>
              <a:rPr lang="zh-CN" altLang="en-US" sz="1900" dirty="0">
                <a:latin typeface="微软雅黑" pitchFamily="34" charset="-122"/>
                <a:ea typeface="微软雅黑" pitchFamily="34" charset="-122"/>
              </a:rPr>
              <a:t>模型加密明码文本</a:t>
            </a:r>
            <a:endParaRPr lang="en-US" altLang="zh-CN" sz="1900" dirty="0">
              <a:latin typeface="微软雅黑" pitchFamily="34" charset="-122"/>
              <a:ea typeface="微软雅黑" pitchFamily="34" charset="-122"/>
            </a:endParaRPr>
          </a:p>
          <a:p>
            <a:pPr marL="285750" indent="-285750">
              <a:lnSpc>
                <a:spcPct val="150000"/>
              </a:lnSpc>
              <a:spcAft>
                <a:spcPts val="600"/>
              </a:spcAft>
              <a:buFont typeface="Wingdings" pitchFamily="2" charset="2"/>
              <a:buChar char="ü"/>
            </a:pPr>
            <a:r>
              <a:rPr lang="zh-CN" altLang="en-US" sz="1900" dirty="0">
                <a:latin typeface="微软雅黑" pitchFamily="34" charset="-122"/>
                <a:ea typeface="微软雅黑" pitchFamily="34" charset="-122"/>
              </a:rPr>
              <a:t>加密的明码文本被加密标签和密码文本输出连接起来</a:t>
            </a:r>
          </a:p>
        </p:txBody>
      </p:sp>
      <p:pic>
        <p:nvPicPr>
          <p:cNvPr id="5" name="图片 4">
            <a:extLst>
              <a:ext uri="{FF2B5EF4-FFF2-40B4-BE49-F238E27FC236}">
                <a16:creationId xmlns:a16="http://schemas.microsoft.com/office/drawing/2014/main" id="{1958B08E-D939-4F55-AFD5-7DB411552F0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8856" y="1132926"/>
            <a:ext cx="8274205" cy="2954394"/>
          </a:xfrm>
          <a:prstGeom prst="rect">
            <a:avLst/>
          </a:prstGeom>
        </p:spPr>
      </p:pic>
    </p:spTree>
    <p:extLst>
      <p:ext uri="{BB962C8B-B14F-4D97-AF65-F5344CB8AC3E}">
        <p14:creationId xmlns:p14="http://schemas.microsoft.com/office/powerpoint/2010/main" val="870113009"/>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p:cNvSpPr>
            <a:spLocks noGrp="1"/>
          </p:cNvSpPr>
          <p:nvPr>
            <p:ph type="sldNum" sz="quarter" idx="12"/>
          </p:nvPr>
        </p:nvSpPr>
        <p:spPr/>
        <p:txBody>
          <a:bodyPr/>
          <a:lstStyle/>
          <a:p>
            <a:fld id="{490AE770-649F-44FF-B064-50937F57E032}" type="slidenum">
              <a:rPr lang="zh-CN" altLang="en-US"/>
              <a:pPr/>
              <a:t>162</a:t>
            </a:fld>
            <a:endParaRPr lang="en-US" altLang="zh-CN"/>
          </a:p>
        </p:txBody>
      </p:sp>
      <p:sp>
        <p:nvSpPr>
          <p:cNvPr id="2824195" name="Rectangle 3"/>
          <p:cNvSpPr>
            <a:spLocks noChangeArrowheads="1"/>
          </p:cNvSpPr>
          <p:nvPr/>
        </p:nvSpPr>
        <p:spPr bwMode="auto">
          <a:xfrm>
            <a:off x="846561" y="292100"/>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a:r>
              <a:rPr lang="zh-CN" altLang="en-US" sz="3600" dirty="0">
                <a:solidFill>
                  <a:schemeClr val="accent2"/>
                </a:solidFill>
                <a:effectLst>
                  <a:outerShdw blurRad="38100" dist="38100" dir="2700000" algn="tl">
                    <a:srgbClr val="000000">
                      <a:alpha val="43137"/>
                    </a:srgbClr>
                  </a:outerShdw>
                </a:effectLst>
                <a:latin typeface="+mj-ea"/>
                <a:ea typeface="+mj-ea"/>
                <a:cs typeface="+mj-cs"/>
              </a:rPr>
              <a:t>具有密码块链式信息认证码的计数器</a:t>
            </a:r>
          </a:p>
        </p:txBody>
      </p:sp>
      <p:sp>
        <p:nvSpPr>
          <p:cNvPr id="2" name="矩形 1"/>
          <p:cNvSpPr/>
          <p:nvPr/>
        </p:nvSpPr>
        <p:spPr>
          <a:xfrm>
            <a:off x="223024" y="1944017"/>
            <a:ext cx="7850459" cy="4125040"/>
          </a:xfrm>
          <a:prstGeom prst="rect">
            <a:avLst/>
          </a:prstGeom>
        </p:spPr>
        <p:txBody>
          <a:bodyPr wrap="square">
            <a:spAutoFit/>
          </a:bodyPr>
          <a:lstStyle/>
          <a:p>
            <a:pPr marL="285750" indent="-285750">
              <a:lnSpc>
                <a:spcPct val="150000"/>
              </a:lnSpc>
              <a:spcAft>
                <a:spcPts val="600"/>
              </a:spcAft>
              <a:buFont typeface="Wingdings" pitchFamily="2" charset="2"/>
              <a:buChar char="ü"/>
            </a:pPr>
            <a:r>
              <a:rPr lang="zh-CN" altLang="en-US" sz="2800" dirty="0">
                <a:latin typeface="微软雅黑" pitchFamily="34" charset="-122"/>
                <a:ea typeface="微软雅黑" pitchFamily="34" charset="-122"/>
              </a:rPr>
              <a:t>目前常用的是</a:t>
            </a:r>
            <a:r>
              <a:rPr lang="en-US" altLang="zh-CN" sz="2800" dirty="0">
                <a:latin typeface="微软雅黑" pitchFamily="34" charset="-122"/>
                <a:ea typeface="微软雅黑" pitchFamily="34" charset="-122"/>
              </a:rPr>
              <a:t>GCM</a:t>
            </a:r>
            <a:r>
              <a:rPr lang="zh-CN" altLang="en-US" sz="2800" dirty="0">
                <a:latin typeface="微软雅黑" pitchFamily="34" charset="-122"/>
                <a:ea typeface="微软雅黑" pitchFamily="34" charset="-122"/>
              </a:rPr>
              <a:t>模式。</a:t>
            </a:r>
            <a:r>
              <a:rPr lang="en-US" altLang="zh-CN" sz="2800" dirty="0">
                <a:latin typeface="微软雅黑" pitchFamily="34" charset="-122"/>
                <a:ea typeface="微软雅黑" pitchFamily="34" charset="-122"/>
              </a:rPr>
              <a:t>GCM</a:t>
            </a:r>
            <a:r>
              <a:rPr lang="zh-CN" altLang="en-US" sz="2800" dirty="0">
                <a:latin typeface="微软雅黑" pitchFamily="34" charset="-122"/>
                <a:ea typeface="微软雅黑" pitchFamily="34" charset="-122"/>
              </a:rPr>
              <a:t>先加密数据（</a:t>
            </a:r>
            <a:r>
              <a:rPr lang="en-US" altLang="zh-CN" sz="2800" dirty="0">
                <a:latin typeface="微软雅黑" pitchFamily="34" charset="-122"/>
                <a:ea typeface="微软雅黑" pitchFamily="34" charset="-122"/>
              </a:rPr>
              <a:t>AES Counter</a:t>
            </a:r>
            <a:r>
              <a:rPr lang="zh-CN" altLang="en-US" sz="2800" dirty="0">
                <a:latin typeface="微软雅黑" pitchFamily="34" charset="-122"/>
                <a:ea typeface="微软雅黑" pitchFamily="34" charset="-122"/>
              </a:rPr>
              <a:t>模式），再计算</a:t>
            </a:r>
            <a:r>
              <a:rPr lang="en-US" altLang="zh-CN" sz="2800" dirty="0">
                <a:latin typeface="微软雅黑" pitchFamily="34" charset="-122"/>
                <a:ea typeface="微软雅黑" pitchFamily="34" charset="-122"/>
              </a:rPr>
              <a:t>MAC</a:t>
            </a:r>
            <a:r>
              <a:rPr lang="zh-CN" altLang="en-US" sz="2800" dirty="0">
                <a:latin typeface="微软雅黑" pitchFamily="34" charset="-122"/>
                <a:ea typeface="微软雅黑" pitchFamily="34" charset="-122"/>
              </a:rPr>
              <a:t>值（使用</a:t>
            </a:r>
            <a:r>
              <a:rPr lang="en-US" altLang="zh-CN" sz="2800" dirty="0">
                <a:latin typeface="微软雅黑" pitchFamily="34" charset="-122"/>
                <a:ea typeface="微软雅黑" pitchFamily="34" charset="-122"/>
              </a:rPr>
              <a:t>GHASH</a:t>
            </a:r>
            <a:r>
              <a:rPr lang="zh-CN" altLang="en-US" sz="2800" dirty="0">
                <a:latin typeface="微软雅黑" pitchFamily="34" charset="-122"/>
                <a:ea typeface="微软雅黑" pitchFamily="34" charset="-122"/>
              </a:rPr>
              <a:t>），再对</a:t>
            </a:r>
            <a:r>
              <a:rPr lang="en-US" altLang="zh-CN" sz="2800" dirty="0">
                <a:latin typeface="微软雅黑" pitchFamily="34" charset="-122"/>
                <a:ea typeface="微软雅黑" pitchFamily="34" charset="-122"/>
              </a:rPr>
              <a:t>MAC</a:t>
            </a:r>
            <a:r>
              <a:rPr lang="zh-CN" altLang="en-US" sz="2800" dirty="0">
                <a:latin typeface="微软雅黑" pitchFamily="34" charset="-122"/>
                <a:ea typeface="微软雅黑" pitchFamily="34" charset="-122"/>
              </a:rPr>
              <a:t>进行加密。</a:t>
            </a:r>
            <a:endParaRPr lang="en-US" altLang="zh-CN" sz="2800" dirty="0">
              <a:latin typeface="微软雅黑" pitchFamily="34" charset="-122"/>
              <a:ea typeface="微软雅黑" pitchFamily="34" charset="-122"/>
            </a:endParaRPr>
          </a:p>
          <a:p>
            <a:pPr marL="285750" indent="-285750">
              <a:lnSpc>
                <a:spcPct val="150000"/>
              </a:lnSpc>
              <a:spcAft>
                <a:spcPts val="600"/>
              </a:spcAft>
              <a:buFont typeface="Wingdings" pitchFamily="2" charset="2"/>
              <a:buChar char="ü"/>
            </a:pPr>
            <a:endParaRPr lang="en-US" altLang="zh-CN" sz="2800" dirty="0">
              <a:latin typeface="微软雅黑" pitchFamily="34" charset="-122"/>
              <a:ea typeface="微软雅黑" pitchFamily="34" charset="-122"/>
            </a:endParaRPr>
          </a:p>
          <a:p>
            <a:pPr marL="285750" indent="-285750">
              <a:lnSpc>
                <a:spcPct val="150000"/>
              </a:lnSpc>
              <a:spcAft>
                <a:spcPts val="600"/>
              </a:spcAft>
              <a:buFont typeface="Wingdings" pitchFamily="2" charset="2"/>
              <a:buChar char="ü"/>
            </a:pPr>
            <a:r>
              <a:rPr lang="zh-CN" altLang="en-US" sz="2800" dirty="0">
                <a:latin typeface="微软雅黑" pitchFamily="34" charset="-122"/>
                <a:ea typeface="微软雅黑" pitchFamily="34" charset="-122"/>
              </a:rPr>
              <a:t>为什么需要同时加密和认证？</a:t>
            </a:r>
            <a:endParaRPr lang="en-US" altLang="zh-CN" sz="2800" dirty="0">
              <a:latin typeface="微软雅黑" pitchFamily="34" charset="-122"/>
              <a:ea typeface="微软雅黑" pitchFamily="34" charset="-122"/>
            </a:endParaRPr>
          </a:p>
          <a:p>
            <a:pPr marL="914400" lvl="1" indent="-457200">
              <a:lnSpc>
                <a:spcPct val="150000"/>
              </a:lnSpc>
              <a:spcAft>
                <a:spcPts val="600"/>
              </a:spcAft>
              <a:buFont typeface="Wingdings" panose="05000000000000000000" pitchFamily="2" charset="2"/>
              <a:buChar char="§"/>
            </a:pPr>
            <a:r>
              <a:rPr lang="en-US" altLang="zh-CN" sz="2800" dirty="0">
                <a:latin typeface="微软雅黑" pitchFamily="34" charset="-122"/>
                <a:ea typeface="微软雅黑" pitchFamily="34" charset="-122"/>
              </a:rPr>
              <a:t>CCA</a:t>
            </a:r>
            <a:r>
              <a:rPr lang="zh-CN" altLang="en-US" sz="2800" dirty="0">
                <a:latin typeface="微软雅黑" pitchFamily="34" charset="-122"/>
                <a:ea typeface="微软雅黑" pitchFamily="34" charset="-122"/>
              </a:rPr>
              <a:t>（选择密文攻击）安全</a:t>
            </a:r>
          </a:p>
        </p:txBody>
      </p:sp>
    </p:spTree>
    <p:extLst>
      <p:ext uri="{BB962C8B-B14F-4D97-AF65-F5344CB8AC3E}">
        <p14:creationId xmlns:p14="http://schemas.microsoft.com/office/powerpoint/2010/main" val="18501341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 calcmode="lin" valueType="num">
                                      <p:cBhvr additive="base">
                                        <p:cTn id="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35"/>
          <p:cNvGrpSpPr>
            <a:grpSpLocks/>
          </p:cNvGrpSpPr>
          <p:nvPr/>
        </p:nvGrpSpPr>
        <p:grpSpPr bwMode="auto">
          <a:xfrm>
            <a:off x="1638277" y="4881563"/>
            <a:ext cx="762000" cy="665162"/>
            <a:chOff x="3174" y="2656"/>
            <a:chExt cx="1549" cy="1351"/>
          </a:xfrm>
        </p:grpSpPr>
        <p:sp>
          <p:nvSpPr>
            <p:cNvPr id="42" name="AutoShape 3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3" name="AutoShape 3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4" name="AutoShape 3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grpSp>
        <p:nvGrpSpPr>
          <p:cNvPr id="33" name="Group 13"/>
          <p:cNvGrpSpPr>
            <a:grpSpLocks/>
          </p:cNvGrpSpPr>
          <p:nvPr/>
        </p:nvGrpSpPr>
        <p:grpSpPr bwMode="auto">
          <a:xfrm>
            <a:off x="1644672" y="4021138"/>
            <a:ext cx="762000" cy="665163"/>
            <a:chOff x="3174" y="2656"/>
            <a:chExt cx="1549" cy="1351"/>
          </a:xfrm>
        </p:grpSpPr>
        <p:sp>
          <p:nvSpPr>
            <p:cNvPr id="34" name="AutoShape 14"/>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5" name="AutoShape 1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6" name="AutoShape 16"/>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grpSp>
        <p:nvGrpSpPr>
          <p:cNvPr id="19469" name="Group 13"/>
          <p:cNvGrpSpPr>
            <a:grpSpLocks/>
          </p:cNvGrpSpPr>
          <p:nvPr/>
        </p:nvGrpSpPr>
        <p:grpSpPr bwMode="auto">
          <a:xfrm>
            <a:off x="1622604" y="1400805"/>
            <a:ext cx="762000" cy="665163"/>
            <a:chOff x="3174" y="2656"/>
            <a:chExt cx="1549" cy="1351"/>
          </a:xfrm>
        </p:grpSpPr>
        <p:sp>
          <p:nvSpPr>
            <p:cNvPr id="19470" name="AutoShape 14"/>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71" name="AutoShape 1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72" name="AutoShape 16"/>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grpSp>
        <p:nvGrpSpPr>
          <p:cNvPr id="53" name="Group 18"/>
          <p:cNvGrpSpPr>
            <a:grpSpLocks/>
          </p:cNvGrpSpPr>
          <p:nvPr/>
        </p:nvGrpSpPr>
        <p:grpSpPr bwMode="auto">
          <a:xfrm>
            <a:off x="1635304" y="5714058"/>
            <a:ext cx="762000" cy="665163"/>
            <a:chOff x="1110" y="2656"/>
            <a:chExt cx="1549" cy="1351"/>
          </a:xfrm>
        </p:grpSpPr>
        <p:sp>
          <p:nvSpPr>
            <p:cNvPr id="54" name="AutoShape 1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AutoShape 2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AutoShape 2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标题 1"/>
          <p:cNvSpPr>
            <a:spLocks noGrp="1"/>
          </p:cNvSpPr>
          <p:nvPr>
            <p:ph type="title"/>
          </p:nvPr>
        </p:nvSpPr>
        <p:spPr/>
        <p:txBody>
          <a:bodyPr/>
          <a:lstStyle/>
          <a:p>
            <a:r>
              <a:rPr lang="zh-CN" altLang="en-US" sz="3600" dirty="0">
                <a:solidFill>
                  <a:schemeClr val="accent2">
                    <a:lumMod val="75000"/>
                  </a:schemeClr>
                </a:solidFill>
                <a:effectLst>
                  <a:outerShdw blurRad="38100" dist="38100" dir="2700000" algn="tl">
                    <a:srgbClr val="000000">
                      <a:alpha val="43137"/>
                    </a:srgbClr>
                  </a:outerShdw>
                </a:effectLst>
                <a:latin typeface="+mj-ea"/>
              </a:rPr>
              <a:t>第</a:t>
            </a:r>
            <a:r>
              <a:rPr lang="en-US" altLang="zh-CN" sz="3600" dirty="0">
                <a:solidFill>
                  <a:schemeClr val="accent2">
                    <a:lumMod val="75000"/>
                  </a:schemeClr>
                </a:solidFill>
                <a:effectLst>
                  <a:outerShdw blurRad="38100" dist="38100" dir="2700000" algn="tl">
                    <a:srgbClr val="000000">
                      <a:alpha val="43137"/>
                    </a:srgbClr>
                  </a:outerShdw>
                </a:effectLst>
                <a:latin typeface="+mj-ea"/>
              </a:rPr>
              <a:t>3 </a:t>
            </a:r>
            <a:r>
              <a:rPr lang="zh-CN" altLang="en-US" sz="3600" dirty="0">
                <a:solidFill>
                  <a:schemeClr val="accent2">
                    <a:lumMod val="75000"/>
                  </a:schemeClr>
                </a:solidFill>
                <a:effectLst>
                  <a:outerShdw blurRad="38100" dist="38100" dir="2700000" algn="tl">
                    <a:srgbClr val="000000">
                      <a:alpha val="43137"/>
                    </a:srgbClr>
                  </a:outerShdw>
                </a:effectLst>
                <a:latin typeface="+mj-ea"/>
              </a:rPr>
              <a:t>章  公钥加密和消息认证</a:t>
            </a:r>
          </a:p>
        </p:txBody>
      </p:sp>
      <p:sp>
        <p:nvSpPr>
          <p:cNvPr id="19458" name="Rectangle 7"/>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fld id="{32BFAC4D-9C32-4931-8517-773A974F6B34}" type="slidenum">
              <a:rPr lang="en-US" altLang="zh-CN" smtClean="0">
                <a:latin typeface="Times New Roman" pitchFamily="18" charset="0"/>
              </a:rPr>
              <a:pPr/>
              <a:t>163</a:t>
            </a:fld>
            <a:endParaRPr lang="en-US" altLang="zh-CN">
              <a:latin typeface="Times New Roman" pitchFamily="18" charset="0"/>
            </a:endParaRPr>
          </a:p>
        </p:txBody>
      </p:sp>
      <p:sp>
        <p:nvSpPr>
          <p:cNvPr id="19479" name="Line 23"/>
          <p:cNvSpPr>
            <a:spLocks noChangeShapeType="1"/>
          </p:cNvSpPr>
          <p:nvPr/>
        </p:nvSpPr>
        <p:spPr bwMode="auto">
          <a:xfrm>
            <a:off x="2254250" y="1984375"/>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0" name="Text Box 24"/>
          <p:cNvSpPr txBox="1">
            <a:spLocks noChangeArrowheads="1"/>
          </p:cNvSpPr>
          <p:nvPr/>
        </p:nvSpPr>
        <p:spPr bwMode="auto">
          <a:xfrm>
            <a:off x="2516188" y="1450975"/>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400">
                <a:latin typeface="微软雅黑" pitchFamily="34" charset="-122"/>
                <a:ea typeface="微软雅黑" pitchFamily="34" charset="-122"/>
              </a:defRPr>
            </a:lvl1pPr>
          </a:lstStyle>
          <a:p>
            <a:r>
              <a:rPr lang="zh-CN" altLang="en-US" dirty="0"/>
              <a:t>消息认证方法</a:t>
            </a:r>
          </a:p>
        </p:txBody>
      </p:sp>
      <p:grpSp>
        <p:nvGrpSpPr>
          <p:cNvPr id="19481" name="Group 25"/>
          <p:cNvGrpSpPr>
            <a:grpSpLocks/>
          </p:cNvGrpSpPr>
          <p:nvPr/>
        </p:nvGrpSpPr>
        <p:grpSpPr bwMode="auto">
          <a:xfrm>
            <a:off x="1644650" y="2238375"/>
            <a:ext cx="762000" cy="665163"/>
            <a:chOff x="3174" y="2656"/>
            <a:chExt cx="1549" cy="1351"/>
          </a:xfrm>
        </p:grpSpPr>
        <p:sp>
          <p:nvSpPr>
            <p:cNvPr id="19482" name="AutoShape 2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3" name="AutoShape 2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4" name="AutoShape 2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85" name="Line 29"/>
          <p:cNvSpPr>
            <a:spLocks noChangeShapeType="1"/>
          </p:cNvSpPr>
          <p:nvPr/>
        </p:nvSpPr>
        <p:spPr bwMode="auto">
          <a:xfrm>
            <a:off x="2254250" y="2847975"/>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6" name="Text Box 30"/>
          <p:cNvSpPr txBox="1">
            <a:spLocks noChangeArrowheads="1"/>
          </p:cNvSpPr>
          <p:nvPr/>
        </p:nvSpPr>
        <p:spPr bwMode="auto">
          <a:xfrm>
            <a:off x="2516188" y="2314575"/>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安全散列函数</a:t>
            </a:r>
          </a:p>
        </p:txBody>
      </p:sp>
      <p:sp>
        <p:nvSpPr>
          <p:cNvPr id="19487" name="Text Box 31"/>
          <p:cNvSpPr txBox="1">
            <a:spLocks noChangeArrowheads="1"/>
          </p:cNvSpPr>
          <p:nvPr/>
        </p:nvSpPr>
        <p:spPr bwMode="gray">
          <a:xfrm>
            <a:off x="1695585" y="1508215"/>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3.1</a:t>
            </a:r>
          </a:p>
        </p:txBody>
      </p:sp>
      <p:sp>
        <p:nvSpPr>
          <p:cNvPr id="19488" name="Line 32"/>
          <p:cNvSpPr>
            <a:spLocks noChangeShapeType="1"/>
          </p:cNvSpPr>
          <p:nvPr/>
        </p:nvSpPr>
        <p:spPr bwMode="auto">
          <a:xfrm>
            <a:off x="2260600" y="37131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9" name="Text Box 33"/>
          <p:cNvSpPr txBox="1">
            <a:spLocks noChangeArrowheads="1"/>
          </p:cNvSpPr>
          <p:nvPr/>
        </p:nvSpPr>
        <p:spPr bwMode="auto">
          <a:xfrm>
            <a:off x="2516188" y="3179763"/>
            <a:ext cx="4464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消息认证码</a:t>
            </a:r>
          </a:p>
        </p:txBody>
      </p:sp>
      <p:sp>
        <p:nvSpPr>
          <p:cNvPr id="19490" name="Text Box 34"/>
          <p:cNvSpPr txBox="1">
            <a:spLocks noChangeArrowheads="1"/>
          </p:cNvSpPr>
          <p:nvPr/>
        </p:nvSpPr>
        <p:spPr bwMode="gray">
          <a:xfrm>
            <a:off x="1677417" y="4115142"/>
            <a:ext cx="6730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zh-CN" sz="2400" b="1" dirty="0">
                <a:solidFill>
                  <a:schemeClr val="bg1"/>
                </a:solidFill>
                <a:latin typeface="微软雅黑" pitchFamily="34" charset="-122"/>
                <a:ea typeface="微软雅黑" pitchFamily="34" charset="-122"/>
              </a:rPr>
              <a:t>3.4</a:t>
            </a:r>
          </a:p>
        </p:txBody>
      </p:sp>
      <p:grpSp>
        <p:nvGrpSpPr>
          <p:cNvPr id="19491" name="Group 35"/>
          <p:cNvGrpSpPr>
            <a:grpSpLocks/>
          </p:cNvGrpSpPr>
          <p:nvPr/>
        </p:nvGrpSpPr>
        <p:grpSpPr bwMode="auto">
          <a:xfrm>
            <a:off x="1644650" y="3132329"/>
            <a:ext cx="762000" cy="665162"/>
            <a:chOff x="3174" y="2656"/>
            <a:chExt cx="1549" cy="1351"/>
          </a:xfrm>
        </p:grpSpPr>
        <p:sp>
          <p:nvSpPr>
            <p:cNvPr id="19492" name="AutoShape 3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3" name="AutoShape 3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4" name="AutoShape 3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95" name="Line 39"/>
          <p:cNvSpPr>
            <a:spLocks noChangeShapeType="1"/>
          </p:cNvSpPr>
          <p:nvPr/>
        </p:nvSpPr>
        <p:spPr bwMode="auto">
          <a:xfrm>
            <a:off x="2254250" y="45767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6" name="Text Box 40"/>
          <p:cNvSpPr txBox="1">
            <a:spLocks noChangeArrowheads="1"/>
          </p:cNvSpPr>
          <p:nvPr/>
        </p:nvSpPr>
        <p:spPr bwMode="auto">
          <a:xfrm>
            <a:off x="2516188" y="4024313"/>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公钥加密原理</a:t>
            </a:r>
            <a:endParaRPr lang="en-US" altLang="zh-CN" sz="2400" dirty="0">
              <a:latin typeface="微软雅黑" pitchFamily="34" charset="-122"/>
              <a:ea typeface="微软雅黑" pitchFamily="34" charset="-122"/>
            </a:endParaRPr>
          </a:p>
        </p:txBody>
      </p:sp>
      <p:sp>
        <p:nvSpPr>
          <p:cNvPr id="19497" name="Text Box 41"/>
          <p:cNvSpPr txBox="1">
            <a:spLocks noChangeArrowheads="1"/>
          </p:cNvSpPr>
          <p:nvPr/>
        </p:nvSpPr>
        <p:spPr bwMode="gray">
          <a:xfrm>
            <a:off x="1692544" y="3252786"/>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3.3</a:t>
            </a:r>
          </a:p>
        </p:txBody>
      </p:sp>
      <p:sp>
        <p:nvSpPr>
          <p:cNvPr id="38" name="Line 32"/>
          <p:cNvSpPr>
            <a:spLocks noChangeShapeType="1"/>
          </p:cNvSpPr>
          <p:nvPr/>
        </p:nvSpPr>
        <p:spPr bwMode="auto">
          <a:xfrm>
            <a:off x="2266995" y="54403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9" name="Text Box 33"/>
          <p:cNvSpPr txBox="1">
            <a:spLocks noChangeArrowheads="1"/>
          </p:cNvSpPr>
          <p:nvPr/>
        </p:nvSpPr>
        <p:spPr bwMode="auto">
          <a:xfrm>
            <a:off x="2522583" y="4906963"/>
            <a:ext cx="4464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公钥加密算法</a:t>
            </a:r>
          </a:p>
        </p:txBody>
      </p:sp>
      <p:sp>
        <p:nvSpPr>
          <p:cNvPr id="40" name="Text Box 34"/>
          <p:cNvSpPr txBox="1">
            <a:spLocks noChangeArrowheads="1"/>
          </p:cNvSpPr>
          <p:nvPr/>
        </p:nvSpPr>
        <p:spPr bwMode="gray">
          <a:xfrm>
            <a:off x="1670050" y="4965700"/>
            <a:ext cx="6858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zh-CN" sz="2400" b="1" dirty="0">
                <a:solidFill>
                  <a:schemeClr val="bg1"/>
                </a:solidFill>
                <a:latin typeface="微软雅黑" pitchFamily="34" charset="-122"/>
                <a:ea typeface="微软雅黑" pitchFamily="34" charset="-122"/>
              </a:rPr>
              <a:t>3.5</a:t>
            </a:r>
          </a:p>
        </p:txBody>
      </p:sp>
      <p:sp>
        <p:nvSpPr>
          <p:cNvPr id="45" name="Line 39"/>
          <p:cNvSpPr>
            <a:spLocks noChangeShapeType="1"/>
          </p:cNvSpPr>
          <p:nvPr/>
        </p:nvSpPr>
        <p:spPr bwMode="auto">
          <a:xfrm>
            <a:off x="2260645" y="63039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6" name="Text Box 40"/>
          <p:cNvSpPr txBox="1">
            <a:spLocks noChangeArrowheads="1"/>
          </p:cNvSpPr>
          <p:nvPr/>
        </p:nvSpPr>
        <p:spPr bwMode="auto">
          <a:xfrm>
            <a:off x="2522583" y="5751513"/>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dirty="0">
                <a:solidFill>
                  <a:schemeClr val="accent2">
                    <a:lumMod val="75000"/>
                  </a:schemeClr>
                </a:solidFill>
                <a:effectLst>
                  <a:outerShdw blurRad="38100" dist="38100" dir="2700000" algn="tl">
                    <a:srgbClr val="C0C0C0"/>
                  </a:outerShdw>
                </a:effectLst>
                <a:latin typeface="微软雅黑" pitchFamily="34" charset="-122"/>
                <a:ea typeface="微软雅黑" pitchFamily="34" charset="-122"/>
              </a:rPr>
              <a:t>数字签名</a:t>
            </a:r>
            <a:endParaRPr lang="en-US" altLang="zh-CN" sz="2400" dirty="0">
              <a:solidFill>
                <a:schemeClr val="accent2">
                  <a:lumMod val="75000"/>
                </a:schemeClr>
              </a:solidFill>
              <a:effectLst>
                <a:outerShdw blurRad="38100" dist="38100" dir="2700000" algn="tl">
                  <a:srgbClr val="C0C0C0"/>
                </a:outerShdw>
              </a:effectLst>
              <a:latin typeface="微软雅黑" pitchFamily="34" charset="-122"/>
              <a:ea typeface="微软雅黑" pitchFamily="34" charset="-122"/>
            </a:endParaRPr>
          </a:p>
        </p:txBody>
      </p:sp>
      <p:sp>
        <p:nvSpPr>
          <p:cNvPr id="47" name="Text Box 41"/>
          <p:cNvSpPr txBox="1">
            <a:spLocks noChangeArrowheads="1"/>
          </p:cNvSpPr>
          <p:nvPr/>
        </p:nvSpPr>
        <p:spPr bwMode="gray">
          <a:xfrm>
            <a:off x="1699332" y="5792788"/>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3.6</a:t>
            </a:r>
          </a:p>
        </p:txBody>
      </p:sp>
      <p:sp>
        <p:nvSpPr>
          <p:cNvPr id="52" name="Text Box 31"/>
          <p:cNvSpPr txBox="1">
            <a:spLocks noChangeArrowheads="1"/>
          </p:cNvSpPr>
          <p:nvPr/>
        </p:nvSpPr>
        <p:spPr bwMode="gray">
          <a:xfrm>
            <a:off x="1692937" y="2334461"/>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3.2</a:t>
            </a:r>
          </a:p>
        </p:txBody>
      </p:sp>
    </p:spTree>
    <p:extLst>
      <p:ext uri="{BB962C8B-B14F-4D97-AF65-F5344CB8AC3E}">
        <p14:creationId xmlns:p14="http://schemas.microsoft.com/office/powerpoint/2010/main" val="19097501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zh-CN" altLang="en-US" sz="3600" kern="1200" dirty="0">
                <a:solidFill>
                  <a:schemeClr val="accent2">
                    <a:lumMod val="75000"/>
                  </a:schemeClr>
                </a:solidFill>
                <a:effectLst>
                  <a:outerShdw blurRad="38100" dist="38100" dir="2700000" algn="tl">
                    <a:srgbClr val="000000">
                      <a:alpha val="43137"/>
                    </a:srgbClr>
                  </a:outerShdw>
                </a:effectLst>
                <a:latin typeface="+mj-ea"/>
              </a:rPr>
              <a:t>数字签名问题提出的实际背景</a:t>
            </a:r>
          </a:p>
        </p:txBody>
      </p:sp>
      <p:graphicFrame>
        <p:nvGraphicFramePr>
          <p:cNvPr id="3" name="图示 2"/>
          <p:cNvGraphicFramePr/>
          <p:nvPr>
            <p:extLst>
              <p:ext uri="{D42A27DB-BD31-4B8C-83A1-F6EECF244321}">
                <p14:modId xmlns:p14="http://schemas.microsoft.com/office/powerpoint/2010/main" val="3703549963"/>
              </p:ext>
            </p:extLst>
          </p:nvPr>
        </p:nvGraphicFramePr>
        <p:xfrm>
          <a:off x="735013" y="1222375"/>
          <a:ext cx="7772400" cy="4679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164</a:t>
            </a:fld>
            <a:endParaRPr lang="en-US" altLang="zh-CN"/>
          </a:p>
        </p:txBody>
      </p:sp>
    </p:spTree>
    <p:extLst>
      <p:ext uri="{BB962C8B-B14F-4D97-AF65-F5344CB8AC3E}">
        <p14:creationId xmlns:p14="http://schemas.microsoft.com/office/powerpoint/2010/main" val="395626410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Rectangle 4"/>
          <p:cNvSpPr>
            <a:spLocks noChangeArrowheads="1"/>
          </p:cNvSpPr>
          <p:nvPr/>
        </p:nvSpPr>
        <p:spPr bwMode="auto">
          <a:xfrm>
            <a:off x="785019" y="1009649"/>
            <a:ext cx="7488238" cy="223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a:lnSpc>
                <a:spcPct val="150000"/>
              </a:lnSpc>
              <a:spcBef>
                <a:spcPts val="0"/>
              </a:spcBef>
              <a:spcAft>
                <a:spcPts val="1200"/>
              </a:spcAft>
              <a:buClr>
                <a:schemeClr val="accent2"/>
              </a:buClr>
              <a:buSzPct val="80000"/>
              <a:buFont typeface="Wingdings" pitchFamily="2" charset="2"/>
              <a:buChar char="Ø"/>
            </a:pPr>
            <a:r>
              <a:rPr lang="zh-CN" altLang="en-US" sz="2800" i="1" dirty="0">
                <a:solidFill>
                  <a:srgbClr val="993300"/>
                </a:solidFill>
                <a:effectLst>
                  <a:outerShdw blurRad="38100" dist="38100" dir="2700000" algn="tl">
                    <a:srgbClr val="000000">
                      <a:alpha val="43137"/>
                    </a:srgbClr>
                  </a:outerShdw>
                </a:effectLst>
                <a:latin typeface="微软雅黑" pitchFamily="34" charset="-122"/>
                <a:ea typeface="微软雅黑" pitchFamily="34" charset="-122"/>
              </a:rPr>
              <a:t>数字签名</a:t>
            </a:r>
            <a:r>
              <a:rPr lang="zh-CN" altLang="en-US" sz="2800" dirty="0">
                <a:latin typeface="微软雅黑" pitchFamily="34" charset="-122"/>
                <a:ea typeface="微软雅黑" pitchFamily="34" charset="-122"/>
              </a:rPr>
              <a:t>其实是伴随着数字化编码的消息一起发送并与发送的信息有一定逻辑关联的数据项。</a:t>
            </a:r>
            <a:endParaRPr lang="en-US" altLang="zh-CN" sz="2800" dirty="0">
              <a:latin typeface="微软雅黑" pitchFamily="34" charset="-122"/>
              <a:ea typeface="微软雅黑" pitchFamily="34" charset="-122"/>
            </a:endParaRPr>
          </a:p>
          <a:p>
            <a:pPr marL="342900" indent="-342900" algn="l">
              <a:lnSpc>
                <a:spcPct val="150000"/>
              </a:lnSpc>
              <a:spcBef>
                <a:spcPts val="0"/>
              </a:spcBef>
              <a:spcAft>
                <a:spcPts val="1200"/>
              </a:spcAft>
              <a:buClr>
                <a:schemeClr val="accent2"/>
              </a:buClr>
              <a:buSzPct val="80000"/>
              <a:buFont typeface="Wingdings" pitchFamily="2" charset="2"/>
              <a:buChar char="Ø"/>
            </a:pPr>
            <a:endParaRPr lang="zh-CN" altLang="en-US" sz="2800" dirty="0">
              <a:latin typeface="微软雅黑" pitchFamily="34" charset="-122"/>
              <a:ea typeface="微软雅黑" pitchFamily="34" charset="-122"/>
            </a:endParaRPr>
          </a:p>
          <a:p>
            <a:pPr marL="342900" indent="-342900" algn="l">
              <a:lnSpc>
                <a:spcPct val="150000"/>
              </a:lnSpc>
              <a:spcBef>
                <a:spcPts val="0"/>
              </a:spcBef>
              <a:spcAft>
                <a:spcPts val="1200"/>
              </a:spcAft>
              <a:buClr>
                <a:schemeClr val="accent2"/>
              </a:buClr>
              <a:buSzPct val="80000"/>
              <a:buFont typeface="Wingdings" pitchFamily="2" charset="2"/>
              <a:buChar char="Ø"/>
            </a:pPr>
            <a:r>
              <a:rPr lang="zh-CN" altLang="en-US" sz="2800" dirty="0">
                <a:latin typeface="微软雅黑" pitchFamily="34" charset="-122"/>
                <a:ea typeface="微软雅黑" pitchFamily="34" charset="-122"/>
              </a:rPr>
              <a:t>数字签名类似于</a:t>
            </a:r>
            <a:r>
              <a:rPr lang="en-US" altLang="zh-CN" sz="2800" dirty="0">
                <a:latin typeface="微软雅黑" pitchFamily="34" charset="-122"/>
                <a:ea typeface="微软雅黑" pitchFamily="34" charset="-122"/>
              </a:rPr>
              <a:t>MAC</a:t>
            </a:r>
            <a:r>
              <a:rPr lang="zh-CN" altLang="en-US" sz="2800" dirty="0">
                <a:latin typeface="微软雅黑" pitchFamily="34" charset="-122"/>
                <a:ea typeface="微软雅黑" pitchFamily="34" charset="-122"/>
              </a:rPr>
              <a:t>，但不同于</a:t>
            </a:r>
            <a:r>
              <a:rPr lang="en-US" altLang="zh-CN" sz="2800" dirty="0">
                <a:latin typeface="微软雅黑" pitchFamily="34" charset="-122"/>
                <a:ea typeface="微软雅黑" pitchFamily="34" charset="-122"/>
              </a:rPr>
              <a:t>MAC</a:t>
            </a:r>
            <a:r>
              <a:rPr lang="zh-CN" altLang="en-US" sz="2800" dirty="0">
                <a:latin typeface="微软雅黑" pitchFamily="34" charset="-122"/>
                <a:ea typeface="微软雅黑" pitchFamily="34" charset="-122"/>
              </a:rPr>
              <a:t>，数字签名可以支持不可否认服务。</a:t>
            </a:r>
          </a:p>
        </p:txBody>
      </p:sp>
      <p:sp>
        <p:nvSpPr>
          <p:cNvPr id="2" name="矩形 1"/>
          <p:cNvSpPr/>
          <p:nvPr/>
        </p:nvSpPr>
        <p:spPr>
          <a:xfrm>
            <a:off x="1767994" y="209034"/>
            <a:ext cx="6186309" cy="646331"/>
          </a:xfrm>
          <a:prstGeom prst="rect">
            <a:avLst/>
          </a:prstGeom>
        </p:spPr>
        <p:txBody>
          <a:bodyPr wrap="none">
            <a:spAutoFit/>
          </a:bodyPr>
          <a:lstStyle/>
          <a:p>
            <a:r>
              <a:rPr lang="zh-CN" altLang="en-US" sz="3600" dirty="0">
                <a:solidFill>
                  <a:schemeClr val="accent2"/>
                </a:solidFill>
                <a:effectLst>
                  <a:outerShdw blurRad="38100" dist="38100" dir="2700000" algn="tl">
                    <a:srgbClr val="000000">
                      <a:alpha val="43137"/>
                    </a:srgbClr>
                  </a:outerShdw>
                </a:effectLst>
                <a:latin typeface="+mj-ea"/>
                <a:ea typeface="+mj-ea"/>
                <a:cs typeface="+mj-cs"/>
              </a:rPr>
              <a:t>数字签名问题提出的实际背景</a:t>
            </a:r>
          </a:p>
        </p:txBody>
      </p:sp>
      <p:sp>
        <p:nvSpPr>
          <p:cNvPr id="3" name="灯片编号占位符 2"/>
          <p:cNvSpPr>
            <a:spLocks noGrp="1"/>
          </p:cNvSpPr>
          <p:nvPr>
            <p:ph type="sldNum" sz="quarter" idx="10"/>
          </p:nvPr>
        </p:nvSpPr>
        <p:spPr/>
        <p:txBody>
          <a:bodyPr/>
          <a:lstStyle/>
          <a:p>
            <a:pPr>
              <a:defRPr/>
            </a:pPr>
            <a:fld id="{AA391F51-DA1D-424B-BD54-E6317CB1A384}" type="slidenum">
              <a:rPr lang="en-US" altLang="zh-CN" smtClean="0"/>
              <a:pPr>
                <a:defRPr/>
              </a:pPr>
              <a:t>165</a:t>
            </a:fld>
            <a:endParaRPr lang="en-US" altLang="zh-CN"/>
          </a:p>
        </p:txBody>
      </p:sp>
    </p:spTree>
    <p:extLst>
      <p:ext uri="{BB962C8B-B14F-4D97-AF65-F5344CB8AC3E}">
        <p14:creationId xmlns:p14="http://schemas.microsoft.com/office/powerpoint/2010/main" val="422531566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body" idx="1"/>
          </p:nvPr>
        </p:nvSpPr>
        <p:spPr>
          <a:xfrm>
            <a:off x="1090613" y="1425575"/>
            <a:ext cx="7772400" cy="4679950"/>
          </a:xfrm>
        </p:spPr>
        <p:txBody>
          <a:bodyPr/>
          <a:lstStyle/>
          <a:p>
            <a:pPr>
              <a:lnSpc>
                <a:spcPct val="150000"/>
              </a:lnSpc>
              <a:spcBef>
                <a:spcPts val="0"/>
              </a:spcBef>
              <a:spcAft>
                <a:spcPts val="1200"/>
              </a:spcAft>
              <a:buFont typeface="Wingdings" pitchFamily="2" charset="2"/>
              <a:buChar char="Ø"/>
            </a:pPr>
            <a:r>
              <a:rPr lang="zh-CN" altLang="en-US" sz="2600" dirty="0">
                <a:latin typeface="微软雅黑" pitchFamily="34" charset="-122"/>
                <a:ea typeface="微软雅黑" pitchFamily="34" charset="-122"/>
              </a:rPr>
              <a:t>数字签名可以解决下述安全鉴别问题：</a:t>
            </a:r>
          </a:p>
          <a:p>
            <a:pPr lvl="1">
              <a:lnSpc>
                <a:spcPct val="150000"/>
              </a:lnSpc>
              <a:spcBef>
                <a:spcPts val="0"/>
              </a:spcBef>
              <a:spcAft>
                <a:spcPts val="1200"/>
              </a:spcAft>
              <a:buFont typeface="Wingdings" pitchFamily="2" charset="2"/>
              <a:buChar char="ü"/>
            </a:pPr>
            <a:r>
              <a:rPr lang="zh-CN" altLang="en-US" sz="2600" dirty="0">
                <a:latin typeface="微软雅黑" pitchFamily="34" charset="-122"/>
                <a:ea typeface="微软雅黑" pitchFamily="34" charset="-122"/>
              </a:rPr>
              <a:t>数据篡改</a:t>
            </a:r>
          </a:p>
          <a:p>
            <a:pPr lvl="1">
              <a:lnSpc>
                <a:spcPct val="150000"/>
              </a:lnSpc>
              <a:spcBef>
                <a:spcPts val="0"/>
              </a:spcBef>
              <a:spcAft>
                <a:spcPts val="1200"/>
              </a:spcAft>
              <a:buFont typeface="Wingdings" pitchFamily="2" charset="2"/>
              <a:buChar char="ü"/>
            </a:pPr>
            <a:r>
              <a:rPr lang="zh-CN" altLang="en-US" sz="2600" dirty="0">
                <a:latin typeface="微软雅黑" pitchFamily="34" charset="-122"/>
                <a:ea typeface="微软雅黑" pitchFamily="34" charset="-122"/>
              </a:rPr>
              <a:t>发送者否认</a:t>
            </a:r>
            <a:endParaRPr lang="en-US" altLang="zh-CN" sz="2600" dirty="0">
              <a:latin typeface="微软雅黑" pitchFamily="34" charset="-122"/>
              <a:ea typeface="微软雅黑" pitchFamily="34" charset="-122"/>
            </a:endParaRPr>
          </a:p>
          <a:p>
            <a:pPr lvl="1">
              <a:lnSpc>
                <a:spcPct val="150000"/>
              </a:lnSpc>
              <a:spcBef>
                <a:spcPts val="0"/>
              </a:spcBef>
              <a:spcAft>
                <a:spcPts val="1200"/>
              </a:spcAft>
              <a:buFont typeface="Wingdings" pitchFamily="2" charset="2"/>
              <a:buChar char="ü"/>
            </a:pPr>
            <a:r>
              <a:rPr lang="zh-CN" altLang="en-US" sz="2600" dirty="0">
                <a:latin typeface="微软雅黑" pitchFamily="34" charset="-122"/>
                <a:ea typeface="微软雅黑" pitchFamily="34" charset="-122"/>
              </a:rPr>
              <a:t>接收方伪造</a:t>
            </a:r>
          </a:p>
          <a:p>
            <a:pPr lvl="1">
              <a:lnSpc>
                <a:spcPct val="150000"/>
              </a:lnSpc>
              <a:spcBef>
                <a:spcPts val="0"/>
              </a:spcBef>
              <a:spcAft>
                <a:spcPts val="1200"/>
              </a:spcAft>
              <a:buFont typeface="Wingdings" pitchFamily="2" charset="2"/>
              <a:buChar char="ü"/>
            </a:pPr>
            <a:r>
              <a:rPr lang="zh-CN" altLang="en-US" sz="2600" dirty="0">
                <a:latin typeface="微软雅黑" pitchFamily="34" charset="-122"/>
                <a:ea typeface="微软雅黑" pitchFamily="34" charset="-122"/>
              </a:rPr>
              <a:t>第三方冒充</a:t>
            </a:r>
          </a:p>
        </p:txBody>
      </p:sp>
      <p:sp>
        <p:nvSpPr>
          <p:cNvPr id="4" name="矩形 3"/>
          <p:cNvSpPr/>
          <p:nvPr/>
        </p:nvSpPr>
        <p:spPr>
          <a:xfrm>
            <a:off x="1767994" y="209034"/>
            <a:ext cx="6186309" cy="646331"/>
          </a:xfrm>
          <a:prstGeom prst="rect">
            <a:avLst/>
          </a:prstGeom>
        </p:spPr>
        <p:txBody>
          <a:bodyPr wrap="none">
            <a:spAutoFit/>
          </a:bodyPr>
          <a:lstStyle/>
          <a:p>
            <a:r>
              <a:rPr lang="zh-CN" altLang="en-US" sz="3600" dirty="0">
                <a:solidFill>
                  <a:schemeClr val="accent2"/>
                </a:solidFill>
                <a:effectLst>
                  <a:outerShdw blurRad="38100" dist="38100" dir="2700000" algn="tl">
                    <a:srgbClr val="000000">
                      <a:alpha val="43137"/>
                    </a:srgbClr>
                  </a:outerShdw>
                </a:effectLst>
                <a:latin typeface="+mj-ea"/>
                <a:ea typeface="+mj-ea"/>
                <a:cs typeface="+mj-cs"/>
              </a:rPr>
              <a:t>数字签名问题提出的实际背景</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166</a:t>
            </a:fld>
            <a:endParaRPr lang="en-US" altLang="zh-CN"/>
          </a:p>
        </p:txBody>
      </p:sp>
    </p:spTree>
    <p:extLst>
      <p:ext uri="{BB962C8B-B14F-4D97-AF65-F5344CB8AC3E}">
        <p14:creationId xmlns:p14="http://schemas.microsoft.com/office/powerpoint/2010/main" val="5638976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95300" y="173038"/>
            <a:ext cx="8229600" cy="1143000"/>
          </a:xfrm>
        </p:spPr>
        <p:txBody>
          <a:bodyPr/>
          <a:lstStyle/>
          <a:p>
            <a:r>
              <a:rPr lang="zh-CN" altLang="en-US" sz="3600" kern="1200" dirty="0">
                <a:solidFill>
                  <a:schemeClr val="accent2"/>
                </a:solidFill>
                <a:effectLst>
                  <a:outerShdw blurRad="38100" dist="38100" dir="2700000" algn="tl">
                    <a:srgbClr val="000000">
                      <a:alpha val="43137"/>
                    </a:srgbClr>
                  </a:outerShdw>
                </a:effectLst>
                <a:latin typeface="+mj-ea"/>
              </a:rPr>
              <a:t>数字签名的定义与特征</a:t>
            </a:r>
          </a:p>
        </p:txBody>
      </p:sp>
      <p:sp>
        <p:nvSpPr>
          <p:cNvPr id="11267" name="Rectangle 3"/>
          <p:cNvSpPr>
            <a:spLocks noGrp="1" noChangeArrowheads="1"/>
          </p:cNvSpPr>
          <p:nvPr>
            <p:ph type="body" idx="1"/>
          </p:nvPr>
        </p:nvSpPr>
        <p:spPr>
          <a:xfrm>
            <a:off x="685800" y="1282700"/>
            <a:ext cx="7772400" cy="5003800"/>
          </a:xfrm>
        </p:spPr>
        <p:txBody>
          <a:bodyPr/>
          <a:lstStyle/>
          <a:p>
            <a:pPr>
              <a:lnSpc>
                <a:spcPct val="90000"/>
              </a:lnSpc>
              <a:buFont typeface="Wingdings" pitchFamily="2" charset="2"/>
              <a:buChar char="Ø"/>
            </a:pPr>
            <a:r>
              <a:rPr lang="zh-CN" altLang="en-US" sz="22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数字签名的定义</a:t>
            </a:r>
          </a:p>
          <a:p>
            <a:pPr lvl="1"/>
            <a:r>
              <a:rPr lang="zh-CN" altLang="en-US" sz="2000" dirty="0">
                <a:latin typeface="微软雅黑" pitchFamily="34" charset="-122"/>
                <a:ea typeface="微软雅黑" pitchFamily="34" charset="-122"/>
              </a:rPr>
              <a:t>附加在数据单元上的一些数据，是对数据单元所做的密码变换，这些数据或变换允许数据的接受者用来确认数据单元来源、数据单元的完整性，以及数据的不可否认性</a:t>
            </a:r>
          </a:p>
          <a:p>
            <a:pPr>
              <a:lnSpc>
                <a:spcPct val="90000"/>
              </a:lnSpc>
              <a:spcBef>
                <a:spcPts val="1200"/>
              </a:spcBef>
              <a:spcAft>
                <a:spcPts val="600"/>
              </a:spcAft>
              <a:buFont typeface="Wingdings" pitchFamily="2" charset="2"/>
              <a:buChar char="Ø"/>
            </a:pPr>
            <a:r>
              <a:rPr lang="zh-CN" altLang="en-US" sz="22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数字签名的特征</a:t>
            </a:r>
          </a:p>
          <a:p>
            <a:pPr lvl="1"/>
            <a:r>
              <a:rPr lang="zh-CN" altLang="en-US" dirty="0">
                <a:latin typeface="微软雅黑" pitchFamily="34" charset="-122"/>
                <a:ea typeface="微软雅黑" pitchFamily="34" charset="-122"/>
              </a:rPr>
              <a:t>签名是</a:t>
            </a:r>
            <a:r>
              <a:rPr lang="zh-CN" altLang="en-US" dirty="0">
                <a:solidFill>
                  <a:srgbClr val="FF0000"/>
                </a:solidFill>
                <a:latin typeface="微软雅黑" pitchFamily="34" charset="-122"/>
                <a:ea typeface="微软雅黑" pitchFamily="34" charset="-122"/>
              </a:rPr>
              <a:t>不可伪造</a:t>
            </a:r>
            <a:r>
              <a:rPr lang="zh-CN" altLang="en-US" dirty="0">
                <a:latin typeface="微软雅黑" pitchFamily="34" charset="-122"/>
                <a:ea typeface="微软雅黑" pitchFamily="34" charset="-122"/>
              </a:rPr>
              <a:t>的：数字签名证明是签名者本人而不是别人签署了文件</a:t>
            </a:r>
          </a:p>
          <a:p>
            <a:pPr lvl="1"/>
            <a:r>
              <a:rPr lang="zh-CN" altLang="en-US" dirty="0">
                <a:latin typeface="微软雅黑" pitchFamily="34" charset="-122"/>
                <a:ea typeface="微软雅黑" pitchFamily="34" charset="-122"/>
              </a:rPr>
              <a:t>签名是</a:t>
            </a:r>
            <a:r>
              <a:rPr lang="zh-CN" altLang="en-US" dirty="0">
                <a:solidFill>
                  <a:srgbClr val="FF0000"/>
                </a:solidFill>
                <a:latin typeface="微软雅黑" pitchFamily="34" charset="-122"/>
                <a:ea typeface="微软雅黑" pitchFamily="34" charset="-122"/>
              </a:rPr>
              <a:t>可信</a:t>
            </a:r>
            <a:r>
              <a:rPr lang="zh-CN" altLang="en-US" dirty="0">
                <a:latin typeface="微软雅黑" pitchFamily="34" charset="-122"/>
                <a:ea typeface="微软雅黑" pitchFamily="34" charset="-122"/>
              </a:rPr>
              <a:t>的：签名使文件的接受者相信签名者慎重的签署了该文件</a:t>
            </a:r>
          </a:p>
          <a:p>
            <a:pPr lvl="1"/>
            <a:r>
              <a:rPr lang="zh-CN" altLang="en-US" dirty="0">
                <a:latin typeface="微软雅黑" pitchFamily="34" charset="-122"/>
                <a:ea typeface="微软雅黑" pitchFamily="34" charset="-122"/>
              </a:rPr>
              <a:t>数字签名</a:t>
            </a:r>
            <a:r>
              <a:rPr lang="zh-CN" altLang="en-US" dirty="0">
                <a:solidFill>
                  <a:srgbClr val="FF0000"/>
                </a:solidFill>
                <a:latin typeface="微软雅黑" pitchFamily="34" charset="-122"/>
                <a:ea typeface="微软雅黑" pitchFamily="34" charset="-122"/>
              </a:rPr>
              <a:t>不能重复</a:t>
            </a:r>
            <a:r>
              <a:rPr lang="zh-CN" altLang="en-US" dirty="0">
                <a:latin typeface="微软雅黑" pitchFamily="34" charset="-122"/>
                <a:ea typeface="微软雅黑" pitchFamily="34" charset="-122"/>
              </a:rPr>
              <a:t>使用：签名是文件的一部分，任何人都不能把它转移到别的文件上</a:t>
            </a:r>
          </a:p>
          <a:p>
            <a:pPr lvl="1"/>
            <a:r>
              <a:rPr lang="zh-CN" altLang="en-US" dirty="0">
                <a:latin typeface="微软雅黑" pitchFamily="34" charset="-122"/>
                <a:ea typeface="微软雅黑" pitchFamily="34" charset="-122"/>
              </a:rPr>
              <a:t>签名后的文件是</a:t>
            </a:r>
            <a:r>
              <a:rPr lang="zh-CN" altLang="en-US" dirty="0">
                <a:solidFill>
                  <a:srgbClr val="FF0000"/>
                </a:solidFill>
                <a:latin typeface="微软雅黑" pitchFamily="34" charset="-122"/>
                <a:ea typeface="微软雅黑" pitchFamily="34" charset="-122"/>
              </a:rPr>
              <a:t>不能改变</a:t>
            </a:r>
            <a:r>
              <a:rPr lang="zh-CN" altLang="en-US" dirty="0">
                <a:latin typeface="微软雅黑" pitchFamily="34" charset="-122"/>
                <a:ea typeface="微软雅黑" pitchFamily="34" charset="-122"/>
              </a:rPr>
              <a:t>的</a:t>
            </a:r>
          </a:p>
          <a:p>
            <a:pPr lvl="1"/>
            <a:r>
              <a:rPr lang="zh-CN" altLang="en-US" dirty="0">
                <a:latin typeface="微软雅黑" pitchFamily="34" charset="-122"/>
                <a:ea typeface="微软雅黑" pitchFamily="34" charset="-122"/>
              </a:rPr>
              <a:t>签名是</a:t>
            </a:r>
            <a:r>
              <a:rPr lang="zh-CN" altLang="en-US" dirty="0">
                <a:solidFill>
                  <a:srgbClr val="FF0000"/>
                </a:solidFill>
                <a:latin typeface="微软雅黑" pitchFamily="34" charset="-122"/>
                <a:ea typeface="微软雅黑" pitchFamily="34" charset="-122"/>
              </a:rPr>
              <a:t>不可否认</a:t>
            </a:r>
            <a:r>
              <a:rPr lang="zh-CN" altLang="en-US" dirty="0">
                <a:latin typeface="微软雅黑" pitchFamily="34" charset="-122"/>
                <a:ea typeface="微软雅黑" pitchFamily="34" charset="-122"/>
              </a:rPr>
              <a:t>的：签名者不能事后声称他没有签署过文件</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167</a:t>
            </a:fld>
            <a:endParaRPr lang="en-US" altLang="zh-CN"/>
          </a:p>
        </p:txBody>
      </p:sp>
    </p:spTree>
    <p:extLst>
      <p:ext uri="{BB962C8B-B14F-4D97-AF65-F5344CB8AC3E}">
        <p14:creationId xmlns:p14="http://schemas.microsoft.com/office/powerpoint/2010/main" val="124344836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zh-CN" altLang="en-US" sz="3600" kern="1200" dirty="0">
                <a:solidFill>
                  <a:schemeClr val="accent2"/>
                </a:solidFill>
                <a:effectLst>
                  <a:outerShdw blurRad="38100" dist="38100" dir="2700000" algn="tl">
                    <a:srgbClr val="000000">
                      <a:alpha val="43137"/>
                    </a:srgbClr>
                  </a:outerShdw>
                </a:effectLst>
                <a:latin typeface="+mj-ea"/>
              </a:rPr>
              <a:t>数字签名与传统签名的比较</a:t>
            </a:r>
          </a:p>
        </p:txBody>
      </p:sp>
      <p:sp>
        <p:nvSpPr>
          <p:cNvPr id="7171" name="Rectangle 3"/>
          <p:cNvSpPr>
            <a:spLocks noGrp="1" noChangeArrowheads="1"/>
          </p:cNvSpPr>
          <p:nvPr>
            <p:ph type="body" idx="1"/>
          </p:nvPr>
        </p:nvSpPr>
        <p:spPr>
          <a:xfrm>
            <a:off x="711200" y="1282700"/>
            <a:ext cx="7772400" cy="4851400"/>
          </a:xfrm>
        </p:spPr>
        <p:txBody>
          <a:bodyPr/>
          <a:lstStyle/>
          <a:p>
            <a:pPr>
              <a:lnSpc>
                <a:spcPct val="150000"/>
              </a:lnSpc>
              <a:buFont typeface="Wingdings" pitchFamily="2" charset="2"/>
              <a:buChar char="Ø"/>
            </a:pPr>
            <a:r>
              <a:rPr lang="zh-CN" altLang="en-US" sz="2200" dirty="0">
                <a:latin typeface="微软雅黑" pitchFamily="34" charset="-122"/>
                <a:ea typeface="微软雅黑" pitchFamily="34" charset="-122"/>
              </a:rPr>
              <a:t>数字签名的主要功能就是实现用户对电子形式存放消息的认证，与传统手写签名相比，特点如下：</a:t>
            </a:r>
          </a:p>
          <a:p>
            <a:pPr lvl="1">
              <a:spcBef>
                <a:spcPts val="600"/>
              </a:spcBef>
              <a:spcAft>
                <a:spcPts val="600"/>
              </a:spcAft>
            </a:pPr>
            <a:r>
              <a:rPr lang="zh-CN" altLang="en-US" sz="2000" dirty="0">
                <a:latin typeface="微软雅黑" pitchFamily="34" charset="-122"/>
                <a:ea typeface="微软雅黑" pitchFamily="34" charset="-122"/>
              </a:rPr>
              <a:t>在数字签名中</a:t>
            </a:r>
            <a:r>
              <a:rPr lang="zh-CN" altLang="en-US" sz="20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签名同消息是分开</a:t>
            </a:r>
            <a:r>
              <a:rPr lang="zh-CN" altLang="en-US" sz="2000" dirty="0">
                <a:latin typeface="微软雅黑" pitchFamily="34" charset="-122"/>
                <a:ea typeface="微软雅黑" pitchFamily="34" charset="-122"/>
              </a:rPr>
              <a:t>的，需要一种方法将签名与消息绑定在一起，而在传统的手写签名中，</a:t>
            </a:r>
            <a:r>
              <a:rPr lang="zh-CN" altLang="en-US"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签名是被签名消息的一部分</a:t>
            </a:r>
            <a:r>
              <a:rPr lang="zh-CN" altLang="en-US" sz="2000" dirty="0">
                <a:latin typeface="微软雅黑" pitchFamily="34" charset="-122"/>
                <a:ea typeface="微软雅黑" pitchFamily="34" charset="-122"/>
              </a:rPr>
              <a:t>；</a:t>
            </a:r>
          </a:p>
          <a:p>
            <a:pPr lvl="1">
              <a:spcBef>
                <a:spcPts val="600"/>
              </a:spcBef>
              <a:spcAft>
                <a:spcPts val="600"/>
              </a:spcAft>
            </a:pPr>
            <a:r>
              <a:rPr lang="zh-CN" altLang="en-US" sz="2000" dirty="0">
                <a:latin typeface="微软雅黑" pitchFamily="34" charset="-122"/>
                <a:ea typeface="微软雅黑" pitchFamily="34" charset="-122"/>
              </a:rPr>
              <a:t>在签名验证的方法上，数字签名利用一种</a:t>
            </a:r>
            <a:r>
              <a:rPr lang="zh-CN" altLang="en-US" sz="20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公开的方法对签名进行验证</a:t>
            </a:r>
            <a:r>
              <a:rPr lang="zh-CN" altLang="en-US" sz="2000" dirty="0">
                <a:latin typeface="微软雅黑" pitchFamily="34" charset="-122"/>
                <a:ea typeface="微软雅黑" pitchFamily="34" charset="-122"/>
              </a:rPr>
              <a:t>，任何人可以对签名进行验证，而传统手写签名的验证是由经验丰富的消息接受者</a:t>
            </a:r>
            <a:r>
              <a:rPr lang="zh-CN" altLang="en-US"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通过以前的签名进行比较</a:t>
            </a:r>
            <a:r>
              <a:rPr lang="zh-CN" altLang="en-US" sz="2000" dirty="0">
                <a:latin typeface="微软雅黑" pitchFamily="34" charset="-122"/>
                <a:ea typeface="微软雅黑" pitchFamily="34" charset="-122"/>
              </a:rPr>
              <a:t>来确定的；</a:t>
            </a:r>
          </a:p>
          <a:p>
            <a:pPr lvl="1">
              <a:spcBef>
                <a:spcPts val="600"/>
              </a:spcBef>
              <a:spcAft>
                <a:spcPts val="600"/>
              </a:spcAft>
            </a:pPr>
            <a:r>
              <a:rPr lang="zh-CN" altLang="en-US" sz="2000" dirty="0">
                <a:latin typeface="微软雅黑" pitchFamily="34" charset="-122"/>
                <a:ea typeface="微软雅黑" pitchFamily="34" charset="-122"/>
              </a:rPr>
              <a:t>在数字签名中，有效签名的</a:t>
            </a:r>
            <a:r>
              <a:rPr lang="zh-CN" altLang="en-US"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复制</a:t>
            </a:r>
            <a:r>
              <a:rPr lang="zh-CN" altLang="en-US" sz="2000" dirty="0">
                <a:latin typeface="微软雅黑" pitchFamily="34" charset="-122"/>
                <a:ea typeface="微软雅黑" pitchFamily="34" charset="-122"/>
              </a:rPr>
              <a:t>同样是</a:t>
            </a:r>
            <a:r>
              <a:rPr lang="zh-CN" altLang="en-US"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有效</a:t>
            </a:r>
            <a:r>
              <a:rPr lang="zh-CN" altLang="en-US" sz="2000" dirty="0">
                <a:latin typeface="微软雅黑" pitchFamily="34" charset="-122"/>
                <a:ea typeface="微软雅黑" pitchFamily="34" charset="-122"/>
              </a:rPr>
              <a:t>的签名，而在传统的手写签名中，签名的</a:t>
            </a:r>
            <a:r>
              <a:rPr lang="zh-CN" altLang="en-US"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复制</a:t>
            </a:r>
            <a:r>
              <a:rPr lang="zh-CN" altLang="en-US" sz="2000" dirty="0">
                <a:latin typeface="微软雅黑" pitchFamily="34" charset="-122"/>
                <a:ea typeface="微软雅黑" pitchFamily="34" charset="-122"/>
              </a:rPr>
              <a:t>是</a:t>
            </a:r>
            <a:r>
              <a:rPr lang="zh-CN" altLang="en-US"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无效</a:t>
            </a:r>
            <a:r>
              <a:rPr lang="zh-CN" altLang="en-US" sz="2000" dirty="0">
                <a:latin typeface="微软雅黑" pitchFamily="34" charset="-122"/>
                <a:ea typeface="微软雅黑" pitchFamily="34" charset="-122"/>
              </a:rPr>
              <a:t>的，因此数字签名方案的设计中要防止签名的非法重复使用。</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168</a:t>
            </a:fld>
            <a:endParaRPr lang="en-US" altLang="zh-CN"/>
          </a:p>
        </p:txBody>
      </p:sp>
    </p:spTree>
    <p:extLst>
      <p:ext uri="{BB962C8B-B14F-4D97-AF65-F5344CB8AC3E}">
        <p14:creationId xmlns:p14="http://schemas.microsoft.com/office/powerpoint/2010/main" val="369602125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zh-CN" altLang="en-US" sz="3600" kern="1200" dirty="0">
                <a:solidFill>
                  <a:schemeClr val="accent2"/>
                </a:solidFill>
                <a:effectLst>
                  <a:outerShdw blurRad="38100" dist="38100" dir="2700000" algn="tl">
                    <a:srgbClr val="000000">
                      <a:alpha val="43137"/>
                    </a:srgbClr>
                  </a:outerShdw>
                </a:effectLst>
                <a:latin typeface="+mj-ea"/>
              </a:rPr>
              <a:t>数字签名在网络安全中的位置</a:t>
            </a:r>
            <a:endParaRPr lang="zh-CN" altLang="en-US" dirty="0"/>
          </a:p>
        </p:txBody>
      </p:sp>
      <p:sp>
        <p:nvSpPr>
          <p:cNvPr id="8195" name="Rectangle 3"/>
          <p:cNvSpPr>
            <a:spLocks noGrp="1" noChangeArrowheads="1"/>
          </p:cNvSpPr>
          <p:nvPr>
            <p:ph type="body" idx="1"/>
          </p:nvPr>
        </p:nvSpPr>
        <p:spPr/>
        <p:txBody>
          <a:bodyPr/>
          <a:lstStyle/>
          <a:p>
            <a:pPr>
              <a:spcAft>
                <a:spcPts val="1200"/>
              </a:spcAft>
              <a:buFont typeface="Wingdings" pitchFamily="2" charset="2"/>
              <a:buChar char="Ø"/>
            </a:pPr>
            <a:r>
              <a:rPr lang="zh-CN" altLang="en-US" sz="2400" dirty="0">
                <a:latin typeface="微软雅黑" pitchFamily="34" charset="-122"/>
                <a:ea typeface="微软雅黑" pitchFamily="34" charset="-122"/>
              </a:rPr>
              <a:t>网络信息安全受到的攻击分两类：被动攻击和主动攻击，网络窃听属于被动攻击，伪造数据和交易则属于主动攻击</a:t>
            </a:r>
          </a:p>
          <a:p>
            <a:pPr>
              <a:spcAft>
                <a:spcPts val="1200"/>
              </a:spcAft>
              <a:buFont typeface="Wingdings" pitchFamily="2" charset="2"/>
              <a:buChar char="Ø"/>
            </a:pPr>
            <a:r>
              <a:rPr lang="zh-CN" altLang="en-US" sz="2400" dirty="0">
                <a:latin typeface="微软雅黑" pitchFamily="34" charset="-122"/>
                <a:ea typeface="微软雅黑" pitchFamily="34" charset="-122"/>
              </a:rPr>
              <a:t>在网络安全技术中，通过加密来防止诸如窃听之类的被动攻击，而防止主动攻击存在着不同的要求，防止这种攻击的保护措施叫做消息验证</a:t>
            </a:r>
          </a:p>
          <a:p>
            <a:pPr>
              <a:spcAft>
                <a:spcPts val="1200"/>
              </a:spcAft>
              <a:buFont typeface="Wingdings" pitchFamily="2" charset="2"/>
              <a:buChar char="Ø"/>
            </a:pPr>
            <a:r>
              <a:rPr lang="zh-CN" altLang="en-US" sz="2400" dirty="0">
                <a:latin typeface="微软雅黑" pitchFamily="34" charset="-122"/>
                <a:ea typeface="微软雅黑" pitchFamily="34" charset="-122"/>
              </a:rPr>
              <a:t>消息验证允许通信双方验证接受信息的过程。如果消息、文件、文档或者其他数据集合是真实的，而且来自其声称的来源，则可以说这些数据是可信的</a:t>
            </a:r>
          </a:p>
          <a:p>
            <a:pPr>
              <a:spcAft>
                <a:spcPts val="1200"/>
              </a:spcAft>
              <a:buFont typeface="Wingdings" pitchFamily="2" charset="2"/>
              <a:buChar char="Ø"/>
            </a:pPr>
            <a:r>
              <a:rPr lang="zh-CN" altLang="en-US" sz="2400" dirty="0">
                <a:latin typeface="微软雅黑" pitchFamily="34" charset="-122"/>
                <a:ea typeface="微软雅黑" pitchFamily="34" charset="-122"/>
              </a:rPr>
              <a:t>数字签名就是消息验证的一种，属于网络安全中用来防止主动攻击的一种保护措施</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169</a:t>
            </a:fld>
            <a:endParaRPr lang="en-US" altLang="zh-CN"/>
          </a:p>
        </p:txBody>
      </p:sp>
    </p:spTree>
    <p:extLst>
      <p:ext uri="{BB962C8B-B14F-4D97-AF65-F5344CB8AC3E}">
        <p14:creationId xmlns:p14="http://schemas.microsoft.com/office/powerpoint/2010/main" val="1880694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48646" y="1795463"/>
            <a:ext cx="7900147" cy="3112994"/>
          </a:xfrm>
          <a:prstGeom prst="roundRect">
            <a:avLst/>
          </a:prstGeom>
          <a:solidFill>
            <a:srgbClr val="FCF6DC"/>
          </a:solidFill>
          <a:ln>
            <a:solidFill>
              <a:srgbClr val="F04A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6"/>
          <p:cNvSpPr>
            <a:spLocks noGrp="1"/>
          </p:cNvSpPr>
          <p:nvPr>
            <p:ph type="sldNum" sz="quarter" idx="12"/>
          </p:nvPr>
        </p:nvSpPr>
        <p:spPr/>
        <p:txBody>
          <a:bodyPr/>
          <a:lstStyle/>
          <a:p>
            <a:fld id="{B67B5797-1D9D-4D7E-A550-5D2616C1D050}" type="slidenum">
              <a:rPr lang="zh-CN" altLang="en-US"/>
              <a:pPr/>
              <a:t>17</a:t>
            </a:fld>
            <a:endParaRPr lang="en-US" altLang="zh-CN"/>
          </a:p>
        </p:txBody>
      </p:sp>
      <p:sp>
        <p:nvSpPr>
          <p:cNvPr id="2897922" name="Rectangle 2"/>
          <p:cNvSpPr>
            <a:spLocks noGrp="1" noChangeArrowheads="1"/>
          </p:cNvSpPr>
          <p:nvPr>
            <p:ph type="body" sz="half" idx="1"/>
          </p:nvPr>
        </p:nvSpPr>
        <p:spPr>
          <a:xfrm>
            <a:off x="800100" y="1795463"/>
            <a:ext cx="8015288" cy="3436937"/>
          </a:xfrm>
          <a:noFill/>
          <a:ln/>
        </p:spPr>
        <p:txBody>
          <a:bodyPr lIns="82550" tIns="41275" rIns="82550" bIns="41275"/>
          <a:lstStyle/>
          <a:p>
            <a:pPr defTabSz="677863">
              <a:lnSpc>
                <a:spcPct val="150000"/>
              </a:lnSpc>
              <a:spcBef>
                <a:spcPts val="1200"/>
              </a:spcBef>
              <a:spcAft>
                <a:spcPts val="1200"/>
              </a:spcAft>
              <a:buFont typeface="Wingdings" pitchFamily="2" charset="2"/>
              <a:buChar char="Ø"/>
            </a:pPr>
            <a:r>
              <a:rPr lang="en-US" altLang="zh-CN" dirty="0">
                <a:latin typeface="微软雅黑" pitchFamily="34" charset="-122"/>
                <a:ea typeface="微软雅黑" pitchFamily="34" charset="-122"/>
              </a:rPr>
              <a:t>1976</a:t>
            </a:r>
            <a:r>
              <a:rPr lang="zh-CN" altLang="en-US" dirty="0">
                <a:latin typeface="微软雅黑" pitchFamily="34" charset="-122"/>
                <a:ea typeface="微软雅黑" pitchFamily="34" charset="-122"/>
              </a:rPr>
              <a:t>年</a:t>
            </a:r>
            <a:r>
              <a:rPr lang="en-US" altLang="zh-CN" dirty="0" err="1">
                <a:latin typeface="微软雅黑" pitchFamily="34" charset="-122"/>
                <a:ea typeface="微软雅黑" pitchFamily="34" charset="-122"/>
              </a:rPr>
              <a:t>Diffie</a:t>
            </a:r>
            <a:r>
              <a:rPr lang="en-US" altLang="zh-CN" dirty="0">
                <a:latin typeface="微软雅黑" pitchFamily="34" charset="-122"/>
                <a:ea typeface="微软雅黑" pitchFamily="34" charset="-122"/>
              </a:rPr>
              <a:t> &amp; Hellman</a:t>
            </a:r>
            <a:r>
              <a:rPr lang="zh-CN" altLang="en-US" dirty="0">
                <a:latin typeface="微软雅黑" pitchFamily="34" charset="-122"/>
                <a:ea typeface="微软雅黑" pitchFamily="34" charset="-122"/>
              </a:rPr>
              <a:t>的“</a:t>
            </a:r>
            <a:r>
              <a:rPr lang="en-US" altLang="zh-CN" dirty="0">
                <a:latin typeface="微软雅黑" pitchFamily="34" charset="-122"/>
                <a:ea typeface="微软雅黑" pitchFamily="34" charset="-122"/>
              </a:rPr>
              <a:t>New Directions in Cryptography”</a:t>
            </a:r>
            <a:r>
              <a:rPr lang="zh-CN" altLang="en-US" dirty="0">
                <a:latin typeface="微软雅黑" pitchFamily="34" charset="-122"/>
                <a:ea typeface="微软雅黑" pitchFamily="34" charset="-122"/>
              </a:rPr>
              <a:t>中首次提出了公开密钥算法的思想</a:t>
            </a:r>
          </a:p>
          <a:p>
            <a:pPr defTabSz="677863">
              <a:lnSpc>
                <a:spcPct val="150000"/>
              </a:lnSpc>
              <a:spcBef>
                <a:spcPts val="1200"/>
              </a:spcBef>
              <a:spcAft>
                <a:spcPts val="1200"/>
              </a:spcAft>
              <a:buFont typeface="Wingdings" pitchFamily="2" charset="2"/>
              <a:buChar char="Ø"/>
            </a:pPr>
            <a:r>
              <a:rPr lang="en-US" altLang="zh-CN" dirty="0">
                <a:latin typeface="微软雅黑" pitchFamily="34" charset="-122"/>
                <a:ea typeface="微软雅黑" pitchFamily="34" charset="-122"/>
              </a:rPr>
              <a:t>1977</a:t>
            </a:r>
            <a:r>
              <a:rPr lang="zh-CN" altLang="en-US" dirty="0">
                <a:latin typeface="微软雅黑" pitchFamily="34" charset="-122"/>
                <a:ea typeface="微软雅黑" pitchFamily="34" charset="-122"/>
              </a:rPr>
              <a:t>年</a:t>
            </a:r>
            <a:r>
              <a:rPr lang="en-US" altLang="zh-CN" dirty="0" err="1">
                <a:latin typeface="微软雅黑" pitchFamily="34" charset="-122"/>
                <a:ea typeface="微软雅黑" pitchFamily="34" charset="-122"/>
              </a:rPr>
              <a:t>Rivest,Shamir</a:t>
            </a:r>
            <a:r>
              <a:rPr lang="en-US" altLang="zh-CN" dirty="0">
                <a:latin typeface="微软雅黑" pitchFamily="34" charset="-122"/>
                <a:ea typeface="微软雅黑" pitchFamily="34" charset="-122"/>
              </a:rPr>
              <a:t> &amp; </a:t>
            </a:r>
            <a:r>
              <a:rPr lang="en-US" altLang="zh-CN" dirty="0" err="1">
                <a:latin typeface="微软雅黑" pitchFamily="34" charset="-122"/>
                <a:ea typeface="微软雅黑" pitchFamily="34" charset="-122"/>
              </a:rPr>
              <a:t>Adleman</a:t>
            </a:r>
            <a:r>
              <a:rPr lang="zh-CN" altLang="en-US" dirty="0">
                <a:latin typeface="微软雅黑" pitchFamily="34" charset="-122"/>
                <a:ea typeface="微软雅黑" pitchFamily="34" charset="-122"/>
              </a:rPr>
              <a:t>提出了</a:t>
            </a:r>
            <a:r>
              <a:rPr lang="en-US" altLang="zh-CN" dirty="0">
                <a:latin typeface="微软雅黑" pitchFamily="34" charset="-122"/>
                <a:ea typeface="微软雅黑" pitchFamily="34" charset="-122"/>
              </a:rPr>
              <a:t>RSA</a:t>
            </a:r>
            <a:r>
              <a:rPr lang="zh-CN" altLang="en-US" dirty="0">
                <a:latin typeface="微软雅黑" pitchFamily="34" charset="-122"/>
                <a:ea typeface="微软雅黑" pitchFamily="34" charset="-122"/>
              </a:rPr>
              <a:t>公钥算法</a:t>
            </a:r>
          </a:p>
          <a:p>
            <a:pPr defTabSz="677863">
              <a:lnSpc>
                <a:spcPct val="150000"/>
              </a:lnSpc>
              <a:spcBef>
                <a:spcPts val="1200"/>
              </a:spcBef>
              <a:spcAft>
                <a:spcPts val="1200"/>
              </a:spcAft>
              <a:buFont typeface="Wingdings" pitchFamily="2" charset="2"/>
              <a:buChar char="Ø"/>
            </a:pPr>
            <a:r>
              <a:rPr lang="en-US" altLang="zh-CN" dirty="0">
                <a:latin typeface="微软雅黑" pitchFamily="34" charset="-122"/>
                <a:ea typeface="微软雅黑" pitchFamily="34" charset="-122"/>
              </a:rPr>
              <a:t>90</a:t>
            </a:r>
            <a:r>
              <a:rPr lang="zh-CN" altLang="en-US" dirty="0">
                <a:latin typeface="微软雅黑" pitchFamily="34" charset="-122"/>
                <a:ea typeface="微软雅黑" pitchFamily="34" charset="-122"/>
              </a:rPr>
              <a:t>年代逐步出现椭圆曲线等其他公钥算法</a:t>
            </a:r>
          </a:p>
        </p:txBody>
      </p:sp>
      <p:sp>
        <p:nvSpPr>
          <p:cNvPr id="2897923" name="Rectangle 3"/>
          <p:cNvSpPr>
            <a:spLocks noChangeArrowheads="1"/>
          </p:cNvSpPr>
          <p:nvPr/>
        </p:nvSpPr>
        <p:spPr bwMode="auto">
          <a:xfrm>
            <a:off x="674688" y="465138"/>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en-US" altLang="zh-CN" sz="3600" dirty="0">
                <a:solidFill>
                  <a:schemeClr val="accent2">
                    <a:lumMod val="75000"/>
                  </a:schemeClr>
                </a:solidFill>
                <a:effectLst>
                  <a:outerShdw blurRad="38100" dist="38100" dir="2700000" algn="tl">
                    <a:srgbClr val="000000">
                      <a:alpha val="43137"/>
                    </a:srgbClr>
                  </a:outerShdw>
                </a:effectLst>
                <a:latin typeface="+mj-ea"/>
                <a:ea typeface="+mj-ea"/>
                <a:cs typeface="+mj-cs"/>
              </a:rPr>
              <a:t>3.5 </a:t>
            </a:r>
            <a:r>
              <a:rPr lang="zh-CN" altLang="en-US" sz="3600" dirty="0">
                <a:solidFill>
                  <a:schemeClr val="accent2">
                    <a:lumMod val="75000"/>
                  </a:schemeClr>
                </a:solidFill>
                <a:effectLst>
                  <a:outerShdw blurRad="38100" dist="38100" dir="2700000" algn="tl">
                    <a:srgbClr val="000000">
                      <a:alpha val="43137"/>
                    </a:srgbClr>
                  </a:outerShdw>
                </a:effectLst>
                <a:latin typeface="+mj-ea"/>
                <a:ea typeface="+mj-ea"/>
                <a:cs typeface="+mj-cs"/>
              </a:rPr>
              <a:t>公钥密码算法</a:t>
            </a:r>
          </a:p>
        </p:txBody>
      </p:sp>
    </p:spTree>
    <p:extLst>
      <p:ext uri="{BB962C8B-B14F-4D97-AF65-F5344CB8AC3E}">
        <p14:creationId xmlns:p14="http://schemas.microsoft.com/office/powerpoint/2010/main" val="2493942906"/>
      </p:ext>
    </p:extLst>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灯片编号占位符 5"/>
          <p:cNvSpPr>
            <a:spLocks noGrp="1"/>
          </p:cNvSpPr>
          <p:nvPr>
            <p:ph type="sldNum" sz="quarter" idx="4294967295"/>
          </p:nvPr>
        </p:nvSpPr>
        <p:spPr>
          <a:xfrm>
            <a:off x="6553200" y="6248400"/>
            <a:ext cx="1905000" cy="457200"/>
          </a:xfrm>
          <a:prstGeom prst="rect">
            <a:avLst/>
          </a:prstGeom>
        </p:spPr>
        <p:txBody>
          <a:bodyPr/>
          <a:lstStyle/>
          <a:p>
            <a:fld id="{21D3BC5D-D84D-4068-9D5E-1E3A3CF6EAEC}" type="slidenum">
              <a:rPr lang="en-US" altLang="zh-CN"/>
              <a:pPr/>
              <a:t>170</a:t>
            </a:fld>
            <a:endParaRPr lang="en-US" altLang="zh-CN"/>
          </a:p>
        </p:txBody>
      </p:sp>
      <p:sp>
        <p:nvSpPr>
          <p:cNvPr id="9218" name="Rectangle 2"/>
          <p:cNvSpPr>
            <a:spLocks noGrp="1" noChangeArrowheads="1"/>
          </p:cNvSpPr>
          <p:nvPr>
            <p:ph type="title"/>
          </p:nvPr>
        </p:nvSpPr>
        <p:spPr/>
        <p:txBody>
          <a:bodyPr/>
          <a:lstStyle/>
          <a:p>
            <a:r>
              <a:rPr lang="zh-CN" altLang="en-US" sz="3600" kern="1200" dirty="0">
                <a:solidFill>
                  <a:schemeClr val="accent2"/>
                </a:solidFill>
                <a:effectLst>
                  <a:outerShdw blurRad="38100" dist="38100" dir="2700000" algn="tl">
                    <a:srgbClr val="000000">
                      <a:alpha val="43137"/>
                    </a:srgbClr>
                  </a:outerShdw>
                </a:effectLst>
                <a:latin typeface="+mj-ea"/>
              </a:rPr>
              <a:t>数字签名在网络安全中的位置</a:t>
            </a:r>
            <a:endParaRPr lang="zh-CN" altLang="en-US" dirty="0"/>
          </a:p>
        </p:txBody>
      </p:sp>
      <p:sp>
        <p:nvSpPr>
          <p:cNvPr id="9219" name="Rectangle 3"/>
          <p:cNvSpPr>
            <a:spLocks noGrp="1" noChangeArrowheads="1"/>
          </p:cNvSpPr>
          <p:nvPr>
            <p:ph type="body" idx="1"/>
          </p:nvPr>
        </p:nvSpPr>
        <p:spPr>
          <a:xfrm>
            <a:off x="684212" y="1044574"/>
            <a:ext cx="8078787" cy="5559425"/>
          </a:xfrm>
        </p:spPr>
        <p:txBody>
          <a:bodyPr/>
          <a:lstStyle/>
          <a:p>
            <a:pPr>
              <a:lnSpc>
                <a:spcPct val="130000"/>
              </a:lnSpc>
              <a:spcAft>
                <a:spcPts val="1200"/>
              </a:spcAft>
              <a:buFont typeface="Wingdings" pitchFamily="2" charset="2"/>
              <a:buChar char="Ø"/>
            </a:pPr>
            <a:r>
              <a:rPr lang="zh-CN" altLang="en-US" sz="2200" dirty="0">
                <a:latin typeface="微软雅黑" pitchFamily="34" charset="-122"/>
                <a:ea typeface="微软雅黑" pitchFamily="34" charset="-122"/>
              </a:rPr>
              <a:t>消息验证通常包括以下几个重要的方面</a:t>
            </a:r>
            <a:r>
              <a:rPr lang="zh-CN" altLang="en-US" sz="2800" dirty="0"/>
              <a:t>：</a:t>
            </a:r>
          </a:p>
          <a:p>
            <a:pPr lvl="1">
              <a:lnSpc>
                <a:spcPct val="130000"/>
              </a:lnSpc>
              <a:spcAft>
                <a:spcPts val="1200"/>
              </a:spcAft>
            </a:pPr>
            <a:r>
              <a:rPr lang="zh-CN" altLang="en-US" sz="2000" dirty="0">
                <a:latin typeface="微软雅黑" pitchFamily="34" charset="-122"/>
                <a:ea typeface="微软雅黑" pitchFamily="34" charset="-122"/>
              </a:rPr>
              <a:t>验证消息内容没有经过改动；</a:t>
            </a:r>
          </a:p>
          <a:p>
            <a:pPr lvl="1">
              <a:lnSpc>
                <a:spcPct val="130000"/>
              </a:lnSpc>
              <a:spcAft>
                <a:spcPts val="1200"/>
              </a:spcAft>
            </a:pPr>
            <a:r>
              <a:rPr lang="zh-CN" altLang="en-US" sz="2000" dirty="0">
                <a:latin typeface="微软雅黑" pitchFamily="34" charset="-122"/>
                <a:ea typeface="微软雅黑" pitchFamily="34" charset="-122"/>
              </a:rPr>
              <a:t>验证消息源是可信的；</a:t>
            </a:r>
          </a:p>
          <a:p>
            <a:pPr lvl="1">
              <a:lnSpc>
                <a:spcPct val="130000"/>
              </a:lnSpc>
              <a:spcAft>
                <a:spcPts val="1200"/>
              </a:spcAft>
            </a:pPr>
            <a:r>
              <a:rPr lang="zh-CN" altLang="en-US" sz="2000" dirty="0">
                <a:latin typeface="微软雅黑" pitchFamily="34" charset="-122"/>
                <a:ea typeface="微软雅黑" pitchFamily="34" charset="-122"/>
              </a:rPr>
              <a:t>可能包括验证消息的时间性（防止人为延迟或重放）；</a:t>
            </a:r>
          </a:p>
          <a:p>
            <a:pPr lvl="1">
              <a:lnSpc>
                <a:spcPct val="130000"/>
              </a:lnSpc>
              <a:spcAft>
                <a:spcPts val="1200"/>
              </a:spcAft>
            </a:pPr>
            <a:r>
              <a:rPr lang="zh-CN" altLang="en-US" sz="2000" dirty="0">
                <a:latin typeface="微软雅黑" pitchFamily="34" charset="-122"/>
                <a:ea typeface="微软雅黑" pitchFamily="34" charset="-122"/>
              </a:rPr>
              <a:t>可能包括验证相对于两方传送的其他消息的顺序性。</a:t>
            </a:r>
          </a:p>
          <a:p>
            <a:pPr>
              <a:lnSpc>
                <a:spcPct val="130000"/>
              </a:lnSpc>
              <a:spcAft>
                <a:spcPts val="1200"/>
              </a:spcAft>
              <a:buFont typeface="Wingdings" pitchFamily="2" charset="2"/>
              <a:buChar char="Ø"/>
            </a:pPr>
            <a:r>
              <a:rPr lang="zh-CN" altLang="en-US" sz="2200" dirty="0">
                <a:latin typeface="微软雅黑" pitchFamily="34" charset="-122"/>
                <a:ea typeface="微软雅黑" pitchFamily="34" charset="-122"/>
              </a:rPr>
              <a:t>就象数字签名的要求中所说的，它也包括了以上的验证内容</a:t>
            </a:r>
          </a:p>
          <a:p>
            <a:pPr>
              <a:lnSpc>
                <a:spcPct val="130000"/>
              </a:lnSpc>
              <a:spcAft>
                <a:spcPts val="1200"/>
              </a:spcAft>
              <a:buFont typeface="Wingdings" pitchFamily="2" charset="2"/>
              <a:buChar char="Ø"/>
            </a:pPr>
            <a:r>
              <a:rPr lang="zh-CN" altLang="en-US" sz="2200" dirty="0">
                <a:latin typeface="微软雅黑" pitchFamily="34" charset="-122"/>
                <a:ea typeface="微软雅黑" pitchFamily="34" charset="-122"/>
              </a:rPr>
              <a:t>数字签名本身并不要求对信息内容进行加密</a:t>
            </a:r>
          </a:p>
          <a:p>
            <a:pPr>
              <a:lnSpc>
                <a:spcPct val="130000"/>
              </a:lnSpc>
              <a:spcAft>
                <a:spcPts val="1200"/>
              </a:spcAft>
              <a:buFont typeface="Wingdings" pitchFamily="2" charset="2"/>
              <a:buChar char="Ø"/>
            </a:pPr>
            <a:r>
              <a:rPr lang="zh-CN" altLang="en-US" sz="2200" dirty="0">
                <a:latin typeface="微软雅黑" pitchFamily="34" charset="-122"/>
                <a:ea typeface="微软雅黑" pitchFamily="34" charset="-122"/>
              </a:rPr>
              <a:t>在现在的网络安全体系下，数字签名通常和数字加密相结合，完成对信息的加密</a:t>
            </a:r>
          </a:p>
        </p:txBody>
      </p:sp>
    </p:spTree>
    <p:extLst>
      <p:ext uri="{BB962C8B-B14F-4D97-AF65-F5344CB8AC3E}">
        <p14:creationId xmlns:p14="http://schemas.microsoft.com/office/powerpoint/2010/main" val="136446784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zh-CN" altLang="en-US" sz="3600" kern="1200" dirty="0">
                <a:solidFill>
                  <a:schemeClr val="accent2"/>
                </a:solidFill>
                <a:effectLst>
                  <a:outerShdw blurRad="38100" dist="38100" dir="2700000" algn="tl">
                    <a:srgbClr val="000000">
                      <a:alpha val="43137"/>
                    </a:srgbClr>
                  </a:outerShdw>
                </a:effectLst>
                <a:latin typeface="+mj-ea"/>
              </a:rPr>
              <a:t>数字签名的功能</a:t>
            </a:r>
          </a:p>
        </p:txBody>
      </p:sp>
      <p:sp>
        <p:nvSpPr>
          <p:cNvPr id="56323" name="Rectangle 3"/>
          <p:cNvSpPr>
            <a:spLocks noGrp="1" noChangeArrowheads="1"/>
          </p:cNvSpPr>
          <p:nvPr>
            <p:ph type="body" idx="1"/>
          </p:nvPr>
        </p:nvSpPr>
        <p:spPr>
          <a:xfrm>
            <a:off x="684213" y="1484312"/>
            <a:ext cx="7772400" cy="4548187"/>
          </a:xfrm>
        </p:spPr>
        <p:txBody>
          <a:bodyPr/>
          <a:lstStyle/>
          <a:p>
            <a:pPr>
              <a:lnSpc>
                <a:spcPct val="150000"/>
              </a:lnSpc>
              <a:spcBef>
                <a:spcPts val="1200"/>
              </a:spcBef>
              <a:spcAft>
                <a:spcPts val="600"/>
              </a:spcAft>
              <a:buFont typeface="Wingdings" pitchFamily="2" charset="2"/>
              <a:buChar char="Ø"/>
            </a:pPr>
            <a:r>
              <a:rPr lang="zh-CN" altLang="en-US" dirty="0">
                <a:solidFill>
                  <a:srgbClr val="FF0000"/>
                </a:solidFill>
                <a:latin typeface="微软雅黑" pitchFamily="34" charset="-122"/>
                <a:ea typeface="微软雅黑" pitchFamily="34" charset="-122"/>
              </a:rPr>
              <a:t>数字签名可以证明</a:t>
            </a:r>
          </a:p>
          <a:p>
            <a:pPr lvl="1">
              <a:lnSpc>
                <a:spcPct val="150000"/>
              </a:lnSpc>
              <a:spcBef>
                <a:spcPts val="1200"/>
              </a:spcBef>
              <a:spcAft>
                <a:spcPts val="600"/>
              </a:spcAft>
              <a:buFont typeface="Wingdings" pitchFamily="2" charset="2"/>
              <a:buChar char="ü"/>
            </a:pPr>
            <a:r>
              <a:rPr lang="zh-CN" altLang="en-US" sz="2200" dirty="0">
                <a:latin typeface="微软雅黑" pitchFamily="34" charset="-122"/>
                <a:ea typeface="微软雅黑" pitchFamily="34" charset="-122"/>
              </a:rPr>
              <a:t>如果他人可以用公钥正确地解开数字签名，则表示数字签名的确是由签名者产生的</a:t>
            </a:r>
          </a:p>
          <a:p>
            <a:pPr lvl="1">
              <a:lnSpc>
                <a:spcPct val="150000"/>
              </a:lnSpc>
              <a:spcBef>
                <a:spcPts val="1200"/>
              </a:spcBef>
              <a:spcAft>
                <a:spcPts val="600"/>
              </a:spcAft>
              <a:buFont typeface="Wingdings" pitchFamily="2" charset="2"/>
              <a:buChar char="ü"/>
            </a:pPr>
            <a:r>
              <a:rPr lang="zh-CN" altLang="en-US" sz="2200" dirty="0">
                <a:latin typeface="微软雅黑" pitchFamily="34" charset="-122"/>
                <a:ea typeface="微软雅黑" pitchFamily="34" charset="-122"/>
              </a:rPr>
              <a:t>如果消息</a:t>
            </a:r>
            <a:r>
              <a:rPr lang="en-US" altLang="zh-CN" sz="2200" dirty="0">
                <a:latin typeface="微软雅黑" pitchFamily="34" charset="-122"/>
                <a:ea typeface="微软雅黑" pitchFamily="34" charset="-122"/>
              </a:rPr>
              <a:t>M</a:t>
            </a:r>
            <a:r>
              <a:rPr lang="zh-CN" altLang="en-US" sz="2200" dirty="0">
                <a:latin typeface="微软雅黑" pitchFamily="34" charset="-122"/>
                <a:ea typeface="微软雅黑" pitchFamily="34" charset="-122"/>
              </a:rPr>
              <a:t>是用散列函数</a:t>
            </a:r>
            <a:r>
              <a:rPr lang="en-US" altLang="zh-CN" sz="2200" dirty="0">
                <a:latin typeface="微软雅黑" pitchFamily="34" charset="-122"/>
                <a:ea typeface="微软雅黑" pitchFamily="34" charset="-122"/>
              </a:rPr>
              <a:t>h</a:t>
            </a:r>
            <a:r>
              <a:rPr lang="zh-CN" altLang="en-US" sz="2200" dirty="0">
                <a:latin typeface="微软雅黑" pitchFamily="34" charset="-122"/>
                <a:ea typeface="微软雅黑" pitchFamily="34" charset="-122"/>
              </a:rPr>
              <a:t>得到的消息摘要</a:t>
            </a:r>
            <a:r>
              <a:rPr lang="en-US" altLang="zh-CN" sz="2200" dirty="0">
                <a:latin typeface="微软雅黑" pitchFamily="34" charset="-122"/>
                <a:ea typeface="微软雅黑" pitchFamily="34" charset="-122"/>
              </a:rPr>
              <a:t>h</a:t>
            </a:r>
            <a:r>
              <a:rPr lang="zh-CN" altLang="en-US" sz="2200" dirty="0">
                <a:latin typeface="微软雅黑" pitchFamily="34" charset="-122"/>
                <a:ea typeface="微软雅黑" pitchFamily="34" charset="-122"/>
              </a:rPr>
              <a:t>（</a:t>
            </a:r>
            <a:r>
              <a:rPr lang="en-US" altLang="zh-CN" sz="2200" dirty="0">
                <a:latin typeface="微软雅黑" pitchFamily="34" charset="-122"/>
                <a:ea typeface="微软雅黑" pitchFamily="34" charset="-122"/>
              </a:rPr>
              <a:t>M</a:t>
            </a:r>
            <a:r>
              <a:rPr lang="zh-CN" altLang="en-US" sz="2200" dirty="0">
                <a:latin typeface="微软雅黑" pitchFamily="34" charset="-122"/>
                <a:ea typeface="微软雅黑" pitchFamily="34" charset="-122"/>
              </a:rPr>
              <a:t>），和消息的接收方从接收到的消息</a:t>
            </a:r>
            <a:r>
              <a:rPr lang="en-US" altLang="zh-CN" sz="2200" dirty="0">
                <a:latin typeface="微软雅黑" pitchFamily="34" charset="-122"/>
                <a:ea typeface="微软雅黑" pitchFamily="34" charset="-122"/>
              </a:rPr>
              <a:t>M</a:t>
            </a:r>
            <a:r>
              <a:rPr lang="en-US" altLang="zh-CN" sz="2200" baseline="30000" dirty="0">
                <a:latin typeface="微软雅黑" pitchFamily="34" charset="-122"/>
                <a:ea typeface="微软雅黑" pitchFamily="34" charset="-122"/>
              </a:rPr>
              <a:t>/</a:t>
            </a:r>
            <a:r>
              <a:rPr lang="zh-CN" altLang="en-US" sz="2200" dirty="0">
                <a:latin typeface="微软雅黑" pitchFamily="34" charset="-122"/>
                <a:ea typeface="微软雅黑" pitchFamily="34" charset="-122"/>
              </a:rPr>
              <a:t>计算出散列值</a:t>
            </a:r>
            <a:r>
              <a:rPr lang="en-US" altLang="zh-CN" sz="2200" dirty="0">
                <a:latin typeface="微软雅黑" pitchFamily="34" charset="-122"/>
                <a:ea typeface="微软雅黑" pitchFamily="34" charset="-122"/>
              </a:rPr>
              <a:t>h</a:t>
            </a:r>
            <a:r>
              <a:rPr lang="zh-CN" altLang="en-US" sz="2200" dirty="0">
                <a:latin typeface="微软雅黑" pitchFamily="34" charset="-122"/>
                <a:ea typeface="微软雅黑" pitchFamily="34" charset="-122"/>
              </a:rPr>
              <a:t>（</a:t>
            </a:r>
            <a:r>
              <a:rPr lang="en-US" altLang="zh-CN" sz="2200" dirty="0">
                <a:latin typeface="微软雅黑" pitchFamily="34" charset="-122"/>
                <a:ea typeface="微软雅黑" pitchFamily="34" charset="-122"/>
              </a:rPr>
              <a:t>M</a:t>
            </a:r>
            <a:r>
              <a:rPr lang="en-US" altLang="zh-CN" sz="2200" baseline="30000" dirty="0">
                <a:latin typeface="微软雅黑" pitchFamily="34" charset="-122"/>
                <a:ea typeface="微软雅黑" pitchFamily="34" charset="-122"/>
              </a:rPr>
              <a:t>/</a:t>
            </a:r>
            <a:r>
              <a:rPr lang="zh-CN" altLang="en-US" sz="2200" dirty="0">
                <a:latin typeface="微软雅黑" pitchFamily="34" charset="-122"/>
                <a:ea typeface="微软雅黑" pitchFamily="34" charset="-122"/>
              </a:rPr>
              <a:t>），这两种信息摘要相同表示文件具有完整性</a:t>
            </a:r>
          </a:p>
          <a:p>
            <a:pPr>
              <a:lnSpc>
                <a:spcPct val="150000"/>
              </a:lnSpc>
              <a:spcBef>
                <a:spcPts val="1200"/>
              </a:spcBef>
              <a:spcAft>
                <a:spcPts val="600"/>
              </a:spcAft>
              <a:buFont typeface="Wingdings" pitchFamily="2" charset="2"/>
              <a:buChar char="Ø"/>
            </a:pPr>
            <a:r>
              <a:rPr lang="zh-CN" altLang="en-US" dirty="0">
                <a:solidFill>
                  <a:srgbClr val="FF0000"/>
                </a:solidFill>
                <a:latin typeface="微软雅黑" pitchFamily="34" charset="-122"/>
                <a:ea typeface="微软雅黑" pitchFamily="34" charset="-122"/>
              </a:rPr>
              <a:t>数字签名机制提供了一种数字鉴别方法</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171</a:t>
            </a:fld>
            <a:endParaRPr lang="en-US" altLang="zh-CN"/>
          </a:p>
        </p:txBody>
      </p:sp>
    </p:spTree>
    <p:extLst>
      <p:ext uri="{BB962C8B-B14F-4D97-AF65-F5344CB8AC3E}">
        <p14:creationId xmlns:p14="http://schemas.microsoft.com/office/powerpoint/2010/main" val="11379022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611188" y="277813"/>
            <a:ext cx="7772400" cy="1143000"/>
          </a:xfrm>
        </p:spPr>
        <p:txBody>
          <a:bodyPr/>
          <a:lstStyle/>
          <a:p>
            <a:r>
              <a:rPr lang="zh-CN" altLang="en-US" sz="3600" kern="1200" dirty="0">
                <a:solidFill>
                  <a:schemeClr val="accent2"/>
                </a:solidFill>
                <a:effectLst>
                  <a:outerShdw blurRad="38100" dist="38100" dir="2700000" algn="tl">
                    <a:srgbClr val="000000">
                      <a:alpha val="43137"/>
                    </a:srgbClr>
                  </a:outerShdw>
                </a:effectLst>
                <a:latin typeface="+mj-ea"/>
              </a:rPr>
              <a:t>数字签名的要求</a:t>
            </a:r>
          </a:p>
        </p:txBody>
      </p:sp>
      <p:sp>
        <p:nvSpPr>
          <p:cNvPr id="55299" name="Rectangle 3"/>
          <p:cNvSpPr>
            <a:spLocks noGrp="1" noChangeArrowheads="1"/>
          </p:cNvSpPr>
          <p:nvPr>
            <p:ph type="body" idx="1"/>
          </p:nvPr>
        </p:nvSpPr>
        <p:spPr>
          <a:xfrm>
            <a:off x="989013" y="1298574"/>
            <a:ext cx="7772400" cy="4911725"/>
          </a:xfrm>
        </p:spPr>
        <p:txBody>
          <a:bodyPr/>
          <a:lstStyle/>
          <a:p>
            <a:pPr>
              <a:lnSpc>
                <a:spcPct val="150000"/>
              </a:lnSpc>
              <a:spcBef>
                <a:spcPts val="600"/>
              </a:spcBef>
              <a:spcAft>
                <a:spcPts val="600"/>
              </a:spcAft>
              <a:buFont typeface="Wingdings" pitchFamily="2" charset="2"/>
              <a:buChar char="Ø"/>
            </a:pPr>
            <a:r>
              <a:rPr lang="zh-CN" altLang="en-US" dirty="0">
                <a:latin typeface="微软雅黑" pitchFamily="34" charset="-122"/>
                <a:ea typeface="微软雅黑" pitchFamily="34" charset="-122"/>
              </a:rPr>
              <a:t>数字签名应满足以下要求：</a:t>
            </a:r>
          </a:p>
          <a:p>
            <a:pPr marL="857250" lvl="1" indent="-457200">
              <a:lnSpc>
                <a:spcPct val="150000"/>
              </a:lnSpc>
              <a:spcBef>
                <a:spcPts val="600"/>
              </a:spcBef>
              <a:spcAft>
                <a:spcPts val="600"/>
              </a:spcAft>
              <a:buFont typeface="+mj-lt"/>
              <a:buAutoNum type="arabicPeriod"/>
            </a:pPr>
            <a:r>
              <a:rPr lang="zh-CN" altLang="en-US" sz="2200" dirty="0">
                <a:latin typeface="微软雅黑" pitchFamily="34" charset="-122"/>
                <a:ea typeface="微软雅黑" pitchFamily="34" charset="-122"/>
              </a:rPr>
              <a:t>接收方</a:t>
            </a:r>
            <a:r>
              <a:rPr lang="en-US" altLang="zh-CN" sz="2200" dirty="0">
                <a:latin typeface="微软雅黑" pitchFamily="34" charset="-122"/>
                <a:ea typeface="微软雅黑" pitchFamily="34" charset="-122"/>
              </a:rPr>
              <a:t>B</a:t>
            </a:r>
            <a:r>
              <a:rPr lang="zh-CN" altLang="en-US" sz="2200" dirty="0">
                <a:latin typeface="微软雅黑" pitchFamily="34" charset="-122"/>
                <a:ea typeface="微软雅黑" pitchFamily="34" charset="-122"/>
              </a:rPr>
              <a:t>能够确认或证实发送方</a:t>
            </a:r>
            <a:r>
              <a:rPr lang="en-US" altLang="zh-CN" sz="2200" dirty="0">
                <a:latin typeface="微软雅黑" pitchFamily="34" charset="-122"/>
                <a:ea typeface="微软雅黑" pitchFamily="34" charset="-122"/>
              </a:rPr>
              <a:t>A</a:t>
            </a:r>
            <a:r>
              <a:rPr lang="zh-CN" altLang="en-US" sz="2200" dirty="0">
                <a:latin typeface="微软雅黑" pitchFamily="34" charset="-122"/>
                <a:ea typeface="微软雅黑" pitchFamily="34" charset="-122"/>
              </a:rPr>
              <a:t>的签名，但不能由</a:t>
            </a:r>
            <a:r>
              <a:rPr lang="en-US" altLang="zh-CN" sz="2200" dirty="0">
                <a:latin typeface="微软雅黑" pitchFamily="34" charset="-122"/>
                <a:ea typeface="微软雅黑" pitchFamily="34" charset="-122"/>
              </a:rPr>
              <a:t>B</a:t>
            </a:r>
            <a:r>
              <a:rPr lang="zh-CN" altLang="en-US" sz="2200" dirty="0">
                <a:latin typeface="微软雅黑" pitchFamily="34" charset="-122"/>
                <a:ea typeface="微软雅黑" pitchFamily="34" charset="-122"/>
              </a:rPr>
              <a:t>或第三方</a:t>
            </a:r>
            <a:r>
              <a:rPr lang="en-US" altLang="zh-CN" sz="2200" dirty="0">
                <a:latin typeface="微软雅黑" pitchFamily="34" charset="-122"/>
                <a:ea typeface="微软雅黑" pitchFamily="34" charset="-122"/>
              </a:rPr>
              <a:t>C</a:t>
            </a:r>
            <a:r>
              <a:rPr lang="zh-CN" altLang="en-US" sz="2200" dirty="0">
                <a:latin typeface="微软雅黑" pitchFamily="34" charset="-122"/>
                <a:ea typeface="微软雅黑" pitchFamily="34" charset="-122"/>
              </a:rPr>
              <a:t>伪造</a:t>
            </a:r>
          </a:p>
          <a:p>
            <a:pPr marL="857250" lvl="1" indent="-457200">
              <a:lnSpc>
                <a:spcPct val="150000"/>
              </a:lnSpc>
              <a:spcBef>
                <a:spcPts val="600"/>
              </a:spcBef>
              <a:spcAft>
                <a:spcPts val="600"/>
              </a:spcAft>
              <a:buFont typeface="+mj-lt"/>
              <a:buAutoNum type="arabicPeriod"/>
            </a:pPr>
            <a:r>
              <a:rPr lang="en-US" altLang="zh-CN" sz="2200" dirty="0">
                <a:latin typeface="微软雅黑" pitchFamily="34" charset="-122"/>
                <a:ea typeface="微软雅黑" pitchFamily="34" charset="-122"/>
              </a:rPr>
              <a:t>A</a:t>
            </a:r>
            <a:r>
              <a:rPr lang="zh-CN" altLang="en-US" sz="2200" dirty="0">
                <a:latin typeface="微软雅黑" pitchFamily="34" charset="-122"/>
                <a:ea typeface="微软雅黑" pitchFamily="34" charset="-122"/>
              </a:rPr>
              <a:t>发出签名的消息给</a:t>
            </a:r>
            <a:r>
              <a:rPr lang="en-US" altLang="zh-CN" sz="2200" dirty="0">
                <a:latin typeface="微软雅黑" pitchFamily="34" charset="-122"/>
                <a:ea typeface="微软雅黑" pitchFamily="34" charset="-122"/>
              </a:rPr>
              <a:t>B</a:t>
            </a:r>
            <a:r>
              <a:rPr lang="zh-CN" altLang="en-US" sz="2200" dirty="0">
                <a:latin typeface="微软雅黑" pitchFamily="34" charset="-122"/>
                <a:ea typeface="微软雅黑" pitchFamily="34" charset="-122"/>
              </a:rPr>
              <a:t>后，</a:t>
            </a:r>
            <a:r>
              <a:rPr lang="en-US" altLang="zh-CN" sz="2200" dirty="0">
                <a:latin typeface="微软雅黑" pitchFamily="34" charset="-122"/>
                <a:ea typeface="微软雅黑" pitchFamily="34" charset="-122"/>
              </a:rPr>
              <a:t>A</a:t>
            </a:r>
            <a:r>
              <a:rPr lang="zh-CN" altLang="en-US" sz="2200" dirty="0">
                <a:latin typeface="微软雅黑" pitchFamily="34" charset="-122"/>
                <a:ea typeface="微软雅黑" pitchFamily="34" charset="-122"/>
              </a:rPr>
              <a:t>就不能再否认自己所签发的消息</a:t>
            </a:r>
          </a:p>
          <a:p>
            <a:pPr marL="857250" lvl="1" indent="-457200">
              <a:lnSpc>
                <a:spcPct val="150000"/>
              </a:lnSpc>
              <a:spcBef>
                <a:spcPts val="600"/>
              </a:spcBef>
              <a:spcAft>
                <a:spcPts val="600"/>
              </a:spcAft>
              <a:buFont typeface="+mj-lt"/>
              <a:buAutoNum type="arabicPeriod"/>
            </a:pPr>
            <a:r>
              <a:rPr lang="en-US" altLang="zh-CN" sz="2200" dirty="0">
                <a:latin typeface="微软雅黑" pitchFamily="34" charset="-122"/>
                <a:ea typeface="微软雅黑" pitchFamily="34" charset="-122"/>
              </a:rPr>
              <a:t>B</a:t>
            </a:r>
            <a:r>
              <a:rPr lang="zh-CN" altLang="en-US" sz="2200" dirty="0">
                <a:latin typeface="微软雅黑" pitchFamily="34" charset="-122"/>
                <a:ea typeface="微软雅黑" pitchFamily="34" charset="-122"/>
              </a:rPr>
              <a:t>对已收到的签名消息不能否认，即有收报认证</a:t>
            </a:r>
          </a:p>
          <a:p>
            <a:pPr marL="857250" lvl="1" indent="-457200">
              <a:lnSpc>
                <a:spcPct val="150000"/>
              </a:lnSpc>
              <a:spcBef>
                <a:spcPts val="600"/>
              </a:spcBef>
              <a:spcAft>
                <a:spcPts val="600"/>
              </a:spcAft>
              <a:buFont typeface="+mj-lt"/>
              <a:buAutoNum type="arabicPeriod"/>
            </a:pPr>
            <a:r>
              <a:rPr lang="en-US" altLang="zh-CN" sz="2200" dirty="0">
                <a:latin typeface="微软雅黑" pitchFamily="34" charset="-122"/>
                <a:ea typeface="微软雅黑" pitchFamily="34" charset="-122"/>
              </a:rPr>
              <a:t>C</a:t>
            </a:r>
            <a:r>
              <a:rPr lang="zh-CN" altLang="en-US" sz="2200" dirty="0">
                <a:latin typeface="微软雅黑" pitchFamily="34" charset="-122"/>
                <a:ea typeface="微软雅黑" pitchFamily="34" charset="-122"/>
              </a:rPr>
              <a:t>可以确认收发双方之间的消息传送，但不能伪造这一过程</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172</a:t>
            </a:fld>
            <a:endParaRPr lang="en-US" altLang="zh-CN"/>
          </a:p>
        </p:txBody>
      </p:sp>
    </p:spTree>
    <p:extLst>
      <p:ext uri="{BB962C8B-B14F-4D97-AF65-F5344CB8AC3E}">
        <p14:creationId xmlns:p14="http://schemas.microsoft.com/office/powerpoint/2010/main" val="79889547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灯片编号占位符 5"/>
          <p:cNvSpPr>
            <a:spLocks noGrp="1"/>
          </p:cNvSpPr>
          <p:nvPr>
            <p:ph type="sldNum" sz="quarter" idx="4294967295"/>
          </p:nvPr>
        </p:nvSpPr>
        <p:spPr>
          <a:xfrm>
            <a:off x="6553200" y="6413500"/>
            <a:ext cx="1905000" cy="292100"/>
          </a:xfrm>
          <a:prstGeom prst="rect">
            <a:avLst/>
          </a:prstGeom>
        </p:spPr>
        <p:txBody>
          <a:bodyPr/>
          <a:lstStyle/>
          <a:p>
            <a:fld id="{7020D134-045E-4BE2-936B-D43CDABFEE2C}" type="slidenum">
              <a:rPr lang="zh-CN" altLang="en-US"/>
              <a:pPr/>
              <a:t>173</a:t>
            </a:fld>
            <a:endParaRPr lang="en-US" altLang="zh-CN"/>
          </a:p>
        </p:txBody>
      </p:sp>
      <p:pic>
        <p:nvPicPr>
          <p:cNvPr id="29347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 y="2263775"/>
            <a:ext cx="8010525" cy="4478338"/>
          </a:xfrm>
          <a:prstGeom prst="rect">
            <a:avLst/>
          </a:prstGeom>
          <a:noFill/>
          <a:extLst>
            <a:ext uri="{909E8E84-426E-40DD-AFC4-6F175D3DCCD1}">
              <a14:hiddenFill xmlns:a14="http://schemas.microsoft.com/office/drawing/2010/main">
                <a:solidFill>
                  <a:srgbClr val="FFFFFF"/>
                </a:solidFill>
              </a14:hiddenFill>
            </a:ext>
          </a:extLst>
        </p:spPr>
      </p:pic>
      <p:sp>
        <p:nvSpPr>
          <p:cNvPr id="2934787" name="Rectangle 3"/>
          <p:cNvSpPr>
            <a:spLocks noGrp="1" noChangeArrowheads="1"/>
          </p:cNvSpPr>
          <p:nvPr>
            <p:ph type="title"/>
          </p:nvPr>
        </p:nvSpPr>
        <p:spPr>
          <a:xfrm>
            <a:off x="322263" y="109538"/>
            <a:ext cx="8229600" cy="1143000"/>
          </a:xfrm>
          <a:noFill/>
          <a:ln/>
        </p:spPr>
        <p:txBody>
          <a:bodyPr lIns="82550" tIns="41275" rIns="82550" bIns="41275"/>
          <a:lstStyle/>
          <a:p>
            <a:pPr defTabSz="677863"/>
            <a:endParaRPr lang="zh-CN" altLang="en-US" sz="3600" kern="1200" dirty="0">
              <a:solidFill>
                <a:schemeClr val="accent2"/>
              </a:solidFill>
              <a:effectLst>
                <a:outerShdw blurRad="38100" dist="38100" dir="2700000" algn="tl">
                  <a:srgbClr val="000000">
                    <a:alpha val="43137"/>
                  </a:srgbClr>
                </a:outerShdw>
              </a:effectLst>
              <a:latin typeface="+mj-ea"/>
            </a:endParaRPr>
          </a:p>
        </p:txBody>
      </p:sp>
      <p:sp>
        <p:nvSpPr>
          <p:cNvPr id="2934788" name="Rectangle 4"/>
          <p:cNvSpPr>
            <a:spLocks noChangeArrowheads="1"/>
          </p:cNvSpPr>
          <p:nvPr/>
        </p:nvSpPr>
        <p:spPr bwMode="auto">
          <a:xfrm>
            <a:off x="441325" y="1431925"/>
            <a:ext cx="8316913" cy="531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lstStyle/>
          <a:p>
            <a:pPr marL="381000" indent="-381000" algn="just" defTabSz="677863">
              <a:lnSpc>
                <a:spcPct val="130000"/>
              </a:lnSpc>
              <a:spcBef>
                <a:spcPct val="65000"/>
              </a:spcBef>
              <a:buClr>
                <a:schemeClr val="tx1"/>
              </a:buClr>
              <a:buSzPct val="105000"/>
              <a:buFont typeface="Wingdings" pitchFamily="2" charset="2"/>
              <a:buChar char="Ø"/>
            </a:pPr>
            <a:r>
              <a:rPr lang="zh-CN" altLang="en-US" sz="2400" dirty="0">
                <a:latin typeface="微软雅黑" pitchFamily="34" charset="-122"/>
                <a:ea typeface="微软雅黑" pitchFamily="34" charset="-122"/>
              </a:rPr>
              <a:t>认证消息源，保证数据完整性</a:t>
            </a:r>
          </a:p>
          <a:p>
            <a:pPr marL="381000" indent="-381000" algn="just" defTabSz="677863">
              <a:lnSpc>
                <a:spcPct val="130000"/>
              </a:lnSpc>
              <a:spcBef>
                <a:spcPct val="65000"/>
              </a:spcBef>
              <a:buClr>
                <a:schemeClr val="tx1"/>
              </a:buClr>
              <a:buSzPct val="105000"/>
              <a:buFont typeface="Wingdings" pitchFamily="2" charset="2"/>
              <a:buChar char="Ø"/>
            </a:pPr>
            <a:r>
              <a:rPr lang="zh-CN" altLang="en-US" sz="2400" dirty="0">
                <a:latin typeface="微软雅黑" pitchFamily="34" charset="-122"/>
                <a:ea typeface="微软雅黑" pitchFamily="34" charset="-122"/>
              </a:rPr>
              <a:t>不保证保密性</a:t>
            </a:r>
          </a:p>
        </p:txBody>
      </p:sp>
    </p:spTree>
    <p:extLst>
      <p:ext uri="{BB962C8B-B14F-4D97-AF65-F5344CB8AC3E}">
        <p14:creationId xmlns:p14="http://schemas.microsoft.com/office/powerpoint/2010/main" val="143989133"/>
      </p:ext>
    </p:extLst>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00" y="254000"/>
            <a:ext cx="8229600" cy="1139825"/>
          </a:xfrm>
        </p:spPr>
        <p:txBody>
          <a:bodyPr/>
          <a:lstStyle/>
          <a:p>
            <a:pPr eaLnBrk="1" hangingPunct="1">
              <a:defRPr/>
            </a:pPr>
            <a:r>
              <a:rPr lang="en-US" sz="3600" kern="1200" dirty="0">
                <a:solidFill>
                  <a:schemeClr val="accent2"/>
                </a:solidFill>
                <a:effectLst>
                  <a:outerShdw blurRad="38100" dist="38100" dir="2700000" algn="tl">
                    <a:srgbClr val="000000">
                      <a:alpha val="43137"/>
                    </a:srgbClr>
                  </a:outerShdw>
                </a:effectLst>
                <a:latin typeface="+mj-ea"/>
              </a:rPr>
              <a:t>Digital Signature Model</a:t>
            </a:r>
          </a:p>
        </p:txBody>
      </p:sp>
      <p:sp>
        <p:nvSpPr>
          <p:cNvPr id="3" name="灯片编号占位符 2"/>
          <p:cNvSpPr>
            <a:spLocks noGrp="1"/>
          </p:cNvSpPr>
          <p:nvPr>
            <p:ph type="sldNum" sz="quarter" idx="10"/>
          </p:nvPr>
        </p:nvSpPr>
        <p:spPr/>
        <p:txBody>
          <a:bodyPr/>
          <a:lstStyle/>
          <a:p>
            <a:pPr>
              <a:defRPr/>
            </a:pPr>
            <a:fld id="{AA391F51-DA1D-424B-BD54-E6317CB1A384}" type="slidenum">
              <a:rPr lang="en-US" altLang="zh-CN" smtClean="0"/>
              <a:pPr>
                <a:defRPr/>
              </a:pPr>
              <a:t>174</a:t>
            </a:fld>
            <a:endParaRPr lang="en-US" altLang="zh-CN"/>
          </a:p>
        </p:txBody>
      </p:sp>
      <p:pic>
        <p:nvPicPr>
          <p:cNvPr id="4" name="图片 3">
            <a:extLst>
              <a:ext uri="{FF2B5EF4-FFF2-40B4-BE49-F238E27FC236}">
                <a16:creationId xmlns:a16="http://schemas.microsoft.com/office/drawing/2014/main" id="{CC24B5B1-A8D5-4403-900D-0FC8B5056608}"/>
              </a:ext>
            </a:extLst>
          </p:cNvPr>
          <p:cNvPicPr>
            <a:picLocks noChangeAspect="1"/>
          </p:cNvPicPr>
          <p:nvPr/>
        </p:nvPicPr>
        <p:blipFill>
          <a:blip r:embed="rId3"/>
          <a:stretch>
            <a:fillRect/>
          </a:stretch>
        </p:blipFill>
        <p:spPr>
          <a:xfrm>
            <a:off x="1918010" y="50800"/>
            <a:ext cx="7225990" cy="6553200"/>
          </a:xfrm>
          <a:prstGeom prst="rect">
            <a:avLst/>
          </a:prstGeom>
        </p:spPr>
      </p:pic>
      <p:sp>
        <p:nvSpPr>
          <p:cNvPr id="6" name="Title 1">
            <a:extLst>
              <a:ext uri="{FF2B5EF4-FFF2-40B4-BE49-F238E27FC236}">
                <a16:creationId xmlns:a16="http://schemas.microsoft.com/office/drawing/2014/main" id="{E84539E9-C0BA-428F-8AD2-3E584EBADC57}"/>
              </a:ext>
            </a:extLst>
          </p:cNvPr>
          <p:cNvSpPr txBox="1">
            <a:spLocks/>
          </p:cNvSpPr>
          <p:nvPr/>
        </p:nvSpPr>
        <p:spPr>
          <a:xfrm>
            <a:off x="0" y="2950574"/>
            <a:ext cx="3257807" cy="478426"/>
          </a:xfrm>
          <a:prstGeom prst="rect">
            <a:avLst/>
          </a:prstGeom>
        </p:spPr>
        <p:txBody>
          <a:bodyPr/>
          <a:lst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Arial" pitchFamily="34" charset="0"/>
                <a:ea typeface="宋体" pitchFamily="2" charset="-122"/>
              </a:defRPr>
            </a:lvl2pPr>
            <a:lvl3pPr algn="ctr" rtl="0" eaLnBrk="0" fontAlgn="base" hangingPunct="0">
              <a:spcBef>
                <a:spcPct val="0"/>
              </a:spcBef>
              <a:spcAft>
                <a:spcPct val="0"/>
              </a:spcAft>
              <a:defRPr sz="2800">
                <a:solidFill>
                  <a:schemeClr val="tx2"/>
                </a:solidFill>
                <a:latin typeface="Arial" pitchFamily="34" charset="0"/>
                <a:ea typeface="宋体" pitchFamily="2" charset="-122"/>
              </a:defRPr>
            </a:lvl3pPr>
            <a:lvl4pPr algn="ctr" rtl="0" eaLnBrk="0" fontAlgn="base" hangingPunct="0">
              <a:spcBef>
                <a:spcPct val="0"/>
              </a:spcBef>
              <a:spcAft>
                <a:spcPct val="0"/>
              </a:spcAft>
              <a:defRPr sz="2800">
                <a:solidFill>
                  <a:schemeClr val="tx2"/>
                </a:solidFill>
                <a:latin typeface="Arial" pitchFamily="34" charset="0"/>
                <a:ea typeface="宋体" pitchFamily="2" charset="-122"/>
              </a:defRPr>
            </a:lvl4pPr>
            <a:lvl5pPr algn="ctr" rtl="0" eaLnBrk="0" fontAlgn="base" hangingPunct="0">
              <a:spcBef>
                <a:spcPct val="0"/>
              </a:spcBef>
              <a:spcAft>
                <a:spcPct val="0"/>
              </a:spcAft>
              <a:defRPr sz="2800">
                <a:solidFill>
                  <a:schemeClr val="tx2"/>
                </a:solidFill>
                <a:latin typeface="Arial" pitchFamily="34" charset="0"/>
                <a:ea typeface="宋体" pitchFamily="2" charset="-122"/>
              </a:defRPr>
            </a:lvl5pPr>
            <a:lvl6pPr marL="457200" algn="ctr" rtl="0" fontAlgn="base">
              <a:spcBef>
                <a:spcPct val="0"/>
              </a:spcBef>
              <a:spcAft>
                <a:spcPct val="0"/>
              </a:spcAft>
              <a:defRPr sz="2800">
                <a:solidFill>
                  <a:schemeClr val="tx2"/>
                </a:solidFill>
                <a:latin typeface="Arial" pitchFamily="34" charset="0"/>
                <a:ea typeface="宋体" pitchFamily="2" charset="-122"/>
              </a:defRPr>
            </a:lvl6pPr>
            <a:lvl7pPr marL="914400" algn="ctr" rtl="0" fontAlgn="base">
              <a:spcBef>
                <a:spcPct val="0"/>
              </a:spcBef>
              <a:spcAft>
                <a:spcPct val="0"/>
              </a:spcAft>
              <a:defRPr sz="2800">
                <a:solidFill>
                  <a:schemeClr val="tx2"/>
                </a:solidFill>
                <a:latin typeface="Arial" pitchFamily="34" charset="0"/>
                <a:ea typeface="宋体" pitchFamily="2" charset="-122"/>
              </a:defRPr>
            </a:lvl7pPr>
            <a:lvl8pPr marL="1371600" algn="ctr" rtl="0" fontAlgn="base">
              <a:spcBef>
                <a:spcPct val="0"/>
              </a:spcBef>
              <a:spcAft>
                <a:spcPct val="0"/>
              </a:spcAft>
              <a:defRPr sz="2800">
                <a:solidFill>
                  <a:schemeClr val="tx2"/>
                </a:solidFill>
                <a:latin typeface="Arial" pitchFamily="34" charset="0"/>
                <a:ea typeface="宋体" pitchFamily="2" charset="-122"/>
              </a:defRPr>
            </a:lvl8pPr>
            <a:lvl9pPr marL="1828800" algn="ctr" rtl="0" fontAlgn="base">
              <a:spcBef>
                <a:spcPct val="0"/>
              </a:spcBef>
              <a:spcAft>
                <a:spcPct val="0"/>
              </a:spcAft>
              <a:defRPr sz="2800">
                <a:solidFill>
                  <a:schemeClr val="tx2"/>
                </a:solidFill>
                <a:latin typeface="Arial" pitchFamily="34" charset="0"/>
                <a:ea typeface="宋体" pitchFamily="2" charset="-122"/>
              </a:defRPr>
            </a:lvl9pPr>
          </a:lstStyle>
          <a:p>
            <a:pPr algn="l" eaLnBrk="1" hangingPunct="1">
              <a:defRPr/>
            </a:pPr>
            <a:r>
              <a:rPr lang="zh-CN" altLang="en-US" sz="2400" b="1" kern="1200" dirty="0">
                <a:solidFill>
                  <a:schemeClr val="accent2"/>
                </a:solidFill>
                <a:latin typeface="+mj-ea"/>
              </a:rPr>
              <a:t>签名算法流程</a:t>
            </a:r>
            <a:br>
              <a:rPr lang="en-US" altLang="zh-CN" sz="2400" b="1" kern="1200" dirty="0">
                <a:solidFill>
                  <a:schemeClr val="accent2"/>
                </a:solidFill>
                <a:latin typeface="+mj-ea"/>
              </a:rPr>
            </a:br>
            <a:endParaRPr lang="en-US" altLang="zh-CN" sz="2400" b="1" kern="1200" dirty="0">
              <a:solidFill>
                <a:schemeClr val="accent2"/>
              </a:solidFill>
              <a:latin typeface="+mj-ea"/>
            </a:endParaRPr>
          </a:p>
          <a:p>
            <a:pPr algn="l" eaLnBrk="1" hangingPunct="1">
              <a:defRPr/>
            </a:pPr>
            <a:r>
              <a:rPr lang="zh-CN" altLang="en-US" sz="2400" b="1" dirty="0">
                <a:solidFill>
                  <a:schemeClr val="accent2"/>
                </a:solidFill>
                <a:latin typeface="+mj-ea"/>
              </a:rPr>
              <a:t>注意密钥</a:t>
            </a:r>
            <a:endParaRPr lang="en-US" altLang="zh-CN" sz="2400" b="1" dirty="0">
              <a:solidFill>
                <a:schemeClr val="accent2"/>
              </a:solidFill>
              <a:latin typeface="+mj-ea"/>
            </a:endParaRPr>
          </a:p>
          <a:p>
            <a:pPr algn="l" eaLnBrk="1" hangingPunct="1">
              <a:defRPr/>
            </a:pPr>
            <a:r>
              <a:rPr lang="zh-CN" altLang="en-US" sz="2400" b="1" dirty="0">
                <a:solidFill>
                  <a:schemeClr val="accent2"/>
                </a:solidFill>
                <a:latin typeface="+mj-ea"/>
              </a:rPr>
              <a:t>的不同使用</a:t>
            </a:r>
            <a:endParaRPr lang="en-US" sz="2400" b="1" kern="1200" dirty="0">
              <a:solidFill>
                <a:schemeClr val="accent2"/>
              </a:solidFill>
              <a:latin typeface="+mj-ea"/>
            </a:endParaRPr>
          </a:p>
        </p:txBody>
      </p:sp>
      <p:sp>
        <p:nvSpPr>
          <p:cNvPr id="7" name="Oval 5">
            <a:extLst>
              <a:ext uri="{FF2B5EF4-FFF2-40B4-BE49-F238E27FC236}">
                <a16:creationId xmlns:a16="http://schemas.microsoft.com/office/drawing/2014/main" id="{41A2410E-D2E9-4227-82E2-3BFEF3458C10}"/>
              </a:ext>
            </a:extLst>
          </p:cNvPr>
          <p:cNvSpPr>
            <a:spLocks noChangeArrowheads="1"/>
          </p:cNvSpPr>
          <p:nvPr/>
        </p:nvSpPr>
        <p:spPr bwMode="auto">
          <a:xfrm>
            <a:off x="4097865" y="2984297"/>
            <a:ext cx="1455443" cy="1025374"/>
          </a:xfrm>
          <a:prstGeom prst="ellipse">
            <a:avLst/>
          </a:prstGeom>
          <a:noFill/>
          <a:ln w="38100" algn="ctr">
            <a:solidFill>
              <a:srgbClr val="66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5">
            <a:extLst>
              <a:ext uri="{FF2B5EF4-FFF2-40B4-BE49-F238E27FC236}">
                <a16:creationId xmlns:a16="http://schemas.microsoft.com/office/drawing/2014/main" id="{CB49BFF3-3EBE-4906-B52F-37F1D8EBEF01}"/>
              </a:ext>
            </a:extLst>
          </p:cNvPr>
          <p:cNvSpPr>
            <a:spLocks noChangeArrowheads="1"/>
          </p:cNvSpPr>
          <p:nvPr/>
        </p:nvSpPr>
        <p:spPr bwMode="auto">
          <a:xfrm>
            <a:off x="7850459" y="2549399"/>
            <a:ext cx="1293541" cy="1230864"/>
          </a:xfrm>
          <a:prstGeom prst="ellipse">
            <a:avLst/>
          </a:prstGeom>
          <a:noFill/>
          <a:ln w="38100" algn="ctr">
            <a:solidFill>
              <a:srgbClr val="66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07216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7378"/>
            <a:ext cx="2999677" cy="4608137"/>
          </a:xfrm>
        </p:spPr>
        <p:txBody>
          <a:bodyPr/>
          <a:lstStyle/>
          <a:p>
            <a:pPr algn="l" eaLnBrk="1" hangingPunct="1">
              <a:defRPr/>
            </a:pPr>
            <a:r>
              <a:rPr lang="zh-CN" altLang="en-US" sz="2400" b="1" kern="1200" dirty="0">
                <a:solidFill>
                  <a:schemeClr val="accent2"/>
                </a:solidFill>
                <a:latin typeface="+mj-ea"/>
              </a:rPr>
              <a:t>基于</a:t>
            </a:r>
            <a:r>
              <a:rPr lang="en-US" sz="2400" b="1" kern="1200" dirty="0">
                <a:solidFill>
                  <a:schemeClr val="accent2"/>
                </a:solidFill>
                <a:latin typeface="+mj-ea"/>
              </a:rPr>
              <a:t>RSA</a:t>
            </a:r>
            <a:r>
              <a:rPr lang="zh-CN" altLang="en-US" sz="2400" b="1" kern="1200" dirty="0">
                <a:solidFill>
                  <a:schemeClr val="accent2"/>
                </a:solidFill>
                <a:latin typeface="+mj-ea"/>
              </a:rPr>
              <a:t>的签名算法</a:t>
            </a:r>
            <a:br>
              <a:rPr lang="en-US" altLang="zh-CN" sz="2400" b="1" kern="1200" dirty="0">
                <a:solidFill>
                  <a:schemeClr val="accent2"/>
                </a:solidFill>
                <a:latin typeface="+mj-ea"/>
              </a:rPr>
            </a:br>
            <a:br>
              <a:rPr lang="en-US" altLang="zh-CN" sz="2400" b="1" kern="1200" dirty="0">
                <a:solidFill>
                  <a:schemeClr val="accent2"/>
                </a:solidFill>
                <a:latin typeface="+mj-ea"/>
              </a:rPr>
            </a:br>
            <a:r>
              <a:rPr lang="zh-CN" altLang="en-US" sz="2400" b="1" kern="1200" dirty="0">
                <a:solidFill>
                  <a:schemeClr val="accent2"/>
                </a:solidFill>
                <a:latin typeface="+mj-ea"/>
              </a:rPr>
              <a:t>概率签名</a:t>
            </a:r>
            <a:br>
              <a:rPr lang="en-US" altLang="zh-CN" sz="2400" b="1" kern="1200" dirty="0">
                <a:solidFill>
                  <a:schemeClr val="accent2"/>
                </a:solidFill>
                <a:latin typeface="+mj-ea"/>
              </a:rPr>
            </a:br>
            <a:br>
              <a:rPr lang="en-US" altLang="zh-CN" sz="2400" b="1" kern="1200" dirty="0">
                <a:solidFill>
                  <a:schemeClr val="accent2"/>
                </a:solidFill>
                <a:latin typeface="+mj-ea"/>
              </a:rPr>
            </a:br>
            <a:r>
              <a:rPr lang="en-US" altLang="zh-CN" sz="2400" b="1" kern="1200" dirty="0">
                <a:solidFill>
                  <a:schemeClr val="accent2"/>
                </a:solidFill>
                <a:latin typeface="+mj-ea"/>
              </a:rPr>
              <a:t>salt</a:t>
            </a:r>
            <a:r>
              <a:rPr lang="zh-CN" altLang="en-US" sz="2400" b="1" kern="1200" dirty="0">
                <a:solidFill>
                  <a:schemeClr val="accent2"/>
                </a:solidFill>
                <a:latin typeface="+mj-ea"/>
              </a:rPr>
              <a:t>：随机数。相同私钥对相同消息签名，结果不一样</a:t>
            </a:r>
            <a:br>
              <a:rPr lang="en-US" altLang="zh-CN" sz="2400" b="1" kern="1200" dirty="0">
                <a:solidFill>
                  <a:schemeClr val="accent2"/>
                </a:solidFill>
                <a:latin typeface="+mj-ea"/>
              </a:rPr>
            </a:br>
            <a:br>
              <a:rPr lang="en-US" altLang="zh-CN" sz="2400" b="1" kern="1200" dirty="0">
                <a:solidFill>
                  <a:schemeClr val="accent2"/>
                </a:solidFill>
                <a:latin typeface="+mj-ea"/>
              </a:rPr>
            </a:br>
            <a:r>
              <a:rPr lang="en-US" altLang="zh-CN" sz="2400" b="1" kern="1200" dirty="0">
                <a:solidFill>
                  <a:schemeClr val="accent2"/>
                </a:solidFill>
                <a:latin typeface="+mj-ea"/>
              </a:rPr>
              <a:t>padding: 0 bit</a:t>
            </a:r>
            <a:r>
              <a:rPr lang="zh-CN" altLang="en-US" sz="2400" b="1" kern="1200" dirty="0">
                <a:solidFill>
                  <a:schemeClr val="accent2"/>
                </a:solidFill>
                <a:latin typeface="+mj-ea"/>
              </a:rPr>
              <a:t>串</a:t>
            </a:r>
            <a:br>
              <a:rPr lang="en-US" altLang="zh-CN" sz="2400" b="1" kern="1200" dirty="0">
                <a:solidFill>
                  <a:schemeClr val="accent2"/>
                </a:solidFill>
                <a:latin typeface="+mj-ea"/>
              </a:rPr>
            </a:br>
            <a:br>
              <a:rPr lang="en-US" altLang="zh-CN" sz="2400" b="1" kern="1200" dirty="0">
                <a:solidFill>
                  <a:schemeClr val="accent2"/>
                </a:solidFill>
                <a:latin typeface="+mj-ea"/>
              </a:rPr>
            </a:br>
            <a:r>
              <a:rPr lang="en-US" altLang="zh-CN" sz="2400" b="1" kern="1200" dirty="0">
                <a:solidFill>
                  <a:schemeClr val="accent2"/>
                </a:solidFill>
                <a:latin typeface="+mj-ea"/>
              </a:rPr>
              <a:t>MGF</a:t>
            </a:r>
            <a:r>
              <a:rPr lang="zh-CN" altLang="en-US" sz="2400" b="1" kern="1200" dirty="0">
                <a:solidFill>
                  <a:schemeClr val="accent2"/>
                </a:solidFill>
                <a:latin typeface="+mj-ea"/>
              </a:rPr>
              <a:t>：</a:t>
            </a:r>
            <a:r>
              <a:rPr lang="en-US" altLang="zh-CN" sz="2400" b="1" kern="1200" dirty="0">
                <a:solidFill>
                  <a:schemeClr val="accent2"/>
                </a:solidFill>
                <a:latin typeface="+mj-ea"/>
              </a:rPr>
              <a:t>T=T||Hash(X||C)C</a:t>
            </a:r>
            <a:r>
              <a:rPr lang="zh-CN" altLang="en-US" sz="2400" b="1" kern="1200" dirty="0">
                <a:solidFill>
                  <a:schemeClr val="accent2"/>
                </a:solidFill>
                <a:latin typeface="+mj-ea"/>
              </a:rPr>
              <a:t>为计数器</a:t>
            </a:r>
            <a:br>
              <a:rPr lang="en-US" altLang="zh-CN" sz="2400" b="1" kern="1200" dirty="0">
                <a:solidFill>
                  <a:schemeClr val="accent2"/>
                </a:solidFill>
                <a:latin typeface="+mj-ea"/>
              </a:rPr>
            </a:br>
            <a:br>
              <a:rPr lang="en-US" altLang="zh-CN" sz="2400" b="1" kern="1200" dirty="0">
                <a:solidFill>
                  <a:schemeClr val="accent2"/>
                </a:solidFill>
                <a:latin typeface="+mj-ea"/>
              </a:rPr>
            </a:br>
            <a:r>
              <a:rPr lang="zh-CN" altLang="en-US" sz="2400" b="1" kern="1200" dirty="0">
                <a:solidFill>
                  <a:schemeClr val="accent2"/>
                </a:solidFill>
                <a:latin typeface="+mj-ea"/>
              </a:rPr>
              <a:t>签名：</a:t>
            </a:r>
            <a:r>
              <a:rPr lang="en-US" altLang="zh-CN" sz="2400" b="1" kern="1200" dirty="0">
                <a:solidFill>
                  <a:schemeClr val="accent2"/>
                </a:solidFill>
                <a:latin typeface="+mj-ea"/>
              </a:rPr>
              <a:t>(EM)</a:t>
            </a:r>
            <a:r>
              <a:rPr lang="en-US" altLang="zh-CN" sz="2400" b="1" kern="1200" baseline="30000" dirty="0">
                <a:solidFill>
                  <a:schemeClr val="accent2"/>
                </a:solidFill>
                <a:latin typeface="+mj-ea"/>
              </a:rPr>
              <a:t>d</a:t>
            </a:r>
            <a:r>
              <a:rPr lang="en-US" altLang="zh-CN" sz="2400" b="1" kern="1200" dirty="0">
                <a:solidFill>
                  <a:schemeClr val="accent2"/>
                </a:solidFill>
                <a:latin typeface="+mj-ea"/>
              </a:rPr>
              <a:t> mod n</a:t>
            </a:r>
            <a:br>
              <a:rPr lang="en-US" altLang="zh-CN" sz="2400" kern="1200" dirty="0">
                <a:solidFill>
                  <a:schemeClr val="accent2"/>
                </a:solidFill>
                <a:effectLst>
                  <a:outerShdw blurRad="38100" dist="38100" dir="2700000" algn="tl">
                    <a:srgbClr val="000000">
                      <a:alpha val="43137"/>
                    </a:srgbClr>
                  </a:outerShdw>
                </a:effectLst>
                <a:latin typeface="+mj-ea"/>
              </a:rPr>
            </a:br>
            <a:br>
              <a:rPr lang="en-US" altLang="zh-CN" sz="2400" kern="1200" dirty="0">
                <a:solidFill>
                  <a:schemeClr val="accent2"/>
                </a:solidFill>
                <a:effectLst>
                  <a:outerShdw blurRad="38100" dist="38100" dir="2700000" algn="tl">
                    <a:srgbClr val="000000">
                      <a:alpha val="43137"/>
                    </a:srgbClr>
                  </a:outerShdw>
                </a:effectLst>
                <a:latin typeface="+mj-ea"/>
              </a:rPr>
            </a:br>
            <a:br>
              <a:rPr lang="en-US" altLang="zh-CN" sz="2400" kern="1200" dirty="0">
                <a:solidFill>
                  <a:schemeClr val="accent2"/>
                </a:solidFill>
                <a:effectLst>
                  <a:outerShdw blurRad="38100" dist="38100" dir="2700000" algn="tl">
                    <a:srgbClr val="000000">
                      <a:alpha val="43137"/>
                    </a:srgbClr>
                  </a:outerShdw>
                </a:effectLst>
                <a:latin typeface="+mj-ea"/>
              </a:rPr>
            </a:br>
            <a:endParaRPr lang="en-US" sz="2400" kern="1200" dirty="0">
              <a:solidFill>
                <a:schemeClr val="accent2"/>
              </a:solidFill>
              <a:effectLst>
                <a:outerShdw blurRad="38100" dist="38100" dir="2700000" algn="tl">
                  <a:srgbClr val="000000">
                    <a:alpha val="43137"/>
                  </a:srgbClr>
                </a:outerShdw>
              </a:effectLst>
              <a:latin typeface="+mj-ea"/>
            </a:endParaRPr>
          </a:p>
        </p:txBody>
      </p:sp>
      <p:sp>
        <p:nvSpPr>
          <p:cNvPr id="3" name="灯片编号占位符 2"/>
          <p:cNvSpPr>
            <a:spLocks noGrp="1"/>
          </p:cNvSpPr>
          <p:nvPr>
            <p:ph type="sldNum" sz="quarter" idx="10"/>
          </p:nvPr>
        </p:nvSpPr>
        <p:spPr/>
        <p:txBody>
          <a:bodyPr/>
          <a:lstStyle/>
          <a:p>
            <a:pPr>
              <a:defRPr/>
            </a:pPr>
            <a:fld id="{AA391F51-DA1D-424B-BD54-E6317CB1A384}" type="slidenum">
              <a:rPr lang="en-US" altLang="zh-CN" smtClean="0"/>
              <a:pPr>
                <a:defRPr/>
              </a:pPr>
              <a:t>175</a:t>
            </a:fld>
            <a:endParaRPr lang="en-US" altLang="zh-CN"/>
          </a:p>
        </p:txBody>
      </p:sp>
      <p:pic>
        <p:nvPicPr>
          <p:cNvPr id="4" name="图片 3">
            <a:extLst>
              <a:ext uri="{FF2B5EF4-FFF2-40B4-BE49-F238E27FC236}">
                <a16:creationId xmlns:a16="http://schemas.microsoft.com/office/drawing/2014/main" id="{277D474F-F015-4E07-B398-2148C8BB4B48}"/>
              </a:ext>
            </a:extLst>
          </p:cNvPr>
          <p:cNvPicPr>
            <a:picLocks noChangeAspect="1"/>
          </p:cNvPicPr>
          <p:nvPr/>
        </p:nvPicPr>
        <p:blipFill>
          <a:blip r:embed="rId3"/>
          <a:stretch>
            <a:fillRect/>
          </a:stretch>
        </p:blipFill>
        <p:spPr>
          <a:xfrm>
            <a:off x="2863074" y="0"/>
            <a:ext cx="6280926" cy="6858000"/>
          </a:xfrm>
          <a:prstGeom prst="rect">
            <a:avLst/>
          </a:prstGeom>
        </p:spPr>
      </p:pic>
      <p:sp>
        <p:nvSpPr>
          <p:cNvPr id="6" name="Oval 5">
            <a:extLst>
              <a:ext uri="{FF2B5EF4-FFF2-40B4-BE49-F238E27FC236}">
                <a16:creationId xmlns:a16="http://schemas.microsoft.com/office/drawing/2014/main" id="{4A619B11-86B0-439B-9007-2A63BFC7C8D2}"/>
              </a:ext>
            </a:extLst>
          </p:cNvPr>
          <p:cNvSpPr>
            <a:spLocks noChangeArrowheads="1"/>
          </p:cNvSpPr>
          <p:nvPr/>
        </p:nvSpPr>
        <p:spPr bwMode="auto">
          <a:xfrm>
            <a:off x="7956465" y="1567256"/>
            <a:ext cx="819823" cy="561791"/>
          </a:xfrm>
          <a:prstGeom prst="ellipse">
            <a:avLst/>
          </a:prstGeom>
          <a:noFill/>
          <a:ln w="38100" algn="ctr">
            <a:solidFill>
              <a:srgbClr val="66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Oval 5">
            <a:extLst>
              <a:ext uri="{FF2B5EF4-FFF2-40B4-BE49-F238E27FC236}">
                <a16:creationId xmlns:a16="http://schemas.microsoft.com/office/drawing/2014/main" id="{A47AA1E3-E0A5-4FD7-A4F9-CB2E3B347700}"/>
              </a:ext>
            </a:extLst>
          </p:cNvPr>
          <p:cNvSpPr>
            <a:spLocks noChangeArrowheads="1"/>
          </p:cNvSpPr>
          <p:nvPr/>
        </p:nvSpPr>
        <p:spPr bwMode="auto">
          <a:xfrm>
            <a:off x="5402659" y="2889512"/>
            <a:ext cx="920184" cy="539488"/>
          </a:xfrm>
          <a:prstGeom prst="ellipse">
            <a:avLst/>
          </a:prstGeom>
          <a:noFill/>
          <a:ln w="38100" algn="ctr">
            <a:solidFill>
              <a:srgbClr val="66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56689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zh-CN" altLang="en-US" sz="3600" kern="1200" dirty="0">
                <a:solidFill>
                  <a:schemeClr val="accent2"/>
                </a:solidFill>
                <a:effectLst>
                  <a:outerShdw blurRad="38100" dist="38100" dir="2700000" algn="tl">
                    <a:srgbClr val="000000">
                      <a:alpha val="43137"/>
                    </a:srgbClr>
                  </a:outerShdw>
                </a:effectLst>
                <a:latin typeface="+mj-ea"/>
              </a:rPr>
              <a:t>数字签名解决方案</a:t>
            </a:r>
          </a:p>
        </p:txBody>
      </p:sp>
      <p:sp>
        <p:nvSpPr>
          <p:cNvPr id="25603" name="Rectangle 3"/>
          <p:cNvSpPr>
            <a:spLocks noGrp="1" noChangeArrowheads="1"/>
          </p:cNvSpPr>
          <p:nvPr>
            <p:ph type="body" idx="1"/>
          </p:nvPr>
        </p:nvSpPr>
        <p:spPr>
          <a:xfrm>
            <a:off x="684213" y="1196974"/>
            <a:ext cx="7772400" cy="5534025"/>
          </a:xfrm>
        </p:spPr>
        <p:txBody>
          <a:bodyPr/>
          <a:lstStyle/>
          <a:p>
            <a:pPr>
              <a:lnSpc>
                <a:spcPct val="150000"/>
              </a:lnSpc>
              <a:spcBef>
                <a:spcPts val="0"/>
              </a:spcBef>
              <a:spcAft>
                <a:spcPts val="600"/>
              </a:spcAft>
              <a:buFont typeface="Wingdings" pitchFamily="2" charset="2"/>
              <a:buChar char="Ø"/>
            </a:pPr>
            <a:r>
              <a:rPr lang="zh-CN" altLang="en-US" sz="2200" dirty="0">
                <a:latin typeface="微软雅黑" pitchFamily="34" charset="-122"/>
                <a:ea typeface="微软雅黑" pitchFamily="34" charset="-122"/>
              </a:rPr>
              <a:t>基于常规加密方法的数字签名方案</a:t>
            </a:r>
          </a:p>
          <a:p>
            <a:pPr>
              <a:lnSpc>
                <a:spcPct val="150000"/>
              </a:lnSpc>
              <a:spcBef>
                <a:spcPts val="0"/>
              </a:spcBef>
              <a:spcAft>
                <a:spcPts val="600"/>
              </a:spcAft>
              <a:buFont typeface="Wingdings" pitchFamily="2" charset="2"/>
              <a:buChar char="Ø"/>
            </a:pPr>
            <a:r>
              <a:rPr lang="zh-CN" altLang="en-US" sz="2200" dirty="0">
                <a:latin typeface="微软雅黑" pitchFamily="34" charset="-122"/>
                <a:ea typeface="微软雅黑" pitchFamily="34" charset="-122"/>
              </a:rPr>
              <a:t>基于消息验证码的数字签名方案</a:t>
            </a:r>
          </a:p>
          <a:p>
            <a:pPr>
              <a:lnSpc>
                <a:spcPct val="150000"/>
              </a:lnSpc>
              <a:spcBef>
                <a:spcPts val="0"/>
              </a:spcBef>
              <a:spcAft>
                <a:spcPts val="600"/>
              </a:spcAft>
              <a:buFont typeface="Wingdings" pitchFamily="2" charset="2"/>
              <a:buChar char="Ø"/>
            </a:pPr>
            <a:r>
              <a:rPr lang="zh-CN" altLang="en-US" sz="2200" dirty="0">
                <a:latin typeface="微软雅黑" pitchFamily="34" charset="-122"/>
                <a:ea typeface="微软雅黑" pitchFamily="34" charset="-122"/>
              </a:rPr>
              <a:t>结合哈希函数的数字签名方案</a:t>
            </a:r>
            <a:endParaRPr lang="en-US" altLang="zh-CN" sz="2200" dirty="0">
              <a:latin typeface="微软雅黑" pitchFamily="34" charset="-122"/>
              <a:ea typeface="微软雅黑" pitchFamily="34" charset="-122"/>
            </a:endParaRPr>
          </a:p>
          <a:p>
            <a:pPr lvl="1">
              <a:lnSpc>
                <a:spcPct val="150000"/>
              </a:lnSpc>
              <a:spcBef>
                <a:spcPts val="0"/>
              </a:spcBef>
              <a:spcAft>
                <a:spcPts val="600"/>
              </a:spcAft>
              <a:buFont typeface="Wingdings" pitchFamily="2" charset="2"/>
              <a:buChar char="Ø"/>
            </a:pPr>
            <a:r>
              <a:rPr lang="zh-CN" altLang="en-US" dirty="0">
                <a:latin typeface="微软雅黑" pitchFamily="34" charset="-122"/>
                <a:ea typeface="微软雅黑" pitchFamily="34" charset="-122"/>
              </a:rPr>
              <a:t>常规加密</a:t>
            </a:r>
            <a:endParaRPr lang="en-US" altLang="zh-CN" dirty="0">
              <a:latin typeface="微软雅黑" pitchFamily="34" charset="-122"/>
              <a:ea typeface="微软雅黑" pitchFamily="34" charset="-122"/>
            </a:endParaRPr>
          </a:p>
          <a:p>
            <a:pPr lvl="1">
              <a:lnSpc>
                <a:spcPct val="150000"/>
              </a:lnSpc>
              <a:spcBef>
                <a:spcPts val="0"/>
              </a:spcBef>
              <a:spcAft>
                <a:spcPts val="600"/>
              </a:spcAft>
              <a:buFont typeface="Wingdings" pitchFamily="2" charset="2"/>
              <a:buChar char="Ø"/>
            </a:pPr>
            <a:r>
              <a:rPr lang="zh-CN" altLang="en-US" dirty="0">
                <a:latin typeface="微软雅黑" pitchFamily="34" charset="-122"/>
                <a:ea typeface="微软雅黑" pitchFamily="34" charset="-122"/>
              </a:rPr>
              <a:t>使用公钥加密</a:t>
            </a:r>
            <a:endParaRPr lang="en-US" altLang="zh-CN" dirty="0">
              <a:latin typeface="微软雅黑" pitchFamily="34" charset="-122"/>
              <a:ea typeface="微软雅黑" pitchFamily="34" charset="-122"/>
            </a:endParaRPr>
          </a:p>
          <a:p>
            <a:pPr lvl="1">
              <a:lnSpc>
                <a:spcPct val="150000"/>
              </a:lnSpc>
              <a:spcBef>
                <a:spcPts val="0"/>
              </a:spcBef>
              <a:spcAft>
                <a:spcPts val="600"/>
              </a:spcAft>
              <a:buFont typeface="Wingdings" pitchFamily="2" charset="2"/>
              <a:buChar char="Ø"/>
            </a:pPr>
            <a:r>
              <a:rPr lang="zh-CN" altLang="en-US" dirty="0">
                <a:latin typeface="微软雅黑" pitchFamily="34" charset="-122"/>
                <a:ea typeface="微软雅黑" pitchFamily="34" charset="-122"/>
              </a:rPr>
              <a:t>使用加密数值</a:t>
            </a:r>
            <a:endParaRPr lang="en-US" altLang="zh-CN" dirty="0">
              <a:latin typeface="微软雅黑" pitchFamily="34" charset="-122"/>
              <a:ea typeface="微软雅黑" pitchFamily="34" charset="-122"/>
            </a:endParaRPr>
          </a:p>
          <a:p>
            <a:pPr>
              <a:lnSpc>
                <a:spcPct val="150000"/>
              </a:lnSpc>
              <a:spcBef>
                <a:spcPts val="0"/>
              </a:spcBef>
              <a:spcAft>
                <a:spcPts val="600"/>
              </a:spcAft>
              <a:buFont typeface="Wingdings" pitchFamily="2" charset="2"/>
              <a:buChar char="Ø"/>
            </a:pPr>
            <a:r>
              <a:rPr lang="zh-CN" altLang="en-US" sz="2200" dirty="0">
                <a:latin typeface="微软雅黑" pitchFamily="34" charset="-122"/>
                <a:ea typeface="微软雅黑" pitchFamily="34" charset="-122"/>
              </a:rPr>
              <a:t>群签名方案</a:t>
            </a:r>
            <a:endParaRPr lang="en-US" altLang="zh-CN" sz="2200" dirty="0">
              <a:latin typeface="微软雅黑" pitchFamily="34" charset="-122"/>
              <a:ea typeface="微软雅黑" pitchFamily="34" charset="-122"/>
            </a:endParaRPr>
          </a:p>
          <a:p>
            <a:pPr>
              <a:lnSpc>
                <a:spcPct val="150000"/>
              </a:lnSpc>
              <a:spcBef>
                <a:spcPts val="0"/>
              </a:spcBef>
              <a:spcAft>
                <a:spcPts val="600"/>
              </a:spcAft>
              <a:buFont typeface="Wingdings" pitchFamily="2" charset="2"/>
              <a:buChar char="Ø"/>
            </a:pPr>
            <a:r>
              <a:rPr lang="zh-CN" altLang="en-US" sz="2200" dirty="0">
                <a:latin typeface="微软雅黑" pitchFamily="34" charset="-122"/>
                <a:ea typeface="微软雅黑" pitchFamily="34" charset="-122"/>
              </a:rPr>
              <a:t>多重签名</a:t>
            </a:r>
          </a:p>
          <a:p>
            <a:pPr>
              <a:lnSpc>
                <a:spcPct val="150000"/>
              </a:lnSpc>
              <a:spcBef>
                <a:spcPts val="0"/>
              </a:spcBef>
              <a:spcAft>
                <a:spcPts val="600"/>
              </a:spcAft>
              <a:buFont typeface="Wingdings" pitchFamily="2" charset="2"/>
              <a:buChar char="Ø"/>
            </a:pPr>
            <a:r>
              <a:rPr lang="zh-CN" altLang="en-US" sz="2200" dirty="0">
                <a:latin typeface="微软雅黑" pitchFamily="34" charset="-122"/>
                <a:ea typeface="微软雅黑" pitchFamily="34" charset="-122"/>
              </a:rPr>
              <a:t>代理签名</a:t>
            </a:r>
          </a:p>
          <a:p>
            <a:pPr>
              <a:lnSpc>
                <a:spcPct val="150000"/>
              </a:lnSpc>
              <a:spcAft>
                <a:spcPts val="600"/>
              </a:spcAft>
              <a:buFont typeface="Wingdings" pitchFamily="2" charset="2"/>
              <a:buChar char="Ø"/>
            </a:pPr>
            <a:endParaRPr lang="zh-CN" altLang="en-US" sz="2200" dirty="0">
              <a:latin typeface="微软雅黑" pitchFamily="34" charset="-122"/>
              <a:ea typeface="微软雅黑" pitchFamily="34" charset="-122"/>
            </a:endParaRPr>
          </a:p>
          <a:p>
            <a:pPr lvl="1">
              <a:lnSpc>
                <a:spcPct val="150000"/>
              </a:lnSpc>
              <a:spcAft>
                <a:spcPts val="600"/>
              </a:spcAft>
              <a:buFont typeface="Wingdings" pitchFamily="2" charset="2"/>
              <a:buChar char="Ø"/>
            </a:pPr>
            <a:endParaRPr lang="zh-CN" altLang="en-US" b="1" i="1" dirty="0">
              <a:solidFill>
                <a:srgbClr val="FF0000"/>
              </a:solidFill>
              <a:latin typeface="微软雅黑" pitchFamily="34" charset="-122"/>
              <a:ea typeface="微软雅黑" pitchFamily="34" charset="-122"/>
            </a:endParaRP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176</a:t>
            </a:fld>
            <a:endParaRPr lang="en-US" altLang="zh-CN"/>
          </a:p>
        </p:txBody>
      </p:sp>
    </p:spTree>
    <p:extLst>
      <p:ext uri="{BB962C8B-B14F-4D97-AF65-F5344CB8AC3E}">
        <p14:creationId xmlns:p14="http://schemas.microsoft.com/office/powerpoint/2010/main" val="42820854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zh-CN" altLang="en-US" sz="3600" kern="1200" dirty="0">
                <a:solidFill>
                  <a:schemeClr val="accent2"/>
                </a:solidFill>
                <a:effectLst>
                  <a:outerShdw blurRad="38100" dist="38100" dir="2700000" algn="tl">
                    <a:srgbClr val="000000">
                      <a:alpha val="43137"/>
                    </a:srgbClr>
                  </a:outerShdw>
                </a:effectLst>
                <a:latin typeface="+mj-ea"/>
              </a:rPr>
              <a:t>数字签名解决方案小结</a:t>
            </a:r>
          </a:p>
        </p:txBody>
      </p:sp>
      <p:sp>
        <p:nvSpPr>
          <p:cNvPr id="25603" name="Rectangle 3"/>
          <p:cNvSpPr>
            <a:spLocks noGrp="1" noChangeArrowheads="1"/>
          </p:cNvSpPr>
          <p:nvPr>
            <p:ph type="body" idx="1"/>
          </p:nvPr>
        </p:nvSpPr>
        <p:spPr/>
        <p:txBody>
          <a:bodyPr/>
          <a:lstStyle/>
          <a:p>
            <a:pPr>
              <a:lnSpc>
                <a:spcPct val="150000"/>
              </a:lnSpc>
              <a:spcAft>
                <a:spcPts val="600"/>
              </a:spcAft>
              <a:buFont typeface="Wingdings" pitchFamily="2" charset="2"/>
              <a:buChar char="Ø"/>
            </a:pPr>
            <a:r>
              <a:rPr lang="zh-CN" altLang="en-US" dirty="0">
                <a:latin typeface="微软雅黑" pitchFamily="34" charset="-122"/>
                <a:ea typeface="微软雅黑" pitchFamily="34" charset="-122"/>
              </a:rPr>
              <a:t>在数字签名方案中，</a:t>
            </a:r>
            <a:r>
              <a:rPr lang="zh-CN" altLang="en-US" b="1" i="1" dirty="0">
                <a:solidFill>
                  <a:srgbClr val="FF0000"/>
                </a:solidFill>
                <a:latin typeface="微软雅黑" pitchFamily="34" charset="-122"/>
                <a:ea typeface="微软雅黑" pitchFamily="34" charset="-122"/>
              </a:rPr>
              <a:t>单向哈希函数</a:t>
            </a:r>
            <a:r>
              <a:rPr lang="zh-CN" altLang="en-US" dirty="0">
                <a:latin typeface="微软雅黑" pitchFamily="34" charset="-122"/>
                <a:ea typeface="微软雅黑" pitchFamily="34" charset="-122"/>
              </a:rPr>
              <a:t>是提高解决方案效率的关键技术</a:t>
            </a:r>
          </a:p>
          <a:p>
            <a:pPr>
              <a:lnSpc>
                <a:spcPct val="150000"/>
              </a:lnSpc>
              <a:spcAft>
                <a:spcPts val="600"/>
              </a:spcAft>
              <a:buFont typeface="Wingdings" pitchFamily="2" charset="2"/>
              <a:buChar char="Ø"/>
            </a:pPr>
            <a:r>
              <a:rPr lang="zh-CN" altLang="en-US" dirty="0">
                <a:latin typeface="微软雅黑" pitchFamily="34" charset="-122"/>
                <a:ea typeface="微软雅黑" pitchFamily="34" charset="-122"/>
              </a:rPr>
              <a:t>在实际应用中，不仅要求有数字签名的功能，还要求进行必要的数字加密。通常的解决方案是使用</a:t>
            </a:r>
            <a:r>
              <a:rPr lang="zh-CN" altLang="en-US" b="1" i="1" dirty="0">
                <a:solidFill>
                  <a:srgbClr val="FF0000"/>
                </a:solidFill>
                <a:latin typeface="微软雅黑" pitchFamily="34" charset="-122"/>
                <a:ea typeface="微软雅黑" pitchFamily="34" charset="-122"/>
              </a:rPr>
              <a:t>公钥加密签名和公钥体制</a:t>
            </a:r>
            <a:r>
              <a:rPr lang="zh-CN" altLang="en-US" dirty="0">
                <a:latin typeface="微软雅黑" pitchFamily="34" charset="-122"/>
                <a:ea typeface="微软雅黑" pitchFamily="34" charset="-122"/>
              </a:rPr>
              <a:t>相结合的方案</a:t>
            </a:r>
          </a:p>
          <a:p>
            <a:pPr>
              <a:lnSpc>
                <a:spcPct val="150000"/>
              </a:lnSpc>
              <a:spcAft>
                <a:spcPts val="600"/>
              </a:spcAft>
              <a:buFont typeface="Wingdings" pitchFamily="2" charset="2"/>
              <a:buChar char="Ø"/>
            </a:pPr>
            <a:r>
              <a:rPr lang="zh-CN" altLang="en-US" dirty="0">
                <a:latin typeface="微软雅黑" pitchFamily="34" charset="-122"/>
                <a:ea typeface="微软雅黑" pitchFamily="34" charset="-122"/>
              </a:rPr>
              <a:t>为了数字签名和公钥加密体系能够相互结合，还需要建立第三方的</a:t>
            </a:r>
            <a:r>
              <a:rPr lang="zh-CN" altLang="en-US" b="1" i="1" dirty="0">
                <a:solidFill>
                  <a:srgbClr val="FF0000"/>
                </a:solidFill>
                <a:latin typeface="微软雅黑" pitchFamily="34" charset="-122"/>
                <a:ea typeface="微软雅黑" pitchFamily="34" charset="-122"/>
              </a:rPr>
              <a:t>认证中心</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177</a:t>
            </a:fld>
            <a:endParaRPr lang="en-US" altLang="zh-CN"/>
          </a:p>
        </p:txBody>
      </p:sp>
    </p:spTree>
    <p:extLst>
      <p:ext uri="{BB962C8B-B14F-4D97-AF65-F5344CB8AC3E}">
        <p14:creationId xmlns:p14="http://schemas.microsoft.com/office/powerpoint/2010/main" val="71057887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ChangeArrowheads="1"/>
          </p:cNvSpPr>
          <p:nvPr/>
        </p:nvSpPr>
        <p:spPr bwMode="auto">
          <a:xfrm>
            <a:off x="914400" y="1473200"/>
            <a:ext cx="73914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57200" indent="-457200">
              <a:lnSpc>
                <a:spcPct val="130000"/>
              </a:lnSpc>
              <a:spcBef>
                <a:spcPct val="20000"/>
              </a:spcBef>
              <a:buFont typeface="Wingdings" pitchFamily="2" charset="2"/>
              <a:buChar char="Ø"/>
            </a:pPr>
            <a:r>
              <a:rPr lang="zh-CN" altLang="en-US" sz="3000" dirty="0">
                <a:latin typeface="微软雅黑" pitchFamily="34" charset="-122"/>
                <a:ea typeface="微软雅黑" pitchFamily="34" charset="-122"/>
              </a:rPr>
              <a:t>案例需求</a:t>
            </a:r>
          </a:p>
          <a:p>
            <a:pPr marL="342900" indent="-342900">
              <a:lnSpc>
                <a:spcPct val="130000"/>
              </a:lnSpc>
              <a:spcBef>
                <a:spcPct val="20000"/>
              </a:spcBef>
            </a:pPr>
            <a:r>
              <a:rPr lang="zh-CN" altLang="en-US" sz="3000" dirty="0">
                <a:latin typeface="微软雅黑" pitchFamily="34" charset="-122"/>
                <a:ea typeface="微软雅黑" pitchFamily="34" charset="-122"/>
              </a:rPr>
              <a:t>        从网上下载可执行的软件后，用户如何相信它是无害的呢？大公司的软件可以信赖。可是如果黑客用自己的软件冒充大公司的软件，或者篡改大公司的软件，企图危害用户时怎么办？</a:t>
            </a:r>
          </a:p>
        </p:txBody>
      </p:sp>
      <p:sp>
        <p:nvSpPr>
          <p:cNvPr id="413699" name="Text Box 3"/>
          <p:cNvSpPr txBox="1">
            <a:spLocks noChangeArrowheads="1"/>
          </p:cNvSpPr>
          <p:nvPr/>
        </p:nvSpPr>
        <p:spPr bwMode="auto">
          <a:xfrm>
            <a:off x="723900" y="50800"/>
            <a:ext cx="77724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kumimoji="1" sz="2400">
                <a:solidFill>
                  <a:schemeClr val="tx1"/>
                </a:solidFill>
                <a:latin typeface="Times New Roman" pitchFamily="18" charset="0"/>
                <a:ea typeface="宋体" pitchFamily="2" charset="-122"/>
              </a:defRPr>
            </a:lvl1pPr>
            <a:lvl2pPr>
              <a:defRPr kumimoji="1" sz="2400">
                <a:solidFill>
                  <a:schemeClr val="tx1"/>
                </a:solidFill>
                <a:latin typeface="Times New Roman" pitchFamily="18" charset="0"/>
                <a:ea typeface="宋体" pitchFamily="2" charset="-122"/>
              </a:defRPr>
            </a:lvl2pPr>
            <a:lvl3pPr>
              <a:defRPr kumimoji="1" sz="2400">
                <a:solidFill>
                  <a:schemeClr val="tx1"/>
                </a:solidFill>
                <a:latin typeface="Times New Roman" pitchFamily="18" charset="0"/>
                <a:ea typeface="宋体" pitchFamily="2" charset="-122"/>
              </a:defRPr>
            </a:lvl3pPr>
            <a:lvl4pPr>
              <a:defRPr kumimoji="1" sz="2400">
                <a:solidFill>
                  <a:schemeClr val="tx1"/>
                </a:solidFill>
                <a:latin typeface="Times New Roman" pitchFamily="18" charset="0"/>
                <a:ea typeface="宋体" pitchFamily="2" charset="-122"/>
              </a:defRPr>
            </a:lvl4pPr>
            <a:lvl5pPr>
              <a:defRPr kumimoji="1" sz="2400">
                <a:solidFill>
                  <a:schemeClr val="tx1"/>
                </a:solidFill>
                <a:latin typeface="Times New Roman" pitchFamily="18" charset="0"/>
                <a:ea typeface="宋体" pitchFamily="2" charset="-122"/>
              </a:defRPr>
            </a:lvl5pPr>
            <a:lvl6pPr marL="457200" fontAlgn="base">
              <a:spcBef>
                <a:spcPct val="0"/>
              </a:spcBef>
              <a:spcAft>
                <a:spcPct val="0"/>
              </a:spcAft>
              <a:defRPr kumimoji="1" sz="2400">
                <a:solidFill>
                  <a:schemeClr val="tx1"/>
                </a:solidFill>
                <a:latin typeface="Times New Roman" pitchFamily="18" charset="0"/>
                <a:ea typeface="宋体" pitchFamily="2" charset="-122"/>
              </a:defRPr>
            </a:lvl6pPr>
            <a:lvl7pPr marL="914400" fontAlgn="base">
              <a:spcBef>
                <a:spcPct val="0"/>
              </a:spcBef>
              <a:spcAft>
                <a:spcPct val="0"/>
              </a:spcAft>
              <a:defRPr kumimoji="1" sz="2400">
                <a:solidFill>
                  <a:schemeClr val="tx1"/>
                </a:solidFill>
                <a:latin typeface="Times New Roman" pitchFamily="18" charset="0"/>
                <a:ea typeface="宋体" pitchFamily="2" charset="-122"/>
              </a:defRPr>
            </a:lvl7pPr>
            <a:lvl8pPr marL="1371600" fontAlgn="base">
              <a:spcBef>
                <a:spcPct val="0"/>
              </a:spcBef>
              <a:spcAft>
                <a:spcPct val="0"/>
              </a:spcAft>
              <a:defRPr kumimoji="1" sz="2400">
                <a:solidFill>
                  <a:schemeClr val="tx1"/>
                </a:solidFill>
                <a:latin typeface="Times New Roman" pitchFamily="18" charset="0"/>
                <a:ea typeface="宋体" pitchFamily="2" charset="-122"/>
              </a:defRPr>
            </a:lvl8pPr>
            <a:lvl9pPr marL="1828800" fontAlgn="base">
              <a:spcBef>
                <a:spcPct val="0"/>
              </a:spcBef>
              <a:spcAft>
                <a:spcPct val="0"/>
              </a:spcAft>
              <a:defRPr kumimoji="1" sz="2400">
                <a:solidFill>
                  <a:schemeClr val="tx1"/>
                </a:solidFill>
                <a:latin typeface="Times New Roman" pitchFamily="18" charset="0"/>
                <a:ea typeface="宋体" pitchFamily="2" charset="-122"/>
              </a:defRPr>
            </a:lvl9pPr>
          </a:lstStyle>
          <a:p>
            <a:pPr algn="ctr"/>
            <a:r>
              <a:rPr lang="zh-CN" altLang="en-US" sz="3600" dirty="0">
                <a:solidFill>
                  <a:schemeClr val="accent2"/>
                </a:solidFill>
                <a:effectLst>
                  <a:outerShdw blurRad="38100" dist="38100" dir="2700000" algn="tl">
                    <a:srgbClr val="000000">
                      <a:alpha val="43137"/>
                    </a:srgbClr>
                  </a:outerShdw>
                </a:effectLst>
                <a:latin typeface="+mj-ea"/>
                <a:ea typeface="+mj-ea"/>
                <a:cs typeface="+mj-cs"/>
              </a:rPr>
              <a:t>案例</a:t>
            </a:r>
          </a:p>
        </p:txBody>
      </p:sp>
      <p:sp>
        <p:nvSpPr>
          <p:cNvPr id="2" name="灯片编号占位符 1"/>
          <p:cNvSpPr>
            <a:spLocks noGrp="1"/>
          </p:cNvSpPr>
          <p:nvPr>
            <p:ph type="sldNum" sz="quarter" idx="10"/>
          </p:nvPr>
        </p:nvSpPr>
        <p:spPr/>
        <p:txBody>
          <a:bodyPr/>
          <a:lstStyle/>
          <a:p>
            <a:pPr>
              <a:defRPr/>
            </a:pPr>
            <a:fld id="{049F199D-83B2-4493-A67C-03386C42A32E}" type="slidenum">
              <a:rPr lang="en-US" altLang="zh-CN" smtClean="0"/>
              <a:pPr>
                <a:defRPr/>
              </a:pPr>
              <a:t>178</a:t>
            </a:fld>
            <a:endParaRPr lang="en-US" altLang="zh-CN"/>
          </a:p>
        </p:txBody>
      </p:sp>
    </p:spTree>
    <p:extLst>
      <p:ext uri="{BB962C8B-B14F-4D97-AF65-F5344CB8AC3E}">
        <p14:creationId xmlns:p14="http://schemas.microsoft.com/office/powerpoint/2010/main" val="346362656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ChangeArrowheads="1"/>
          </p:cNvSpPr>
          <p:nvPr/>
        </p:nvSpPr>
        <p:spPr bwMode="auto">
          <a:xfrm>
            <a:off x="762000" y="1346200"/>
            <a:ext cx="7696200" cy="450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57200" indent="-457200">
              <a:lnSpc>
                <a:spcPct val="130000"/>
              </a:lnSpc>
              <a:spcBef>
                <a:spcPct val="20000"/>
              </a:spcBef>
              <a:buFont typeface="Wingdings" pitchFamily="2" charset="2"/>
              <a:buChar char="Ø"/>
            </a:pPr>
            <a:r>
              <a:rPr lang="zh-CN" altLang="en-US" sz="2800" dirty="0">
                <a:latin typeface="微软雅黑" pitchFamily="34" charset="-122"/>
                <a:ea typeface="微软雅黑" pitchFamily="34" charset="-122"/>
              </a:rPr>
              <a:t>案例分析</a:t>
            </a:r>
          </a:p>
          <a:p>
            <a:pPr marL="914400" lvl="1" indent="-457200">
              <a:lnSpc>
                <a:spcPct val="130000"/>
              </a:lnSpc>
              <a:spcBef>
                <a:spcPct val="20000"/>
              </a:spcBef>
              <a:spcAft>
                <a:spcPts val="600"/>
              </a:spcAft>
              <a:buFont typeface="Wingdings" pitchFamily="2" charset="2"/>
              <a:buChar char="ü"/>
            </a:pPr>
            <a:r>
              <a:rPr lang="zh-CN" altLang="en-US" sz="2400" dirty="0">
                <a:latin typeface="微软雅黑" pitchFamily="34" charset="-122"/>
                <a:ea typeface="微软雅黑" pitchFamily="34" charset="-122"/>
              </a:rPr>
              <a:t>这个问题利用</a:t>
            </a:r>
            <a:r>
              <a:rPr lang="zh-CN" altLang="en-US" sz="24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数字签名</a:t>
            </a:r>
            <a:r>
              <a:rPr lang="zh-CN" altLang="en-US" sz="2400" dirty="0">
                <a:latin typeface="微软雅黑" pitchFamily="34" charset="-122"/>
                <a:ea typeface="微软雅黑" pitchFamily="34" charset="-122"/>
              </a:rPr>
              <a:t>可以解决</a:t>
            </a:r>
          </a:p>
          <a:p>
            <a:pPr marL="914400" lvl="1" indent="-457200">
              <a:lnSpc>
                <a:spcPct val="130000"/>
              </a:lnSpc>
              <a:spcBef>
                <a:spcPct val="20000"/>
              </a:spcBef>
              <a:spcAft>
                <a:spcPts val="600"/>
              </a:spcAft>
              <a:buFont typeface="Wingdings" pitchFamily="2" charset="2"/>
              <a:buChar char="ü"/>
            </a:pPr>
            <a:r>
              <a:rPr lang="zh-CN" altLang="en-US" sz="2400" dirty="0">
                <a:latin typeface="微软雅黑" pitchFamily="34" charset="-122"/>
                <a:ea typeface="微软雅黑" pitchFamily="34" charset="-122"/>
              </a:rPr>
              <a:t>公钥密码有两个密钥，一个可以公开，称为公钥，另一个必须保密，称为私钥。一般加解密过程为用公钥加密，用私钥解密</a:t>
            </a:r>
          </a:p>
          <a:p>
            <a:pPr marL="914400" lvl="1" indent="-457200">
              <a:lnSpc>
                <a:spcPct val="130000"/>
              </a:lnSpc>
              <a:spcBef>
                <a:spcPct val="20000"/>
              </a:spcBef>
              <a:spcAft>
                <a:spcPts val="600"/>
              </a:spcAft>
              <a:buFont typeface="Wingdings" pitchFamily="2" charset="2"/>
              <a:buChar char="ü"/>
            </a:pPr>
            <a:r>
              <a:rPr lang="zh-CN" altLang="en-US" sz="2400" dirty="0">
                <a:latin typeface="微软雅黑" pitchFamily="34" charset="-122"/>
                <a:ea typeface="微软雅黑" pitchFamily="34" charset="-122"/>
              </a:rPr>
              <a:t>数字签名与之相反，签名者用私钥加密，签名验证者用公钥解密密文，并与原文相比，相同则签名有效，不同则签名无效</a:t>
            </a:r>
          </a:p>
        </p:txBody>
      </p:sp>
      <p:sp>
        <p:nvSpPr>
          <p:cNvPr id="2" name="灯片编号占位符 1"/>
          <p:cNvSpPr>
            <a:spLocks noGrp="1"/>
          </p:cNvSpPr>
          <p:nvPr>
            <p:ph type="sldNum" sz="quarter" idx="10"/>
          </p:nvPr>
        </p:nvSpPr>
        <p:spPr/>
        <p:txBody>
          <a:bodyPr/>
          <a:lstStyle/>
          <a:p>
            <a:pPr>
              <a:defRPr/>
            </a:pPr>
            <a:fld id="{049F199D-83B2-4493-A67C-03386C42A32E}" type="slidenum">
              <a:rPr lang="en-US" altLang="zh-CN" smtClean="0"/>
              <a:pPr>
                <a:defRPr/>
              </a:pPr>
              <a:t>179</a:t>
            </a:fld>
            <a:endParaRPr lang="en-US" altLang="zh-CN"/>
          </a:p>
        </p:txBody>
      </p:sp>
    </p:spTree>
    <p:extLst>
      <p:ext uri="{BB962C8B-B14F-4D97-AF65-F5344CB8AC3E}">
        <p14:creationId xmlns:p14="http://schemas.microsoft.com/office/powerpoint/2010/main" val="1021202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6"/>
          <p:cNvSpPr>
            <a:spLocks noGrp="1"/>
          </p:cNvSpPr>
          <p:nvPr>
            <p:ph type="sldNum" sz="quarter" idx="12"/>
          </p:nvPr>
        </p:nvSpPr>
        <p:spPr/>
        <p:txBody>
          <a:bodyPr/>
          <a:lstStyle/>
          <a:p>
            <a:fld id="{B67B5797-1D9D-4D7E-A550-5D2616C1D050}" type="slidenum">
              <a:rPr lang="zh-CN" altLang="en-US"/>
              <a:pPr/>
              <a:t>18</a:t>
            </a:fld>
            <a:endParaRPr lang="en-US" altLang="zh-CN"/>
          </a:p>
        </p:txBody>
      </p:sp>
      <p:sp>
        <p:nvSpPr>
          <p:cNvPr id="2897923" name="Rectangle 3"/>
          <p:cNvSpPr>
            <a:spLocks noChangeArrowheads="1"/>
          </p:cNvSpPr>
          <p:nvPr/>
        </p:nvSpPr>
        <p:spPr bwMode="auto">
          <a:xfrm>
            <a:off x="674688" y="465138"/>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en-US" altLang="zh-CN" sz="3600" dirty="0">
                <a:solidFill>
                  <a:schemeClr val="accent2">
                    <a:lumMod val="75000"/>
                  </a:schemeClr>
                </a:solidFill>
                <a:effectLst>
                  <a:outerShdw blurRad="38100" dist="38100" dir="2700000" algn="tl">
                    <a:srgbClr val="000000">
                      <a:alpha val="43137"/>
                    </a:srgbClr>
                  </a:outerShdw>
                </a:effectLst>
                <a:latin typeface="+mj-ea"/>
                <a:ea typeface="+mj-ea"/>
                <a:cs typeface="+mj-cs"/>
              </a:rPr>
              <a:t>3.5 </a:t>
            </a:r>
            <a:r>
              <a:rPr lang="zh-CN" altLang="en-US" sz="3600" dirty="0">
                <a:solidFill>
                  <a:schemeClr val="accent2">
                    <a:lumMod val="75000"/>
                  </a:schemeClr>
                </a:solidFill>
                <a:effectLst>
                  <a:outerShdw blurRad="38100" dist="38100" dir="2700000" algn="tl">
                    <a:srgbClr val="000000">
                      <a:alpha val="43137"/>
                    </a:srgbClr>
                  </a:outerShdw>
                </a:effectLst>
                <a:latin typeface="+mj-ea"/>
                <a:ea typeface="+mj-ea"/>
                <a:cs typeface="+mj-cs"/>
              </a:rPr>
              <a:t>公钥密码算法</a:t>
            </a:r>
          </a:p>
        </p:txBody>
      </p:sp>
      <p:pic>
        <p:nvPicPr>
          <p:cNvPr id="5" name="图片 4"/>
          <p:cNvPicPr>
            <a:picLocks noChangeAspect="1"/>
          </p:cNvPicPr>
          <p:nvPr/>
        </p:nvPicPr>
        <p:blipFill>
          <a:blip r:embed="rId3"/>
          <a:stretch>
            <a:fillRect/>
          </a:stretch>
        </p:blipFill>
        <p:spPr>
          <a:xfrm>
            <a:off x="366552" y="146050"/>
            <a:ext cx="6096000" cy="6565900"/>
          </a:xfrm>
          <a:prstGeom prst="rect">
            <a:avLst/>
          </a:prstGeom>
        </p:spPr>
      </p:pic>
      <p:sp>
        <p:nvSpPr>
          <p:cNvPr id="10" name="Rectangle 2"/>
          <p:cNvSpPr>
            <a:spLocks noGrp="1" noChangeArrowheads="1"/>
          </p:cNvSpPr>
          <p:nvPr>
            <p:ph type="body" idx="1"/>
          </p:nvPr>
        </p:nvSpPr>
        <p:spPr>
          <a:xfrm>
            <a:off x="6652474" y="1459706"/>
            <a:ext cx="2281218" cy="4689475"/>
          </a:xfrm>
          <a:noFill/>
          <a:ln/>
        </p:spPr>
        <p:txBody>
          <a:bodyPr lIns="82550" tIns="41275" rIns="82550" bIns="41275"/>
          <a:lstStyle/>
          <a:p>
            <a:pPr algn="just" defTabSz="677863">
              <a:lnSpc>
                <a:spcPct val="150000"/>
              </a:lnSpc>
              <a:spcBef>
                <a:spcPts val="1200"/>
              </a:spcBef>
              <a:spcAft>
                <a:spcPts val="600"/>
              </a:spcAft>
              <a:buFont typeface="Wingdings" pitchFamily="2" charset="2"/>
              <a:buChar char="Ø"/>
            </a:pPr>
            <a:r>
              <a:rPr lang="zh-CN" altLang="en-US" sz="2800" dirty="0">
                <a:latin typeface="黑体" panose="02010609060101010101" pitchFamily="49" charset="-122"/>
                <a:ea typeface="黑体" panose="02010609060101010101" pitchFamily="49" charset="-122"/>
              </a:rPr>
              <a:t>左边</a:t>
            </a:r>
            <a:r>
              <a:rPr lang="en-US" altLang="zh-CN" sz="2800" dirty="0">
                <a:latin typeface="黑体" panose="02010609060101010101" pitchFamily="49" charset="-122"/>
                <a:ea typeface="黑体" panose="02010609060101010101" pitchFamily="49" charset="-122"/>
              </a:rPr>
              <a:t> Hellman</a:t>
            </a:r>
            <a:r>
              <a:rPr lang="zh-CN" altLang="en-US" sz="2800" dirty="0">
                <a:latin typeface="黑体" panose="02010609060101010101" pitchFamily="49" charset="-122"/>
                <a:ea typeface="黑体" panose="02010609060101010101" pitchFamily="49" charset="-122"/>
              </a:rPr>
              <a:t>，右边 </a:t>
            </a:r>
            <a:r>
              <a:rPr lang="en-US" altLang="zh-CN" sz="2800" dirty="0" err="1">
                <a:latin typeface="黑体" panose="02010609060101010101" pitchFamily="49" charset="-122"/>
                <a:ea typeface="黑体" panose="02010609060101010101" pitchFamily="49" charset="-122"/>
              </a:rPr>
              <a:t>Diffie</a:t>
            </a:r>
            <a:endPar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gn="just" defTabSz="677863">
              <a:lnSpc>
                <a:spcPct val="150000"/>
              </a:lnSpc>
              <a:spcBef>
                <a:spcPts val="1200"/>
              </a:spcBef>
              <a:spcAft>
                <a:spcPts val="600"/>
              </a:spcAft>
              <a:buFont typeface="Wingdings" pitchFamily="2" charset="2"/>
              <a:buChar char="Ø"/>
            </a:pPr>
            <a:r>
              <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2016</a:t>
            </a:r>
            <a:r>
              <a:rPr lang="zh-CN" altLang="en-US" sz="2800"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年图灵奖</a:t>
            </a:r>
          </a:p>
        </p:txBody>
      </p:sp>
    </p:spTree>
    <p:extLst>
      <p:ext uri="{BB962C8B-B14F-4D97-AF65-F5344CB8AC3E}">
        <p14:creationId xmlns:p14="http://schemas.microsoft.com/office/powerpoint/2010/main" val="2563759747"/>
      </p:ext>
    </p:extLst>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4" name="Rectangle 4"/>
          <p:cNvSpPr>
            <a:spLocks noGrp="1" noChangeArrowheads="1"/>
          </p:cNvSpPr>
          <p:nvPr>
            <p:ph type="body" idx="1"/>
          </p:nvPr>
        </p:nvSpPr>
        <p:spPr>
          <a:xfrm>
            <a:off x="952500" y="1612900"/>
            <a:ext cx="7391400" cy="5105400"/>
          </a:xfrm>
          <a:noFill/>
          <a:ln/>
        </p:spPr>
        <p:txBody>
          <a:bodyPr/>
          <a:lstStyle/>
          <a:p>
            <a:pPr>
              <a:lnSpc>
                <a:spcPct val="150000"/>
              </a:lnSpc>
              <a:spcAft>
                <a:spcPts val="600"/>
              </a:spcAft>
              <a:buFont typeface="Wingdings" pitchFamily="2" charset="2"/>
              <a:buChar char="Ø"/>
            </a:pPr>
            <a:r>
              <a:rPr lang="zh-CN" altLang="en-US" sz="2800" dirty="0">
                <a:latin typeface="微软雅黑" pitchFamily="34" charset="-122"/>
                <a:ea typeface="微软雅黑" pitchFamily="34" charset="-122"/>
              </a:rPr>
              <a:t>案例解决方案</a:t>
            </a:r>
          </a:p>
          <a:p>
            <a:pPr lvl="1">
              <a:lnSpc>
                <a:spcPct val="150000"/>
              </a:lnSpc>
              <a:spcAft>
                <a:spcPts val="600"/>
              </a:spcAft>
              <a:buFont typeface="Wingdings" pitchFamily="2" charset="2"/>
              <a:buChar char="ü"/>
            </a:pPr>
            <a:r>
              <a:rPr lang="zh-CN" altLang="en-US" sz="2400" dirty="0">
                <a:latin typeface="微软雅黑" pitchFamily="34" charset="-122"/>
                <a:ea typeface="微软雅黑" pitchFamily="34" charset="-122"/>
              </a:rPr>
              <a:t>软件发行者生成软件后，用私钥对软件签名，再把软件本身、签名结果、公钥证书制作成一个包发行。这样用户可以从公钥证书知道发行者的真实身份，经验证签名可以确定软件发行后有没有被篡改。</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180</a:t>
            </a:fld>
            <a:endParaRPr lang="en-US" altLang="zh-CN"/>
          </a:p>
        </p:txBody>
      </p:sp>
    </p:spTree>
    <p:extLst>
      <p:ext uri="{BB962C8B-B14F-4D97-AF65-F5344CB8AC3E}">
        <p14:creationId xmlns:p14="http://schemas.microsoft.com/office/powerpoint/2010/main" val="81792601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181</a:t>
            </a:fld>
            <a:endParaRPr lang="en-US" altLang="zh-CN"/>
          </a:p>
        </p:txBody>
      </p:sp>
      <p:sp>
        <p:nvSpPr>
          <p:cNvPr id="4" name="矩形 3"/>
          <p:cNvSpPr/>
          <p:nvPr/>
        </p:nvSpPr>
        <p:spPr>
          <a:xfrm>
            <a:off x="812131" y="211574"/>
            <a:ext cx="7255512" cy="646331"/>
          </a:xfrm>
          <a:prstGeom prst="rect">
            <a:avLst/>
          </a:prstGeom>
        </p:spPr>
        <p:txBody>
          <a:bodyPr wrap="none">
            <a:spAutoFit/>
          </a:bodyPr>
          <a:lstStyle/>
          <a:p>
            <a:r>
              <a:rPr lang="zh-CN" altLang="en-US" sz="3600" dirty="0">
                <a:solidFill>
                  <a:schemeClr val="accent2"/>
                </a:solidFill>
                <a:effectLst>
                  <a:outerShdw blurRad="38100" dist="38100" dir="2700000" algn="tl">
                    <a:srgbClr val="000000">
                      <a:alpha val="43137"/>
                    </a:srgbClr>
                  </a:outerShdw>
                </a:effectLst>
                <a:latin typeface="+mj-ea"/>
                <a:ea typeface="+mj-ea"/>
                <a:cs typeface="+mj-cs"/>
              </a:rPr>
              <a:t>应用</a:t>
            </a:r>
            <a:r>
              <a:rPr lang="en-US" altLang="zh-CN" sz="3600" dirty="0">
                <a:solidFill>
                  <a:schemeClr val="accent2"/>
                </a:solidFill>
                <a:effectLst>
                  <a:outerShdw blurRad="38100" dist="38100" dir="2700000" algn="tl">
                    <a:srgbClr val="000000">
                      <a:alpha val="43137"/>
                    </a:srgbClr>
                  </a:outerShdw>
                </a:effectLst>
                <a:latin typeface="+mj-ea"/>
                <a:ea typeface="+mj-ea"/>
                <a:cs typeface="+mj-cs"/>
              </a:rPr>
              <a:t>"</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数字证书</a:t>
            </a:r>
            <a:r>
              <a:rPr lang="en-US" altLang="zh-CN" sz="3600" dirty="0">
                <a:solidFill>
                  <a:schemeClr val="accent2"/>
                </a:solidFill>
                <a:effectLst>
                  <a:outerShdw blurRad="38100" dist="38100" dir="2700000" algn="tl">
                    <a:srgbClr val="000000">
                      <a:alpha val="43137"/>
                    </a:srgbClr>
                  </a:outerShdw>
                </a:effectLst>
                <a:latin typeface="+mj-ea"/>
                <a:ea typeface="+mj-ea"/>
                <a:cs typeface="+mj-cs"/>
              </a:rPr>
              <a:t>"</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的实例：</a:t>
            </a:r>
            <a:r>
              <a:rPr lang="en-US" altLang="zh-CN" sz="3600" dirty="0">
                <a:solidFill>
                  <a:schemeClr val="accent2"/>
                </a:solidFill>
                <a:effectLst>
                  <a:outerShdw blurRad="38100" dist="38100" dir="2700000" algn="tl">
                    <a:srgbClr val="000000">
                      <a:alpha val="43137"/>
                    </a:srgbClr>
                  </a:outerShdw>
                </a:effectLst>
                <a:latin typeface="+mj-ea"/>
                <a:ea typeface="+mj-ea"/>
                <a:cs typeface="+mj-cs"/>
              </a:rPr>
              <a:t>https</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协议</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628"/>
            <a:ext cx="9144000" cy="4804772"/>
          </a:xfrm>
          <a:prstGeom prst="rect">
            <a:avLst/>
          </a:prstGeom>
        </p:spPr>
      </p:pic>
      <p:sp>
        <p:nvSpPr>
          <p:cNvPr id="6" name="矩形 5"/>
          <p:cNvSpPr/>
          <p:nvPr/>
        </p:nvSpPr>
        <p:spPr>
          <a:xfrm>
            <a:off x="3230716" y="6025634"/>
            <a:ext cx="3185487" cy="369332"/>
          </a:xfrm>
          <a:prstGeom prst="rect">
            <a:avLst/>
          </a:prstGeom>
        </p:spPr>
        <p:txBody>
          <a:bodyPr wrap="none">
            <a:spAutoFit/>
          </a:bodyPr>
          <a:lstStyle/>
          <a:p>
            <a:r>
              <a:rPr lang="zh-CN" altLang="en-US" dirty="0">
                <a:solidFill>
                  <a:srgbClr val="111111"/>
                </a:solidFill>
                <a:latin typeface="微软雅黑" panose="020B0503020204020204" pitchFamily="34" charset="-122"/>
                <a:ea typeface="微软雅黑" panose="020B0503020204020204" pitchFamily="34" charset="-122"/>
              </a:rPr>
              <a:t>客户端向服务器发出加密请求</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39392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182</a:t>
            </a:fld>
            <a:endParaRPr lang="en-US" altLang="zh-CN"/>
          </a:p>
        </p:txBody>
      </p:sp>
      <p:sp>
        <p:nvSpPr>
          <p:cNvPr id="4" name="矩形 3"/>
          <p:cNvSpPr/>
          <p:nvPr/>
        </p:nvSpPr>
        <p:spPr>
          <a:xfrm>
            <a:off x="812131" y="211574"/>
            <a:ext cx="7255512" cy="646331"/>
          </a:xfrm>
          <a:prstGeom prst="rect">
            <a:avLst/>
          </a:prstGeom>
        </p:spPr>
        <p:txBody>
          <a:bodyPr wrap="none">
            <a:spAutoFit/>
          </a:bodyPr>
          <a:lstStyle/>
          <a:p>
            <a:r>
              <a:rPr lang="zh-CN" altLang="en-US" sz="3600" dirty="0">
                <a:solidFill>
                  <a:schemeClr val="accent2"/>
                </a:solidFill>
                <a:effectLst>
                  <a:outerShdw blurRad="38100" dist="38100" dir="2700000" algn="tl">
                    <a:srgbClr val="000000">
                      <a:alpha val="43137"/>
                    </a:srgbClr>
                  </a:outerShdw>
                </a:effectLst>
                <a:latin typeface="+mj-ea"/>
                <a:ea typeface="+mj-ea"/>
                <a:cs typeface="+mj-cs"/>
              </a:rPr>
              <a:t>应用</a:t>
            </a:r>
            <a:r>
              <a:rPr lang="en-US" altLang="zh-CN" sz="3600" dirty="0">
                <a:solidFill>
                  <a:schemeClr val="accent2"/>
                </a:solidFill>
                <a:effectLst>
                  <a:outerShdw blurRad="38100" dist="38100" dir="2700000" algn="tl">
                    <a:srgbClr val="000000">
                      <a:alpha val="43137"/>
                    </a:srgbClr>
                  </a:outerShdw>
                </a:effectLst>
                <a:latin typeface="+mj-ea"/>
                <a:ea typeface="+mj-ea"/>
                <a:cs typeface="+mj-cs"/>
              </a:rPr>
              <a:t>"</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数字证书</a:t>
            </a:r>
            <a:r>
              <a:rPr lang="en-US" altLang="zh-CN" sz="3600" dirty="0">
                <a:solidFill>
                  <a:schemeClr val="accent2"/>
                </a:solidFill>
                <a:effectLst>
                  <a:outerShdw blurRad="38100" dist="38100" dir="2700000" algn="tl">
                    <a:srgbClr val="000000">
                      <a:alpha val="43137"/>
                    </a:srgbClr>
                  </a:outerShdw>
                </a:effectLst>
                <a:latin typeface="+mj-ea"/>
                <a:ea typeface="+mj-ea"/>
                <a:cs typeface="+mj-cs"/>
              </a:rPr>
              <a:t>"</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的实例：</a:t>
            </a:r>
            <a:r>
              <a:rPr lang="en-US" altLang="zh-CN" sz="3600" dirty="0">
                <a:solidFill>
                  <a:schemeClr val="accent2"/>
                </a:solidFill>
                <a:effectLst>
                  <a:outerShdw blurRad="38100" dist="38100" dir="2700000" algn="tl">
                    <a:srgbClr val="000000">
                      <a:alpha val="43137"/>
                    </a:srgbClr>
                  </a:outerShdw>
                </a:effectLst>
                <a:latin typeface="+mj-ea"/>
                <a:ea typeface="+mj-ea"/>
                <a:cs typeface="+mj-cs"/>
              </a:rPr>
              <a:t>https</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协议</a:t>
            </a:r>
          </a:p>
        </p:txBody>
      </p:sp>
      <p:sp>
        <p:nvSpPr>
          <p:cNvPr id="6" name="矩形 5"/>
          <p:cNvSpPr/>
          <p:nvPr/>
        </p:nvSpPr>
        <p:spPr>
          <a:xfrm>
            <a:off x="812131" y="5815428"/>
            <a:ext cx="8032968" cy="369332"/>
          </a:xfrm>
          <a:prstGeom prst="rect">
            <a:avLst/>
          </a:prstGeom>
        </p:spPr>
        <p:txBody>
          <a:bodyPr wrap="none">
            <a:spAutoFit/>
          </a:bodyPr>
          <a:lstStyle/>
          <a:p>
            <a:r>
              <a:rPr lang="zh-CN" altLang="en-US" dirty="0">
                <a:solidFill>
                  <a:srgbClr val="111111"/>
                </a:solidFill>
                <a:latin typeface="微软雅黑" panose="020B0503020204020204" pitchFamily="34" charset="-122"/>
                <a:ea typeface="微软雅黑" panose="020B0503020204020204" pitchFamily="34" charset="-122"/>
              </a:rPr>
              <a:t>服务器用自己的私钥加密网页以后，连同本身的数字证书，一起发送给客户端</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6763"/>
            <a:ext cx="9144000" cy="4344473"/>
          </a:xfrm>
          <a:prstGeom prst="rect">
            <a:avLst/>
          </a:prstGeom>
        </p:spPr>
      </p:pic>
    </p:spTree>
    <p:extLst>
      <p:ext uri="{BB962C8B-B14F-4D97-AF65-F5344CB8AC3E}">
        <p14:creationId xmlns:p14="http://schemas.microsoft.com/office/powerpoint/2010/main" val="25606700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183</a:t>
            </a:fld>
            <a:endParaRPr lang="en-US" altLang="zh-CN"/>
          </a:p>
        </p:txBody>
      </p:sp>
      <p:sp>
        <p:nvSpPr>
          <p:cNvPr id="4" name="矩形 3"/>
          <p:cNvSpPr/>
          <p:nvPr/>
        </p:nvSpPr>
        <p:spPr>
          <a:xfrm>
            <a:off x="812131" y="211574"/>
            <a:ext cx="7255512" cy="646331"/>
          </a:xfrm>
          <a:prstGeom prst="rect">
            <a:avLst/>
          </a:prstGeom>
        </p:spPr>
        <p:txBody>
          <a:bodyPr wrap="none">
            <a:spAutoFit/>
          </a:bodyPr>
          <a:lstStyle/>
          <a:p>
            <a:r>
              <a:rPr lang="zh-CN" altLang="en-US" sz="3600" dirty="0">
                <a:solidFill>
                  <a:schemeClr val="accent2"/>
                </a:solidFill>
                <a:effectLst>
                  <a:outerShdw blurRad="38100" dist="38100" dir="2700000" algn="tl">
                    <a:srgbClr val="000000">
                      <a:alpha val="43137"/>
                    </a:srgbClr>
                  </a:outerShdw>
                </a:effectLst>
                <a:latin typeface="+mj-ea"/>
                <a:ea typeface="+mj-ea"/>
                <a:cs typeface="+mj-cs"/>
              </a:rPr>
              <a:t>应用</a:t>
            </a:r>
            <a:r>
              <a:rPr lang="en-US" altLang="zh-CN" sz="3600" dirty="0">
                <a:solidFill>
                  <a:schemeClr val="accent2"/>
                </a:solidFill>
                <a:effectLst>
                  <a:outerShdw blurRad="38100" dist="38100" dir="2700000" algn="tl">
                    <a:srgbClr val="000000">
                      <a:alpha val="43137"/>
                    </a:srgbClr>
                  </a:outerShdw>
                </a:effectLst>
                <a:latin typeface="+mj-ea"/>
                <a:ea typeface="+mj-ea"/>
                <a:cs typeface="+mj-cs"/>
              </a:rPr>
              <a:t>"</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数字证书</a:t>
            </a:r>
            <a:r>
              <a:rPr lang="en-US" altLang="zh-CN" sz="3600" dirty="0">
                <a:solidFill>
                  <a:schemeClr val="accent2"/>
                </a:solidFill>
                <a:effectLst>
                  <a:outerShdw blurRad="38100" dist="38100" dir="2700000" algn="tl">
                    <a:srgbClr val="000000">
                      <a:alpha val="43137"/>
                    </a:srgbClr>
                  </a:outerShdw>
                </a:effectLst>
                <a:latin typeface="+mj-ea"/>
                <a:ea typeface="+mj-ea"/>
                <a:cs typeface="+mj-cs"/>
              </a:rPr>
              <a:t>"</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的实例：</a:t>
            </a:r>
            <a:r>
              <a:rPr lang="en-US" altLang="zh-CN" sz="3600" dirty="0">
                <a:solidFill>
                  <a:schemeClr val="accent2"/>
                </a:solidFill>
                <a:effectLst>
                  <a:outerShdw blurRad="38100" dist="38100" dir="2700000" algn="tl">
                    <a:srgbClr val="000000">
                      <a:alpha val="43137"/>
                    </a:srgbClr>
                  </a:outerShdw>
                </a:effectLst>
                <a:latin typeface="+mj-ea"/>
                <a:ea typeface="+mj-ea"/>
                <a:cs typeface="+mj-cs"/>
              </a:rPr>
              <a:t>https</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协议</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7740"/>
            <a:ext cx="7391400" cy="5379720"/>
          </a:xfrm>
          <a:prstGeom prst="rect">
            <a:avLst/>
          </a:prstGeom>
        </p:spPr>
      </p:pic>
      <p:sp>
        <p:nvSpPr>
          <p:cNvPr id="7" name="矩形 6"/>
          <p:cNvSpPr/>
          <p:nvPr/>
        </p:nvSpPr>
        <p:spPr>
          <a:xfrm>
            <a:off x="7536180" y="1650920"/>
            <a:ext cx="1539240" cy="4215706"/>
          </a:xfrm>
          <a:prstGeom prst="rect">
            <a:avLst/>
          </a:prstGeom>
        </p:spPr>
        <p:txBody>
          <a:bodyPr wrap="square">
            <a:spAutoFit/>
          </a:bodyPr>
          <a:lstStyle/>
          <a:p>
            <a:pPr>
              <a:lnSpc>
                <a:spcPct val="125000"/>
              </a:lnSpc>
            </a:pPr>
            <a:r>
              <a:rPr lang="zh-CN" altLang="en-US" dirty="0">
                <a:solidFill>
                  <a:srgbClr val="111111"/>
                </a:solidFill>
                <a:latin typeface="微软雅黑" panose="020B0503020204020204" pitchFamily="34" charset="-122"/>
                <a:ea typeface="微软雅黑" panose="020B0503020204020204" pitchFamily="34" charset="-122"/>
              </a:rPr>
              <a:t>客户端（浏览器）的</a:t>
            </a:r>
            <a:r>
              <a:rPr lang="en-US" altLang="zh-CN" dirty="0">
                <a:solidFill>
                  <a:srgbClr val="111111"/>
                </a:solidFill>
                <a:latin typeface="微软雅黑" panose="020B0503020204020204" pitchFamily="34" charset="-122"/>
                <a:ea typeface="微软雅黑" panose="020B0503020204020204" pitchFamily="34" charset="-122"/>
              </a:rPr>
              <a:t>"</a:t>
            </a:r>
            <a:r>
              <a:rPr lang="zh-CN" altLang="en-US" dirty="0">
                <a:solidFill>
                  <a:srgbClr val="111111"/>
                </a:solidFill>
                <a:latin typeface="微软雅黑" panose="020B0503020204020204" pitchFamily="34" charset="-122"/>
                <a:ea typeface="微软雅黑" panose="020B0503020204020204" pitchFamily="34" charset="-122"/>
              </a:rPr>
              <a:t>证书管理器</a:t>
            </a:r>
            <a:r>
              <a:rPr lang="en-US" altLang="zh-CN" dirty="0">
                <a:solidFill>
                  <a:srgbClr val="111111"/>
                </a:solidFill>
                <a:latin typeface="微软雅黑" panose="020B0503020204020204" pitchFamily="34" charset="-122"/>
                <a:ea typeface="微软雅黑" panose="020B0503020204020204" pitchFamily="34" charset="-122"/>
              </a:rPr>
              <a:t>"</a:t>
            </a:r>
            <a:r>
              <a:rPr lang="zh-CN" altLang="en-US" dirty="0">
                <a:solidFill>
                  <a:srgbClr val="111111"/>
                </a:solidFill>
                <a:latin typeface="微软雅黑" panose="020B0503020204020204" pitchFamily="34" charset="-122"/>
                <a:ea typeface="微软雅黑" panose="020B0503020204020204" pitchFamily="34" charset="-122"/>
              </a:rPr>
              <a:t>，有</a:t>
            </a:r>
            <a:r>
              <a:rPr lang="en-US" altLang="zh-CN" dirty="0">
                <a:solidFill>
                  <a:srgbClr val="111111"/>
                </a:solidFill>
                <a:latin typeface="微软雅黑" panose="020B0503020204020204" pitchFamily="34" charset="-122"/>
                <a:ea typeface="微软雅黑" panose="020B0503020204020204" pitchFamily="34" charset="-122"/>
              </a:rPr>
              <a:t>"</a:t>
            </a:r>
            <a:r>
              <a:rPr lang="zh-CN" altLang="en-US" dirty="0">
                <a:solidFill>
                  <a:srgbClr val="111111"/>
                </a:solidFill>
                <a:latin typeface="微软雅黑" panose="020B0503020204020204" pitchFamily="34" charset="-122"/>
                <a:ea typeface="微软雅黑" panose="020B0503020204020204" pitchFamily="34" charset="-122"/>
              </a:rPr>
              <a:t>受信任的根证书颁发机构</a:t>
            </a:r>
            <a:r>
              <a:rPr lang="en-US" altLang="zh-CN" dirty="0">
                <a:solidFill>
                  <a:srgbClr val="111111"/>
                </a:solidFill>
                <a:latin typeface="微软雅黑" panose="020B0503020204020204" pitchFamily="34" charset="-122"/>
                <a:ea typeface="微软雅黑" panose="020B0503020204020204" pitchFamily="34" charset="-122"/>
              </a:rPr>
              <a:t>"</a:t>
            </a:r>
            <a:r>
              <a:rPr lang="zh-CN" altLang="en-US" dirty="0">
                <a:solidFill>
                  <a:srgbClr val="111111"/>
                </a:solidFill>
                <a:latin typeface="微软雅黑" panose="020B0503020204020204" pitchFamily="34" charset="-122"/>
                <a:ea typeface="微软雅黑" panose="020B0503020204020204" pitchFamily="34" charset="-122"/>
              </a:rPr>
              <a:t>列表。客户端会根据这张列表，查看解开数字证书的公钥是否在列表之内</a:t>
            </a:r>
          </a:p>
        </p:txBody>
      </p:sp>
    </p:spTree>
    <p:extLst>
      <p:ext uri="{BB962C8B-B14F-4D97-AF65-F5344CB8AC3E}">
        <p14:creationId xmlns:p14="http://schemas.microsoft.com/office/powerpoint/2010/main" val="334376524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184</a:t>
            </a:fld>
            <a:endParaRPr lang="en-US" altLang="zh-CN"/>
          </a:p>
        </p:txBody>
      </p:sp>
      <p:sp>
        <p:nvSpPr>
          <p:cNvPr id="4" name="矩形 3"/>
          <p:cNvSpPr/>
          <p:nvPr/>
        </p:nvSpPr>
        <p:spPr>
          <a:xfrm>
            <a:off x="812131" y="211574"/>
            <a:ext cx="7255512" cy="646331"/>
          </a:xfrm>
          <a:prstGeom prst="rect">
            <a:avLst/>
          </a:prstGeom>
        </p:spPr>
        <p:txBody>
          <a:bodyPr wrap="none">
            <a:spAutoFit/>
          </a:bodyPr>
          <a:lstStyle/>
          <a:p>
            <a:r>
              <a:rPr lang="zh-CN" altLang="en-US" sz="3600" dirty="0">
                <a:solidFill>
                  <a:schemeClr val="accent2"/>
                </a:solidFill>
                <a:effectLst>
                  <a:outerShdw blurRad="38100" dist="38100" dir="2700000" algn="tl">
                    <a:srgbClr val="000000">
                      <a:alpha val="43137"/>
                    </a:srgbClr>
                  </a:outerShdw>
                </a:effectLst>
                <a:latin typeface="+mj-ea"/>
                <a:ea typeface="+mj-ea"/>
                <a:cs typeface="+mj-cs"/>
              </a:rPr>
              <a:t>应用</a:t>
            </a:r>
            <a:r>
              <a:rPr lang="en-US" altLang="zh-CN" sz="3600" dirty="0">
                <a:solidFill>
                  <a:schemeClr val="accent2"/>
                </a:solidFill>
                <a:effectLst>
                  <a:outerShdw blurRad="38100" dist="38100" dir="2700000" algn="tl">
                    <a:srgbClr val="000000">
                      <a:alpha val="43137"/>
                    </a:srgbClr>
                  </a:outerShdw>
                </a:effectLst>
                <a:latin typeface="+mj-ea"/>
                <a:ea typeface="+mj-ea"/>
                <a:cs typeface="+mj-cs"/>
              </a:rPr>
              <a:t>"</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数字证书</a:t>
            </a:r>
            <a:r>
              <a:rPr lang="en-US" altLang="zh-CN" sz="3600" dirty="0">
                <a:solidFill>
                  <a:schemeClr val="accent2"/>
                </a:solidFill>
                <a:effectLst>
                  <a:outerShdw blurRad="38100" dist="38100" dir="2700000" algn="tl">
                    <a:srgbClr val="000000">
                      <a:alpha val="43137"/>
                    </a:srgbClr>
                  </a:outerShdw>
                </a:effectLst>
                <a:latin typeface="+mj-ea"/>
                <a:ea typeface="+mj-ea"/>
                <a:cs typeface="+mj-cs"/>
              </a:rPr>
              <a:t>"</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的实例：</a:t>
            </a:r>
            <a:r>
              <a:rPr lang="en-US" altLang="zh-CN" sz="3600" dirty="0">
                <a:solidFill>
                  <a:schemeClr val="accent2"/>
                </a:solidFill>
                <a:effectLst>
                  <a:outerShdw blurRad="38100" dist="38100" dir="2700000" algn="tl">
                    <a:srgbClr val="000000">
                      <a:alpha val="43137"/>
                    </a:srgbClr>
                  </a:outerShdw>
                </a:effectLst>
                <a:latin typeface="+mj-ea"/>
                <a:ea typeface="+mj-ea"/>
                <a:cs typeface="+mj-cs"/>
              </a:rPr>
              <a:t>https</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协议</a:t>
            </a:r>
          </a:p>
        </p:txBody>
      </p:sp>
      <p:sp>
        <p:nvSpPr>
          <p:cNvPr id="6" name="矩形 5"/>
          <p:cNvSpPr/>
          <p:nvPr/>
        </p:nvSpPr>
        <p:spPr>
          <a:xfrm>
            <a:off x="812131" y="5821680"/>
            <a:ext cx="7551152" cy="646331"/>
          </a:xfrm>
          <a:prstGeom prst="rect">
            <a:avLst/>
          </a:prstGeom>
        </p:spPr>
        <p:txBody>
          <a:bodyPr wrap="square">
            <a:spAutoFit/>
          </a:bodyPr>
          <a:lstStyle/>
          <a:p>
            <a:pPr algn="ctr"/>
            <a:r>
              <a:rPr lang="zh-CN" altLang="en-US" dirty="0">
                <a:solidFill>
                  <a:srgbClr val="111111"/>
                </a:solidFill>
                <a:latin typeface="微软雅黑" panose="020B0503020204020204" pitchFamily="34" charset="-122"/>
                <a:ea typeface="微软雅黑" panose="020B0503020204020204" pitchFamily="34" charset="-122"/>
              </a:rPr>
              <a:t>如果数字证书记载的网址，与你正在浏览的网址不一致，就说明这张证书可能被冒用，浏览器会发出警告</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707" y="1126005"/>
            <a:ext cx="8214360" cy="4695675"/>
          </a:xfrm>
          <a:prstGeom prst="rect">
            <a:avLst/>
          </a:prstGeom>
        </p:spPr>
      </p:pic>
    </p:spTree>
    <p:extLst>
      <p:ext uri="{BB962C8B-B14F-4D97-AF65-F5344CB8AC3E}">
        <p14:creationId xmlns:p14="http://schemas.microsoft.com/office/powerpoint/2010/main" val="42743963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185</a:t>
            </a:fld>
            <a:endParaRPr lang="en-US" altLang="zh-CN"/>
          </a:p>
        </p:txBody>
      </p:sp>
      <p:sp>
        <p:nvSpPr>
          <p:cNvPr id="4" name="矩形 3"/>
          <p:cNvSpPr/>
          <p:nvPr/>
        </p:nvSpPr>
        <p:spPr>
          <a:xfrm>
            <a:off x="812131" y="211574"/>
            <a:ext cx="7255512" cy="646331"/>
          </a:xfrm>
          <a:prstGeom prst="rect">
            <a:avLst/>
          </a:prstGeom>
        </p:spPr>
        <p:txBody>
          <a:bodyPr wrap="none">
            <a:spAutoFit/>
          </a:bodyPr>
          <a:lstStyle/>
          <a:p>
            <a:r>
              <a:rPr lang="zh-CN" altLang="en-US" sz="3600" dirty="0">
                <a:solidFill>
                  <a:schemeClr val="accent2"/>
                </a:solidFill>
                <a:effectLst>
                  <a:outerShdw blurRad="38100" dist="38100" dir="2700000" algn="tl">
                    <a:srgbClr val="000000">
                      <a:alpha val="43137"/>
                    </a:srgbClr>
                  </a:outerShdw>
                </a:effectLst>
                <a:latin typeface="+mj-ea"/>
                <a:ea typeface="+mj-ea"/>
                <a:cs typeface="+mj-cs"/>
              </a:rPr>
              <a:t>应用</a:t>
            </a:r>
            <a:r>
              <a:rPr lang="en-US" altLang="zh-CN" sz="3600" dirty="0">
                <a:solidFill>
                  <a:schemeClr val="accent2"/>
                </a:solidFill>
                <a:effectLst>
                  <a:outerShdw blurRad="38100" dist="38100" dir="2700000" algn="tl">
                    <a:srgbClr val="000000">
                      <a:alpha val="43137"/>
                    </a:srgbClr>
                  </a:outerShdw>
                </a:effectLst>
                <a:latin typeface="+mj-ea"/>
                <a:ea typeface="+mj-ea"/>
                <a:cs typeface="+mj-cs"/>
              </a:rPr>
              <a:t>"</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数字证书</a:t>
            </a:r>
            <a:r>
              <a:rPr lang="en-US" altLang="zh-CN" sz="3600" dirty="0">
                <a:solidFill>
                  <a:schemeClr val="accent2"/>
                </a:solidFill>
                <a:effectLst>
                  <a:outerShdw blurRad="38100" dist="38100" dir="2700000" algn="tl">
                    <a:srgbClr val="000000">
                      <a:alpha val="43137"/>
                    </a:srgbClr>
                  </a:outerShdw>
                </a:effectLst>
                <a:latin typeface="+mj-ea"/>
                <a:ea typeface="+mj-ea"/>
                <a:cs typeface="+mj-cs"/>
              </a:rPr>
              <a:t>"</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的实例：</a:t>
            </a:r>
            <a:r>
              <a:rPr lang="en-US" altLang="zh-CN" sz="3600" dirty="0">
                <a:solidFill>
                  <a:schemeClr val="accent2"/>
                </a:solidFill>
                <a:effectLst>
                  <a:outerShdw blurRad="38100" dist="38100" dir="2700000" algn="tl">
                    <a:srgbClr val="000000">
                      <a:alpha val="43137"/>
                    </a:srgbClr>
                  </a:outerShdw>
                </a:effectLst>
                <a:latin typeface="+mj-ea"/>
                <a:ea typeface="+mj-ea"/>
                <a:cs typeface="+mj-cs"/>
              </a:rPr>
              <a:t>https</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协议</a:t>
            </a:r>
          </a:p>
        </p:txBody>
      </p:sp>
      <p:sp>
        <p:nvSpPr>
          <p:cNvPr id="6" name="矩形 5"/>
          <p:cNvSpPr/>
          <p:nvPr/>
        </p:nvSpPr>
        <p:spPr>
          <a:xfrm>
            <a:off x="840207" y="5932948"/>
            <a:ext cx="7551152" cy="369332"/>
          </a:xfrm>
          <a:prstGeom prst="rect">
            <a:avLst/>
          </a:prstGeom>
        </p:spPr>
        <p:txBody>
          <a:bodyPr wrap="square">
            <a:spAutoFit/>
          </a:bodyPr>
          <a:lstStyle/>
          <a:p>
            <a:pPr algn="ctr"/>
            <a:r>
              <a:rPr lang="zh-CN" altLang="en-US" dirty="0">
                <a:solidFill>
                  <a:srgbClr val="111111"/>
                </a:solidFill>
                <a:latin typeface="微软雅黑" panose="020B0503020204020204" pitchFamily="34" charset="-122"/>
                <a:ea typeface="微软雅黑" panose="020B0503020204020204" pitchFamily="34" charset="-122"/>
              </a:rPr>
              <a:t>如果这张数字证书不是由受信任的机构颁发的，浏览器会发出另一种警告</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923" y="1033271"/>
            <a:ext cx="6903720" cy="4724311"/>
          </a:xfrm>
          <a:prstGeom prst="rect">
            <a:avLst/>
          </a:prstGeom>
        </p:spPr>
      </p:pic>
    </p:spTree>
    <p:extLst>
      <p:ext uri="{BB962C8B-B14F-4D97-AF65-F5344CB8AC3E}">
        <p14:creationId xmlns:p14="http://schemas.microsoft.com/office/powerpoint/2010/main" val="86572738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186</a:t>
            </a:fld>
            <a:endParaRPr lang="en-US" altLang="zh-CN"/>
          </a:p>
        </p:txBody>
      </p:sp>
      <p:sp>
        <p:nvSpPr>
          <p:cNvPr id="4" name="矩形 3"/>
          <p:cNvSpPr/>
          <p:nvPr/>
        </p:nvSpPr>
        <p:spPr>
          <a:xfrm>
            <a:off x="812131" y="211574"/>
            <a:ext cx="7255512" cy="646331"/>
          </a:xfrm>
          <a:prstGeom prst="rect">
            <a:avLst/>
          </a:prstGeom>
        </p:spPr>
        <p:txBody>
          <a:bodyPr wrap="none">
            <a:spAutoFit/>
          </a:bodyPr>
          <a:lstStyle/>
          <a:p>
            <a:r>
              <a:rPr lang="zh-CN" altLang="en-US" sz="3600" dirty="0">
                <a:solidFill>
                  <a:schemeClr val="accent2"/>
                </a:solidFill>
                <a:effectLst>
                  <a:outerShdw blurRad="38100" dist="38100" dir="2700000" algn="tl">
                    <a:srgbClr val="000000">
                      <a:alpha val="43137"/>
                    </a:srgbClr>
                  </a:outerShdw>
                </a:effectLst>
                <a:latin typeface="+mj-ea"/>
                <a:ea typeface="+mj-ea"/>
                <a:cs typeface="+mj-cs"/>
              </a:rPr>
              <a:t>应用</a:t>
            </a:r>
            <a:r>
              <a:rPr lang="en-US" altLang="zh-CN" sz="3600" dirty="0">
                <a:solidFill>
                  <a:schemeClr val="accent2"/>
                </a:solidFill>
                <a:effectLst>
                  <a:outerShdw blurRad="38100" dist="38100" dir="2700000" algn="tl">
                    <a:srgbClr val="000000">
                      <a:alpha val="43137"/>
                    </a:srgbClr>
                  </a:outerShdw>
                </a:effectLst>
                <a:latin typeface="+mj-ea"/>
                <a:ea typeface="+mj-ea"/>
                <a:cs typeface="+mj-cs"/>
              </a:rPr>
              <a:t>"</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数字证书</a:t>
            </a:r>
            <a:r>
              <a:rPr lang="en-US" altLang="zh-CN" sz="3600" dirty="0">
                <a:solidFill>
                  <a:schemeClr val="accent2"/>
                </a:solidFill>
                <a:effectLst>
                  <a:outerShdw blurRad="38100" dist="38100" dir="2700000" algn="tl">
                    <a:srgbClr val="000000">
                      <a:alpha val="43137"/>
                    </a:srgbClr>
                  </a:outerShdw>
                </a:effectLst>
                <a:latin typeface="+mj-ea"/>
                <a:ea typeface="+mj-ea"/>
                <a:cs typeface="+mj-cs"/>
              </a:rPr>
              <a:t>"</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的实例：</a:t>
            </a:r>
            <a:r>
              <a:rPr lang="en-US" altLang="zh-CN" sz="3600" dirty="0">
                <a:solidFill>
                  <a:schemeClr val="accent2"/>
                </a:solidFill>
                <a:effectLst>
                  <a:outerShdw blurRad="38100" dist="38100" dir="2700000" algn="tl">
                    <a:srgbClr val="000000">
                      <a:alpha val="43137"/>
                    </a:srgbClr>
                  </a:outerShdw>
                </a:effectLst>
                <a:latin typeface="+mj-ea"/>
                <a:ea typeface="+mj-ea"/>
                <a:cs typeface="+mj-cs"/>
              </a:rPr>
              <a:t>https</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协议</a:t>
            </a:r>
          </a:p>
        </p:txBody>
      </p:sp>
      <p:sp>
        <p:nvSpPr>
          <p:cNvPr id="6" name="矩形 5"/>
          <p:cNvSpPr/>
          <p:nvPr/>
        </p:nvSpPr>
        <p:spPr>
          <a:xfrm>
            <a:off x="796424" y="5794803"/>
            <a:ext cx="7551152" cy="646331"/>
          </a:xfrm>
          <a:prstGeom prst="rect">
            <a:avLst/>
          </a:prstGeom>
        </p:spPr>
        <p:txBody>
          <a:bodyPr wrap="square">
            <a:spAutoFit/>
          </a:bodyPr>
          <a:lstStyle/>
          <a:p>
            <a:pPr algn="ctr"/>
            <a:r>
              <a:rPr lang="zh-CN" altLang="en-US" dirty="0">
                <a:solidFill>
                  <a:srgbClr val="111111"/>
                </a:solidFill>
                <a:latin typeface="微软雅黑" panose="020B0503020204020204" pitchFamily="34" charset="-122"/>
                <a:ea typeface="微软雅黑" panose="020B0503020204020204" pitchFamily="34" charset="-122"/>
              </a:rPr>
              <a:t>如果数字证书是可靠的，客户端就可以使用证书中的服务器公钥，对信息进行加密，然后与服务器交换加密信息</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5262"/>
            <a:ext cx="9144000" cy="4507476"/>
          </a:xfrm>
          <a:prstGeom prst="rect">
            <a:avLst/>
          </a:prstGeom>
        </p:spPr>
      </p:pic>
    </p:spTree>
    <p:extLst>
      <p:ext uri="{BB962C8B-B14F-4D97-AF65-F5344CB8AC3E}">
        <p14:creationId xmlns:p14="http://schemas.microsoft.com/office/powerpoint/2010/main" val="216671172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7"/>
          <p:cNvSpPr txBox="1">
            <a:spLocks noGrp="1" noChangeArrowheads="1"/>
          </p:cNvSpPr>
          <p:nvPr/>
        </p:nvSpPr>
        <p:spPr bwMode="auto">
          <a:xfrm>
            <a:off x="8604250" y="6308725"/>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fld id="{91D21E6B-AB16-44BC-8FB8-ED6A59E22EC8}" type="slidenum">
              <a:rPr lang="en-US" altLang="zh-CN" sz="1400">
                <a:latin typeface="Times New Roman" pitchFamily="18" charset="0"/>
              </a:rPr>
              <a:pPr algn="r"/>
              <a:t>187</a:t>
            </a:fld>
            <a:endParaRPr lang="en-US" altLang="zh-CN" sz="1400">
              <a:latin typeface="Times New Roman" pitchFamily="18" charset="0"/>
            </a:endParaRPr>
          </a:p>
        </p:txBody>
      </p:sp>
      <p:pic>
        <p:nvPicPr>
          <p:cNvPr id="195586" name="Picture 5" descr="jj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587" name="灯片编号占位符 3"/>
          <p:cNvSpPr txBox="1">
            <a:spLocks noGrp="1"/>
          </p:cNvSpPr>
          <p:nvPr/>
        </p:nvSpPr>
        <p:spPr bwMode="auto">
          <a:xfrm>
            <a:off x="8604250" y="6308725"/>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fld id="{4948E375-A973-4CF4-AF7A-352077541D6D}" type="slidenum">
              <a:rPr lang="en-US" altLang="zh-CN" sz="1400">
                <a:latin typeface="Times New Roman" pitchFamily="18" charset="0"/>
              </a:rPr>
              <a:pPr algn="r"/>
              <a:t>187</a:t>
            </a:fld>
            <a:endParaRPr lang="en-US" altLang="zh-CN" sz="1400">
              <a:latin typeface="Times New Roman" pitchFamily="18" charset="0"/>
            </a:endParaRPr>
          </a:p>
        </p:txBody>
      </p:sp>
      <p:sp>
        <p:nvSpPr>
          <p:cNvPr id="104452" name="Rectangle 4"/>
          <p:cNvSpPr>
            <a:spLocks noChangeArrowheads="1"/>
          </p:cNvSpPr>
          <p:nvPr/>
        </p:nvSpPr>
        <p:spPr bwMode="auto">
          <a:xfrm>
            <a:off x="0" y="6400800"/>
            <a:ext cx="9144000" cy="457200"/>
          </a:xfrm>
          <a:prstGeom prst="rect">
            <a:avLst/>
          </a:prstGeom>
          <a:solidFill>
            <a:srgbClr val="FF6600"/>
          </a:solidFill>
          <a:ln w="9525">
            <a:noFill/>
            <a:miter lim="800000"/>
            <a:headEnd/>
            <a:tailEnd/>
          </a:ln>
          <a:effectLst/>
        </p:spPr>
        <p:txBody>
          <a:bodyPr wrap="none" lIns="46038" tIns="46038" rIns="46038" bIns="46038" anchor="ctr"/>
          <a:lstStyle/>
          <a:p>
            <a:pPr algn="r">
              <a:defRPr/>
            </a:pPr>
            <a:endParaRPr kumimoji="1" lang="zh-CN" altLang="zh-CN" sz="2800" b="1">
              <a:solidFill>
                <a:srgbClr val="FF6600"/>
              </a:solidFill>
              <a:effectDag name="">
                <a:cont type="tree" name="">
                  <a:effect ref="fillLine"/>
                  <a:outerShdw dist="38100" dir="13500000" algn="br">
                    <a:srgbClr val="FF9955"/>
                  </a:outerShdw>
                </a:cont>
                <a:cont type="tree" name="">
                  <a:effect ref="fillLine"/>
                  <a:outerShdw dist="38100" dir="2700000" algn="tl">
                    <a:srgbClr val="993D00"/>
                  </a:outerShdw>
                </a:cont>
                <a:effect ref="fillLine"/>
              </a:effectDag>
              <a:latin typeface="宋体" pitchFamily="2" charset="-122"/>
            </a:endParaRPr>
          </a:p>
        </p:txBody>
      </p:sp>
      <p:sp>
        <p:nvSpPr>
          <p:cNvPr id="195590" name="TextBox 11"/>
          <p:cNvSpPr txBox="1">
            <a:spLocks noChangeArrowheads="1"/>
          </p:cNvSpPr>
          <p:nvPr/>
        </p:nvSpPr>
        <p:spPr bwMode="auto">
          <a:xfrm>
            <a:off x="420765" y="1183747"/>
            <a:ext cx="8434387" cy="3991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lnSpc>
                <a:spcPct val="130000"/>
              </a:lnSpc>
            </a:pPr>
            <a:r>
              <a:rPr lang="zh-CN" altLang="en-US" sz="6600" b="1" dirty="0">
                <a:solidFill>
                  <a:srgbClr val="FF0000"/>
                </a:solidFill>
                <a:latin typeface="华文隶书" pitchFamily="2" charset="-122"/>
                <a:ea typeface="华文隶书" pitchFamily="2" charset="-122"/>
              </a:rPr>
              <a:t>课后作业：</a:t>
            </a:r>
            <a:endParaRPr lang="en-US" altLang="zh-CN" sz="6600" b="1" dirty="0">
              <a:solidFill>
                <a:srgbClr val="FF0000"/>
              </a:solidFill>
              <a:latin typeface="华文隶书" pitchFamily="2" charset="-122"/>
              <a:ea typeface="华文隶书" pitchFamily="2" charset="-122"/>
            </a:endParaRPr>
          </a:p>
          <a:p>
            <a:pPr>
              <a:lnSpc>
                <a:spcPct val="130000"/>
              </a:lnSpc>
            </a:pPr>
            <a:endParaRPr lang="en-US" altLang="zh-CN" sz="3200" dirty="0">
              <a:latin typeface="微软雅黑" panose="020B0503020204020204" pitchFamily="34" charset="-122"/>
              <a:ea typeface="微软雅黑" panose="020B0503020204020204" pitchFamily="34" charset="-122"/>
            </a:endParaRPr>
          </a:p>
          <a:p>
            <a:pPr>
              <a:lnSpc>
                <a:spcPct val="130000"/>
              </a:lnSpc>
            </a:pPr>
            <a:endParaRPr lang="en-US" altLang="zh-CN" sz="3200" dirty="0">
              <a:latin typeface="微软雅黑" panose="020B0503020204020204" pitchFamily="34" charset="-122"/>
              <a:ea typeface="微软雅黑" panose="020B0503020204020204" pitchFamily="34" charset="-122"/>
            </a:endParaRPr>
          </a:p>
          <a:p>
            <a:pPr>
              <a:lnSpc>
                <a:spcPct val="130000"/>
              </a:lnSpc>
            </a:pPr>
            <a:r>
              <a:rPr lang="zh-CN" altLang="en-US" sz="3600" b="1" dirty="0">
                <a:solidFill>
                  <a:srgbClr val="FF0000"/>
                </a:solidFill>
                <a:latin typeface="微软雅黑" panose="020B0503020204020204" pitchFamily="34" charset="-122"/>
                <a:ea typeface="微软雅黑" panose="020B0503020204020204" pitchFamily="34" charset="-122"/>
              </a:rPr>
              <a:t>编程实现简单的签名方法（</a:t>
            </a:r>
            <a:r>
              <a:rPr lang="en-US" altLang="zh-CN" sz="3600" b="1" dirty="0" err="1">
                <a:solidFill>
                  <a:srgbClr val="FF0000"/>
                </a:solidFill>
                <a:latin typeface="微软雅黑" panose="020B0503020204020204" pitchFamily="34" charset="-122"/>
                <a:ea typeface="微软雅黑" panose="020B0503020204020204" pitchFamily="34" charset="-122"/>
              </a:rPr>
              <a:t>Hash+RSA</a:t>
            </a:r>
            <a:r>
              <a:rPr lang="en-US" altLang="zh-CN" sz="3600" b="1" dirty="0">
                <a:solidFill>
                  <a:srgbClr val="FF0000"/>
                </a:solidFill>
                <a:latin typeface="微软雅黑" panose="020B0503020204020204" pitchFamily="34" charset="-122"/>
                <a:ea typeface="微软雅黑" panose="020B0503020204020204" pitchFamily="34" charset="-122"/>
              </a:rPr>
              <a:t>)</a:t>
            </a:r>
          </a:p>
          <a:p>
            <a:pPr>
              <a:lnSpc>
                <a:spcPct val="130000"/>
              </a:lnSpc>
            </a:pPr>
            <a:endParaRPr lang="en-US" altLang="zh-CN" sz="3200" dirty="0">
              <a:solidFill>
                <a:srgbClr val="FF0000"/>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0"/>
          </p:nvPr>
        </p:nvSpPr>
        <p:spPr/>
        <p:txBody>
          <a:bodyPr/>
          <a:lstStyle/>
          <a:p>
            <a:pPr>
              <a:defRPr/>
            </a:pPr>
            <a:fld id="{049F199D-83B2-4493-A67C-03386C42A32E}" type="slidenum">
              <a:rPr lang="en-US" altLang="zh-CN" smtClean="0"/>
              <a:pPr>
                <a:defRPr/>
              </a:pPr>
              <a:t>187</a:t>
            </a:fld>
            <a:endParaRPr lang="en-US" altLang="zh-CN"/>
          </a:p>
        </p:txBody>
      </p:sp>
    </p:spTree>
    <p:extLst>
      <p:ext uri="{BB962C8B-B14F-4D97-AF65-F5344CB8AC3E}">
        <p14:creationId xmlns:p14="http://schemas.microsoft.com/office/powerpoint/2010/main" val="30042193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7"/>
          <p:cNvSpPr txBox="1">
            <a:spLocks noGrp="1" noChangeArrowheads="1"/>
          </p:cNvSpPr>
          <p:nvPr/>
        </p:nvSpPr>
        <p:spPr bwMode="auto">
          <a:xfrm>
            <a:off x="8604250" y="6308725"/>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fld id="{91D21E6B-AB16-44BC-8FB8-ED6A59E22EC8}" type="slidenum">
              <a:rPr lang="en-US" altLang="zh-CN" sz="1400">
                <a:latin typeface="Times New Roman" pitchFamily="18" charset="0"/>
              </a:rPr>
              <a:pPr algn="r"/>
              <a:t>188</a:t>
            </a:fld>
            <a:endParaRPr lang="en-US" altLang="zh-CN" sz="1400">
              <a:latin typeface="Times New Roman" pitchFamily="18" charset="0"/>
            </a:endParaRPr>
          </a:p>
        </p:txBody>
      </p:sp>
      <p:pic>
        <p:nvPicPr>
          <p:cNvPr id="195586" name="Picture 5" descr="jj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587" name="灯片编号占位符 3"/>
          <p:cNvSpPr txBox="1">
            <a:spLocks noGrp="1"/>
          </p:cNvSpPr>
          <p:nvPr/>
        </p:nvSpPr>
        <p:spPr bwMode="auto">
          <a:xfrm>
            <a:off x="8604250" y="6308725"/>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r"/>
            <a:fld id="{4948E375-A973-4CF4-AF7A-352077541D6D}" type="slidenum">
              <a:rPr lang="en-US" altLang="zh-CN" sz="1400">
                <a:latin typeface="Times New Roman" pitchFamily="18" charset="0"/>
              </a:rPr>
              <a:pPr algn="r"/>
              <a:t>188</a:t>
            </a:fld>
            <a:endParaRPr lang="en-US" altLang="zh-CN" sz="1400">
              <a:latin typeface="Times New Roman" pitchFamily="18" charset="0"/>
            </a:endParaRPr>
          </a:p>
        </p:txBody>
      </p:sp>
      <p:sp>
        <p:nvSpPr>
          <p:cNvPr id="104452" name="Rectangle 4"/>
          <p:cNvSpPr>
            <a:spLocks noChangeArrowheads="1"/>
          </p:cNvSpPr>
          <p:nvPr/>
        </p:nvSpPr>
        <p:spPr bwMode="auto">
          <a:xfrm>
            <a:off x="0" y="6400800"/>
            <a:ext cx="9144000" cy="457200"/>
          </a:xfrm>
          <a:prstGeom prst="rect">
            <a:avLst/>
          </a:prstGeom>
          <a:solidFill>
            <a:srgbClr val="FF6600"/>
          </a:solidFill>
          <a:ln w="9525">
            <a:noFill/>
            <a:miter lim="800000"/>
            <a:headEnd/>
            <a:tailEnd/>
          </a:ln>
          <a:effectLst/>
        </p:spPr>
        <p:txBody>
          <a:bodyPr wrap="none" lIns="46038" tIns="46038" rIns="46038" bIns="46038" anchor="ctr"/>
          <a:lstStyle/>
          <a:p>
            <a:pPr algn="r">
              <a:defRPr/>
            </a:pPr>
            <a:endParaRPr kumimoji="1" lang="zh-CN" altLang="zh-CN" sz="2800" b="1">
              <a:solidFill>
                <a:srgbClr val="FF6600"/>
              </a:solidFill>
              <a:effectDag name="">
                <a:cont type="tree" name="">
                  <a:effect ref="fillLine"/>
                  <a:outerShdw dist="38100" dir="13500000" algn="br">
                    <a:srgbClr val="FF9955"/>
                  </a:outerShdw>
                </a:cont>
                <a:cont type="tree" name="">
                  <a:effect ref="fillLine"/>
                  <a:outerShdw dist="38100" dir="2700000" algn="tl">
                    <a:srgbClr val="993D00"/>
                  </a:outerShdw>
                </a:cont>
                <a:effect ref="fillLine"/>
              </a:effectDag>
              <a:latin typeface="宋体" pitchFamily="2" charset="-122"/>
            </a:endParaRPr>
          </a:p>
        </p:txBody>
      </p:sp>
      <p:sp>
        <p:nvSpPr>
          <p:cNvPr id="195590" name="TextBox 11"/>
          <p:cNvSpPr txBox="1">
            <a:spLocks noChangeArrowheads="1"/>
          </p:cNvSpPr>
          <p:nvPr/>
        </p:nvSpPr>
        <p:spPr bwMode="auto">
          <a:xfrm>
            <a:off x="709613" y="2747963"/>
            <a:ext cx="8010525" cy="265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lgn="ctr">
              <a:lnSpc>
                <a:spcPct val="130000"/>
              </a:lnSpc>
            </a:pPr>
            <a:r>
              <a:rPr lang="zh-CN" altLang="en-US" sz="6600" b="1" dirty="0">
                <a:solidFill>
                  <a:srgbClr val="FF0000"/>
                </a:solidFill>
                <a:latin typeface="华文隶书" pitchFamily="2" charset="-122"/>
                <a:ea typeface="华文隶书" pitchFamily="2" charset="-122"/>
              </a:rPr>
              <a:t>谢谢听讲！</a:t>
            </a:r>
            <a:endParaRPr lang="en-US" altLang="zh-CN" sz="6600" b="1" dirty="0">
              <a:solidFill>
                <a:srgbClr val="FF0000"/>
              </a:solidFill>
              <a:latin typeface="华文隶书" pitchFamily="2" charset="-122"/>
              <a:ea typeface="华文隶书" pitchFamily="2" charset="-122"/>
            </a:endParaRPr>
          </a:p>
          <a:p>
            <a:pPr algn="ctr">
              <a:lnSpc>
                <a:spcPct val="130000"/>
              </a:lnSpc>
            </a:pPr>
            <a:r>
              <a:rPr lang="zh-CN" altLang="en-US" sz="6600" b="1" dirty="0">
                <a:solidFill>
                  <a:srgbClr val="FF0000"/>
                </a:solidFill>
                <a:latin typeface="华文隶书" pitchFamily="2" charset="-122"/>
                <a:ea typeface="华文隶书" pitchFamily="2" charset="-122"/>
              </a:rPr>
              <a:t>下节再见！</a:t>
            </a:r>
          </a:p>
        </p:txBody>
      </p:sp>
      <p:sp>
        <p:nvSpPr>
          <p:cNvPr id="2" name="灯片编号占位符 1"/>
          <p:cNvSpPr>
            <a:spLocks noGrp="1"/>
          </p:cNvSpPr>
          <p:nvPr>
            <p:ph type="sldNum" sz="quarter" idx="10"/>
          </p:nvPr>
        </p:nvSpPr>
        <p:spPr/>
        <p:txBody>
          <a:bodyPr/>
          <a:lstStyle/>
          <a:p>
            <a:pPr>
              <a:defRPr/>
            </a:pPr>
            <a:fld id="{049F199D-83B2-4493-A67C-03386C42A32E}" type="slidenum">
              <a:rPr lang="en-US" altLang="zh-CN" smtClean="0"/>
              <a:pPr>
                <a:defRPr/>
              </a:pPr>
              <a:t>188</a:t>
            </a:fld>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6"/>
          <p:cNvSpPr>
            <a:spLocks noGrp="1"/>
          </p:cNvSpPr>
          <p:nvPr>
            <p:ph type="sldNum" sz="quarter" idx="12"/>
          </p:nvPr>
        </p:nvSpPr>
        <p:spPr/>
        <p:txBody>
          <a:bodyPr/>
          <a:lstStyle/>
          <a:p>
            <a:fld id="{B67B5797-1D9D-4D7E-A550-5D2616C1D050}" type="slidenum">
              <a:rPr lang="zh-CN" altLang="en-US"/>
              <a:pPr/>
              <a:t>19</a:t>
            </a:fld>
            <a:endParaRPr lang="en-US" altLang="zh-CN"/>
          </a:p>
        </p:txBody>
      </p:sp>
      <p:sp>
        <p:nvSpPr>
          <p:cNvPr id="10" name="Rectangle 2"/>
          <p:cNvSpPr>
            <a:spLocks noGrp="1" noChangeArrowheads="1"/>
          </p:cNvSpPr>
          <p:nvPr>
            <p:ph type="body" idx="1"/>
          </p:nvPr>
        </p:nvSpPr>
        <p:spPr>
          <a:xfrm>
            <a:off x="5967064" y="1876425"/>
            <a:ext cx="3057599" cy="4689475"/>
          </a:xfrm>
          <a:noFill/>
          <a:ln/>
        </p:spPr>
        <p:txBody>
          <a:bodyPr lIns="82550" tIns="41275" rIns="82550" bIns="41275"/>
          <a:lstStyle/>
          <a:p>
            <a:pPr algn="just" defTabSz="677863">
              <a:lnSpc>
                <a:spcPct val="150000"/>
              </a:lnSpc>
              <a:spcBef>
                <a:spcPts val="1200"/>
              </a:spcBef>
              <a:spcAft>
                <a:spcPts val="600"/>
              </a:spcAft>
              <a:buFont typeface="Wingdings" pitchFamily="2" charset="2"/>
              <a:buChar char="Ø"/>
            </a:pPr>
            <a:r>
              <a:rPr lang="zh-CN" altLang="en-US" dirty="0">
                <a:latin typeface="黑体" panose="02010609060101010101" pitchFamily="49" charset="-122"/>
                <a:ea typeface="黑体" panose="02010609060101010101" pitchFamily="49" charset="-122"/>
              </a:rPr>
              <a:t>由于对 </a:t>
            </a:r>
            <a:r>
              <a:rPr lang="en-US" altLang="zh-CN" dirty="0">
                <a:latin typeface="黑体" panose="02010609060101010101" pitchFamily="49" charset="-122"/>
                <a:ea typeface="黑体" panose="02010609060101010101" pitchFamily="49" charset="-122"/>
              </a:rPr>
              <a:t>DES </a:t>
            </a:r>
            <a:r>
              <a:rPr lang="zh-CN" altLang="en-US" dirty="0">
                <a:latin typeface="黑体" panose="02010609060101010101" pitchFamily="49" charset="-122"/>
                <a:ea typeface="黑体" panose="02010609060101010101" pitchFamily="49" charset="-122"/>
              </a:rPr>
              <a:t>密码的不信任，论文中的技术引发了公众对加密学和加密研究的第一次大浪潮</a:t>
            </a:r>
            <a:endParaRPr lang="zh-CN" altLang="en-US"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38914" name="Picture 2" descr="https://p9.itc.cn/q_70/images03/20220916/2200f3f62f974960a7f9dfd7124ec302.png">
            <a:extLst>
              <a:ext uri="{FF2B5EF4-FFF2-40B4-BE49-F238E27FC236}">
                <a16:creationId xmlns:a16="http://schemas.microsoft.com/office/drawing/2014/main" id="{7B6ACE9C-F82C-4ED5-905C-0B54CC83E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82752"/>
            <a:ext cx="5855552" cy="473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28678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25"/>
          <p:cNvGrpSpPr>
            <a:grpSpLocks/>
          </p:cNvGrpSpPr>
          <p:nvPr/>
        </p:nvGrpSpPr>
        <p:grpSpPr bwMode="auto">
          <a:xfrm>
            <a:off x="1657440" y="1352759"/>
            <a:ext cx="762000" cy="665163"/>
            <a:chOff x="3174" y="2656"/>
            <a:chExt cx="1549" cy="1351"/>
          </a:xfrm>
        </p:grpSpPr>
        <p:sp>
          <p:nvSpPr>
            <p:cNvPr id="49" name="AutoShape 2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50" name="AutoShape 2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51" name="AutoShape 2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2" name="标题 1"/>
          <p:cNvSpPr>
            <a:spLocks noGrp="1"/>
          </p:cNvSpPr>
          <p:nvPr>
            <p:ph type="title"/>
          </p:nvPr>
        </p:nvSpPr>
        <p:spPr/>
        <p:txBody>
          <a:bodyPr/>
          <a:lstStyle/>
          <a:p>
            <a:r>
              <a:rPr lang="zh-CN" altLang="en-US" sz="3600" dirty="0">
                <a:solidFill>
                  <a:srgbClr val="3030C2"/>
                </a:solidFill>
                <a:effectLst>
                  <a:outerShdw blurRad="38100" dist="38100" dir="2700000" algn="tl">
                    <a:srgbClr val="000000">
                      <a:alpha val="43137"/>
                    </a:srgbClr>
                  </a:outerShdw>
                </a:effectLst>
                <a:latin typeface="+mj-ea"/>
              </a:rPr>
              <a:t>第</a:t>
            </a:r>
            <a:r>
              <a:rPr lang="en-US" altLang="zh-CN" sz="3600" dirty="0">
                <a:solidFill>
                  <a:srgbClr val="3030C2"/>
                </a:solidFill>
                <a:effectLst>
                  <a:outerShdw blurRad="38100" dist="38100" dir="2700000" algn="tl">
                    <a:srgbClr val="000000">
                      <a:alpha val="43137"/>
                    </a:srgbClr>
                  </a:outerShdw>
                </a:effectLst>
                <a:latin typeface="+mj-ea"/>
              </a:rPr>
              <a:t>3 </a:t>
            </a:r>
            <a:r>
              <a:rPr lang="zh-CN" altLang="en-US" sz="3600" dirty="0">
                <a:solidFill>
                  <a:srgbClr val="3030C2"/>
                </a:solidFill>
                <a:effectLst>
                  <a:outerShdw blurRad="38100" dist="38100" dir="2700000" algn="tl">
                    <a:srgbClr val="000000">
                      <a:alpha val="43137"/>
                    </a:srgbClr>
                  </a:outerShdw>
                </a:effectLst>
                <a:latin typeface="+mj-ea"/>
              </a:rPr>
              <a:t>章  公钥加密和消息认证</a:t>
            </a:r>
          </a:p>
        </p:txBody>
      </p:sp>
      <p:sp>
        <p:nvSpPr>
          <p:cNvPr id="19458" name="Rectangle 7"/>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fld id="{32BFAC4D-9C32-4931-8517-773A974F6B34}" type="slidenum">
              <a:rPr lang="en-US" altLang="zh-CN" smtClean="0">
                <a:latin typeface="Times New Roman" pitchFamily="18" charset="0"/>
              </a:rPr>
              <a:pPr/>
              <a:t>2</a:t>
            </a:fld>
            <a:endParaRPr lang="en-US" altLang="zh-CN">
              <a:latin typeface="Times New Roman" pitchFamily="18" charset="0"/>
            </a:endParaRPr>
          </a:p>
        </p:txBody>
      </p:sp>
      <p:grpSp>
        <p:nvGrpSpPr>
          <p:cNvPr id="19469" name="Group 13"/>
          <p:cNvGrpSpPr>
            <a:grpSpLocks/>
          </p:cNvGrpSpPr>
          <p:nvPr/>
        </p:nvGrpSpPr>
        <p:grpSpPr bwMode="auto">
          <a:xfrm>
            <a:off x="1644650" y="3121025"/>
            <a:ext cx="762000" cy="665163"/>
            <a:chOff x="3174" y="2656"/>
            <a:chExt cx="1549" cy="1351"/>
          </a:xfrm>
        </p:grpSpPr>
        <p:sp>
          <p:nvSpPr>
            <p:cNvPr id="19470" name="AutoShape 14"/>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71" name="AutoShape 1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72" name="AutoShape 16"/>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79" name="Line 23"/>
          <p:cNvSpPr>
            <a:spLocks noChangeShapeType="1"/>
          </p:cNvSpPr>
          <p:nvPr/>
        </p:nvSpPr>
        <p:spPr bwMode="auto">
          <a:xfrm>
            <a:off x="2254250" y="1984375"/>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0" name="Text Box 24"/>
          <p:cNvSpPr txBox="1">
            <a:spLocks noChangeArrowheads="1"/>
          </p:cNvSpPr>
          <p:nvPr/>
        </p:nvSpPr>
        <p:spPr bwMode="auto">
          <a:xfrm>
            <a:off x="2516188" y="1450975"/>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800">
                <a:latin typeface="+mj-ea"/>
                <a:ea typeface="+mj-ea"/>
              </a:defRPr>
            </a:lvl1pPr>
          </a:lstStyle>
          <a:p>
            <a:r>
              <a:rPr lang="zh-CN" altLang="en-US" sz="2400" dirty="0">
                <a:latin typeface="微软雅黑" pitchFamily="34" charset="-122"/>
                <a:ea typeface="微软雅黑" pitchFamily="34" charset="-122"/>
              </a:rPr>
              <a:t>消息认证方法</a:t>
            </a:r>
          </a:p>
        </p:txBody>
      </p:sp>
      <p:grpSp>
        <p:nvGrpSpPr>
          <p:cNvPr id="19481" name="Group 25"/>
          <p:cNvGrpSpPr>
            <a:grpSpLocks/>
          </p:cNvGrpSpPr>
          <p:nvPr/>
        </p:nvGrpSpPr>
        <p:grpSpPr bwMode="auto">
          <a:xfrm>
            <a:off x="1644650" y="2238375"/>
            <a:ext cx="762000" cy="665163"/>
            <a:chOff x="3174" y="2656"/>
            <a:chExt cx="1549" cy="1351"/>
          </a:xfrm>
        </p:grpSpPr>
        <p:sp>
          <p:nvSpPr>
            <p:cNvPr id="19482" name="AutoShape 2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3" name="AutoShape 2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4" name="AutoShape 2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85" name="Line 29"/>
          <p:cNvSpPr>
            <a:spLocks noChangeShapeType="1"/>
          </p:cNvSpPr>
          <p:nvPr/>
        </p:nvSpPr>
        <p:spPr bwMode="auto">
          <a:xfrm>
            <a:off x="2254250" y="2847975"/>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6" name="Text Box 30"/>
          <p:cNvSpPr txBox="1">
            <a:spLocks noChangeArrowheads="1"/>
          </p:cNvSpPr>
          <p:nvPr/>
        </p:nvSpPr>
        <p:spPr bwMode="auto">
          <a:xfrm>
            <a:off x="2516188" y="2314575"/>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安全散列函数</a:t>
            </a:r>
          </a:p>
        </p:txBody>
      </p:sp>
      <p:sp>
        <p:nvSpPr>
          <p:cNvPr id="19487" name="Text Box 31"/>
          <p:cNvSpPr txBox="1">
            <a:spLocks noChangeArrowheads="1"/>
          </p:cNvSpPr>
          <p:nvPr/>
        </p:nvSpPr>
        <p:spPr bwMode="gray">
          <a:xfrm>
            <a:off x="1715977" y="1452983"/>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3.1</a:t>
            </a:r>
          </a:p>
        </p:txBody>
      </p:sp>
      <p:sp>
        <p:nvSpPr>
          <p:cNvPr id="19488" name="Line 32"/>
          <p:cNvSpPr>
            <a:spLocks noChangeShapeType="1"/>
          </p:cNvSpPr>
          <p:nvPr/>
        </p:nvSpPr>
        <p:spPr bwMode="auto">
          <a:xfrm>
            <a:off x="2260600" y="37131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9" name="Text Box 33"/>
          <p:cNvSpPr txBox="1">
            <a:spLocks noChangeArrowheads="1"/>
          </p:cNvSpPr>
          <p:nvPr/>
        </p:nvSpPr>
        <p:spPr bwMode="auto">
          <a:xfrm>
            <a:off x="2516188" y="3179763"/>
            <a:ext cx="4464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消息认证码</a:t>
            </a:r>
          </a:p>
        </p:txBody>
      </p:sp>
      <p:sp>
        <p:nvSpPr>
          <p:cNvPr id="19490" name="Text Box 34"/>
          <p:cNvSpPr txBox="1">
            <a:spLocks noChangeArrowheads="1"/>
          </p:cNvSpPr>
          <p:nvPr/>
        </p:nvSpPr>
        <p:spPr bwMode="gray">
          <a:xfrm>
            <a:off x="1676445" y="3238500"/>
            <a:ext cx="6730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zh-CN" sz="2400" b="1" dirty="0">
                <a:solidFill>
                  <a:schemeClr val="bg1"/>
                </a:solidFill>
                <a:latin typeface="微软雅黑" pitchFamily="34" charset="-122"/>
                <a:ea typeface="微软雅黑" pitchFamily="34" charset="-122"/>
              </a:rPr>
              <a:t>3.3</a:t>
            </a:r>
          </a:p>
        </p:txBody>
      </p:sp>
      <p:grpSp>
        <p:nvGrpSpPr>
          <p:cNvPr id="19491" name="Group 35"/>
          <p:cNvGrpSpPr>
            <a:grpSpLocks/>
          </p:cNvGrpSpPr>
          <p:nvPr/>
        </p:nvGrpSpPr>
        <p:grpSpPr bwMode="auto">
          <a:xfrm>
            <a:off x="1644650" y="3967163"/>
            <a:ext cx="762000" cy="665162"/>
            <a:chOff x="3174" y="2656"/>
            <a:chExt cx="1549" cy="1351"/>
          </a:xfrm>
        </p:grpSpPr>
        <p:sp>
          <p:nvSpPr>
            <p:cNvPr id="19492" name="AutoShape 3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3" name="AutoShape 3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4" name="AutoShape 3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95" name="Line 39"/>
          <p:cNvSpPr>
            <a:spLocks noChangeShapeType="1"/>
          </p:cNvSpPr>
          <p:nvPr/>
        </p:nvSpPr>
        <p:spPr bwMode="auto">
          <a:xfrm>
            <a:off x="2254250" y="45767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6" name="Text Box 40"/>
          <p:cNvSpPr txBox="1">
            <a:spLocks noChangeArrowheads="1"/>
          </p:cNvSpPr>
          <p:nvPr/>
        </p:nvSpPr>
        <p:spPr bwMode="auto">
          <a:xfrm>
            <a:off x="2516188" y="4024313"/>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公钥密码原理</a:t>
            </a:r>
            <a:endParaRPr lang="en-US" altLang="zh-CN" sz="2400" dirty="0">
              <a:latin typeface="微软雅黑" pitchFamily="34" charset="-122"/>
              <a:ea typeface="微软雅黑" pitchFamily="34" charset="-122"/>
            </a:endParaRPr>
          </a:p>
        </p:txBody>
      </p:sp>
      <p:sp>
        <p:nvSpPr>
          <p:cNvPr id="19497" name="Text Box 41"/>
          <p:cNvSpPr txBox="1">
            <a:spLocks noChangeArrowheads="1"/>
          </p:cNvSpPr>
          <p:nvPr/>
        </p:nvSpPr>
        <p:spPr bwMode="gray">
          <a:xfrm>
            <a:off x="1692937" y="4065588"/>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3.4</a:t>
            </a:r>
          </a:p>
        </p:txBody>
      </p:sp>
      <p:grpSp>
        <p:nvGrpSpPr>
          <p:cNvPr id="33" name="Group 13"/>
          <p:cNvGrpSpPr>
            <a:grpSpLocks/>
          </p:cNvGrpSpPr>
          <p:nvPr/>
        </p:nvGrpSpPr>
        <p:grpSpPr bwMode="auto">
          <a:xfrm>
            <a:off x="1651045" y="4848225"/>
            <a:ext cx="762000" cy="665163"/>
            <a:chOff x="3174" y="2656"/>
            <a:chExt cx="1549" cy="1351"/>
          </a:xfrm>
        </p:grpSpPr>
        <p:sp>
          <p:nvSpPr>
            <p:cNvPr id="34" name="AutoShape 14"/>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5" name="AutoShape 1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6" name="AutoShape 16"/>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38" name="Line 32"/>
          <p:cNvSpPr>
            <a:spLocks noChangeShapeType="1"/>
          </p:cNvSpPr>
          <p:nvPr/>
        </p:nvSpPr>
        <p:spPr bwMode="auto">
          <a:xfrm>
            <a:off x="2266995" y="54403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9" name="Text Box 33"/>
          <p:cNvSpPr txBox="1">
            <a:spLocks noChangeArrowheads="1"/>
          </p:cNvSpPr>
          <p:nvPr/>
        </p:nvSpPr>
        <p:spPr bwMode="auto">
          <a:xfrm>
            <a:off x="2522583" y="4906963"/>
            <a:ext cx="4464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公钥密码算法</a:t>
            </a:r>
          </a:p>
        </p:txBody>
      </p:sp>
      <p:sp>
        <p:nvSpPr>
          <p:cNvPr id="40" name="Text Box 34"/>
          <p:cNvSpPr txBox="1">
            <a:spLocks noChangeArrowheads="1"/>
          </p:cNvSpPr>
          <p:nvPr/>
        </p:nvSpPr>
        <p:spPr bwMode="gray">
          <a:xfrm>
            <a:off x="1682750" y="4965700"/>
            <a:ext cx="6858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zh-CN" sz="2400" b="1" dirty="0">
                <a:solidFill>
                  <a:schemeClr val="bg1"/>
                </a:solidFill>
                <a:latin typeface="微软雅黑" pitchFamily="34" charset="-122"/>
                <a:ea typeface="微软雅黑" pitchFamily="34" charset="-122"/>
              </a:rPr>
              <a:t>3.5</a:t>
            </a:r>
          </a:p>
        </p:txBody>
      </p:sp>
      <p:grpSp>
        <p:nvGrpSpPr>
          <p:cNvPr id="41" name="Group 35"/>
          <p:cNvGrpSpPr>
            <a:grpSpLocks/>
          </p:cNvGrpSpPr>
          <p:nvPr/>
        </p:nvGrpSpPr>
        <p:grpSpPr bwMode="auto">
          <a:xfrm>
            <a:off x="1651045" y="5694363"/>
            <a:ext cx="762000" cy="665162"/>
            <a:chOff x="3174" y="2656"/>
            <a:chExt cx="1549" cy="1351"/>
          </a:xfrm>
        </p:grpSpPr>
        <p:sp>
          <p:nvSpPr>
            <p:cNvPr id="42" name="AutoShape 3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3" name="AutoShape 3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4" name="AutoShape 3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45" name="Line 39"/>
          <p:cNvSpPr>
            <a:spLocks noChangeShapeType="1"/>
          </p:cNvSpPr>
          <p:nvPr/>
        </p:nvSpPr>
        <p:spPr bwMode="auto">
          <a:xfrm>
            <a:off x="2260645" y="63039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6" name="Text Box 40"/>
          <p:cNvSpPr txBox="1">
            <a:spLocks noChangeArrowheads="1"/>
          </p:cNvSpPr>
          <p:nvPr/>
        </p:nvSpPr>
        <p:spPr bwMode="auto">
          <a:xfrm>
            <a:off x="2522583" y="5751513"/>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dirty="0">
                <a:latin typeface="微软雅黑" pitchFamily="34" charset="-122"/>
                <a:ea typeface="微软雅黑" pitchFamily="34" charset="-122"/>
              </a:rPr>
              <a:t>数字签名</a:t>
            </a:r>
            <a:endParaRPr lang="en-US" altLang="zh-CN" sz="2400" dirty="0">
              <a:latin typeface="微软雅黑" pitchFamily="34" charset="-122"/>
              <a:ea typeface="微软雅黑" pitchFamily="34" charset="-122"/>
            </a:endParaRPr>
          </a:p>
        </p:txBody>
      </p:sp>
      <p:sp>
        <p:nvSpPr>
          <p:cNvPr id="47" name="Text Box 41"/>
          <p:cNvSpPr txBox="1">
            <a:spLocks noChangeArrowheads="1"/>
          </p:cNvSpPr>
          <p:nvPr/>
        </p:nvSpPr>
        <p:spPr bwMode="gray">
          <a:xfrm>
            <a:off x="1699332" y="5792788"/>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3.6</a:t>
            </a:r>
          </a:p>
        </p:txBody>
      </p:sp>
      <p:sp>
        <p:nvSpPr>
          <p:cNvPr id="52" name="Text Box 31"/>
          <p:cNvSpPr txBox="1">
            <a:spLocks noChangeArrowheads="1"/>
          </p:cNvSpPr>
          <p:nvPr/>
        </p:nvSpPr>
        <p:spPr bwMode="gray">
          <a:xfrm>
            <a:off x="1692937" y="2334461"/>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3.2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6"/>
          <p:cNvSpPr>
            <a:spLocks noGrp="1"/>
          </p:cNvSpPr>
          <p:nvPr>
            <p:ph type="sldNum" sz="quarter" idx="12"/>
          </p:nvPr>
        </p:nvSpPr>
        <p:spPr/>
        <p:txBody>
          <a:bodyPr/>
          <a:lstStyle/>
          <a:p>
            <a:fld id="{B67B5797-1D9D-4D7E-A550-5D2616C1D050}" type="slidenum">
              <a:rPr lang="zh-CN" altLang="en-US"/>
              <a:pPr/>
              <a:t>20</a:t>
            </a:fld>
            <a:endParaRPr lang="en-US" altLang="zh-CN"/>
          </a:p>
        </p:txBody>
      </p:sp>
      <p:sp>
        <p:nvSpPr>
          <p:cNvPr id="10" name="Rectangle 2"/>
          <p:cNvSpPr>
            <a:spLocks noGrp="1" noChangeArrowheads="1"/>
          </p:cNvSpPr>
          <p:nvPr>
            <p:ph type="body" idx="1"/>
          </p:nvPr>
        </p:nvSpPr>
        <p:spPr>
          <a:xfrm>
            <a:off x="4426735" y="1325483"/>
            <a:ext cx="4318848" cy="4689475"/>
          </a:xfrm>
          <a:noFill/>
          <a:ln/>
        </p:spPr>
        <p:txBody>
          <a:bodyPr lIns="82550" tIns="41275" rIns="82550" bIns="41275"/>
          <a:lstStyle/>
          <a:p>
            <a:pPr algn="just" defTabSz="677863">
              <a:lnSpc>
                <a:spcPct val="150000"/>
              </a:lnSpc>
              <a:spcBef>
                <a:spcPts val="1200"/>
              </a:spcBef>
              <a:spcAft>
                <a:spcPts val="600"/>
              </a:spcAft>
              <a:buFont typeface="Wingdings" pitchFamily="2" charset="2"/>
              <a:buChar char="Ø"/>
            </a:pPr>
            <a:r>
              <a:rPr lang="en-US" altLang="zh-CN" sz="2200" dirty="0">
                <a:latin typeface="黑体" panose="02010609060101010101" pitchFamily="49" charset="-122"/>
                <a:ea typeface="黑体" panose="02010609060101010101" pitchFamily="49" charset="-122"/>
              </a:rPr>
              <a:t>DH</a:t>
            </a:r>
            <a:r>
              <a:rPr lang="zh-CN" altLang="en-US" sz="2200" dirty="0">
                <a:latin typeface="黑体" panose="02010609060101010101" pitchFamily="49" charset="-122"/>
                <a:ea typeface="黑体" panose="02010609060101010101" pitchFamily="49" charset="-122"/>
              </a:rPr>
              <a:t>密钥交换协议其实是三个人完成的：</a:t>
            </a:r>
            <a:r>
              <a:rPr lang="en-US" altLang="zh-CN" sz="2200" dirty="0">
                <a:latin typeface="黑体" panose="02010609060101010101" pitchFamily="49" charset="-122"/>
                <a:ea typeface="黑体" panose="02010609060101010101" pitchFamily="49" charset="-122"/>
              </a:rPr>
              <a:t>Merkle</a:t>
            </a:r>
            <a:r>
              <a:rPr lang="zh-CN" altLang="en-US" sz="2200" dirty="0">
                <a:latin typeface="黑体" panose="02010609060101010101" pitchFamily="49" charset="-122"/>
                <a:ea typeface="黑体" panose="02010609060101010101" pitchFamily="49" charset="-122"/>
              </a:rPr>
              <a:t>是</a:t>
            </a:r>
            <a:r>
              <a:rPr lang="en-US" altLang="zh-CN" sz="2200" dirty="0">
                <a:latin typeface="黑体" panose="02010609060101010101" pitchFamily="49" charset="-122"/>
                <a:ea typeface="黑体" panose="02010609060101010101" pitchFamily="49" charset="-122"/>
              </a:rPr>
              <a:t>Hellman</a:t>
            </a:r>
            <a:r>
              <a:rPr lang="zh-CN" altLang="en-US" sz="2200" dirty="0">
                <a:latin typeface="黑体" panose="02010609060101010101" pitchFamily="49" charset="-122"/>
                <a:ea typeface="黑体" panose="02010609060101010101" pitchFamily="49" charset="-122"/>
              </a:rPr>
              <a:t>的博士生</a:t>
            </a:r>
            <a:endParaRPr lang="en-US" altLang="zh-CN" sz="2200" dirty="0">
              <a:latin typeface="黑体" panose="02010609060101010101" pitchFamily="49" charset="-122"/>
              <a:ea typeface="黑体" panose="02010609060101010101" pitchFamily="49" charset="-122"/>
            </a:endParaRPr>
          </a:p>
          <a:p>
            <a:pPr algn="just" defTabSz="677863">
              <a:lnSpc>
                <a:spcPct val="150000"/>
              </a:lnSpc>
              <a:spcBef>
                <a:spcPts val="1200"/>
              </a:spcBef>
              <a:spcAft>
                <a:spcPts val="600"/>
              </a:spcAft>
              <a:buFont typeface="Wingdings" pitchFamily="2" charset="2"/>
              <a:buChar char="Ø"/>
            </a:pPr>
            <a:r>
              <a:rPr lang="zh-CN" altLang="en-US" sz="2200" dirty="0">
                <a:latin typeface="黑体" panose="02010609060101010101" pitchFamily="49" charset="-122"/>
                <a:ea typeface="黑体" panose="02010609060101010101" pitchFamily="49" charset="-122"/>
              </a:rPr>
              <a:t>后来才知道 </a:t>
            </a:r>
            <a:r>
              <a:rPr lang="en-US" altLang="zh-CN" sz="2200" dirty="0">
                <a:latin typeface="黑体" panose="02010609060101010101" pitchFamily="49" charset="-122"/>
                <a:ea typeface="黑体" panose="02010609060101010101" pitchFamily="49" charset="-122"/>
              </a:rPr>
              <a:t>Hellman</a:t>
            </a:r>
            <a:r>
              <a:rPr lang="zh-CN" altLang="en-US" sz="2200" dirty="0">
                <a:latin typeface="黑体" panose="02010609060101010101" pitchFamily="49" charset="-122"/>
                <a:ea typeface="黑体" panose="02010609060101010101" pitchFamily="49" charset="-122"/>
              </a:rPr>
              <a:t>、</a:t>
            </a:r>
            <a:r>
              <a:rPr lang="en-US" altLang="zh-CN" sz="2200" dirty="0">
                <a:latin typeface="黑体" panose="02010609060101010101" pitchFamily="49" charset="-122"/>
                <a:ea typeface="黑体" panose="02010609060101010101" pitchFamily="49" charset="-122"/>
              </a:rPr>
              <a:t>Diffie </a:t>
            </a:r>
            <a:r>
              <a:rPr lang="zh-CN" altLang="en-US" sz="2200" dirty="0">
                <a:latin typeface="黑体" panose="02010609060101010101" pitchFamily="49" charset="-122"/>
                <a:ea typeface="黑体" panose="02010609060101010101" pitchFamily="49" charset="-122"/>
              </a:rPr>
              <a:t>、</a:t>
            </a:r>
            <a:r>
              <a:rPr lang="en-US" altLang="zh-CN" sz="2200" dirty="0">
                <a:latin typeface="黑体" panose="02010609060101010101" pitchFamily="49" charset="-122"/>
                <a:ea typeface="黑体" panose="02010609060101010101" pitchFamily="49" charset="-122"/>
              </a:rPr>
              <a:t>Merkle</a:t>
            </a:r>
            <a:r>
              <a:rPr lang="zh-CN" altLang="en-US" sz="2200" dirty="0">
                <a:latin typeface="黑体" panose="02010609060101010101" pitchFamily="49" charset="-122"/>
                <a:ea typeface="黑体" panose="02010609060101010101" pitchFamily="49" charset="-122"/>
              </a:rPr>
              <a:t>并不是公钥密码学的第一批构思者，它的一种形式最初是由英国情报机构 </a:t>
            </a:r>
            <a:r>
              <a:rPr lang="en-US" altLang="zh-CN" sz="2200" dirty="0">
                <a:latin typeface="黑体" panose="02010609060101010101" pitchFamily="49" charset="-122"/>
                <a:ea typeface="黑体" panose="02010609060101010101" pitchFamily="49" charset="-122"/>
              </a:rPr>
              <a:t>(GCHQ) </a:t>
            </a:r>
            <a:r>
              <a:rPr lang="zh-CN" altLang="en-US" sz="2200" dirty="0">
                <a:latin typeface="黑体" panose="02010609060101010101" pitchFamily="49" charset="-122"/>
                <a:ea typeface="黑体" panose="02010609060101010101" pitchFamily="49" charset="-122"/>
              </a:rPr>
              <a:t>的研究人员创建并应用于通信的，但它一直都属于机密</a:t>
            </a:r>
            <a:endParaRPr lang="zh-CN" altLang="en-US" sz="2200"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38916" name="Picture 4" descr="https://p1.itc.cn/q_70/images03/20220916/991cf9c39d1c4762bb02ed0bef7dfd9a.png">
            <a:extLst>
              <a:ext uri="{FF2B5EF4-FFF2-40B4-BE49-F238E27FC236}">
                <a16:creationId xmlns:a16="http://schemas.microsoft.com/office/drawing/2014/main" id="{88F48996-C3D6-4CDF-8765-7A1ECB5435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158" y="1162748"/>
            <a:ext cx="3672700" cy="5215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79773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6"/>
          <p:cNvSpPr>
            <a:spLocks noGrp="1"/>
          </p:cNvSpPr>
          <p:nvPr>
            <p:ph type="sldNum" sz="quarter" idx="12"/>
          </p:nvPr>
        </p:nvSpPr>
        <p:spPr/>
        <p:txBody>
          <a:bodyPr/>
          <a:lstStyle/>
          <a:p>
            <a:fld id="{B67B5797-1D9D-4D7E-A550-5D2616C1D050}" type="slidenum">
              <a:rPr lang="zh-CN" altLang="en-US"/>
              <a:pPr/>
              <a:t>21</a:t>
            </a:fld>
            <a:endParaRPr lang="en-US" altLang="zh-CN"/>
          </a:p>
        </p:txBody>
      </p:sp>
      <p:pic>
        <p:nvPicPr>
          <p:cNvPr id="5" name="图片 4">
            <a:extLst>
              <a:ext uri="{FF2B5EF4-FFF2-40B4-BE49-F238E27FC236}">
                <a16:creationId xmlns:a16="http://schemas.microsoft.com/office/drawing/2014/main" id="{E21FFBDF-7A98-40B0-A2AB-D27605B6DCA2}"/>
              </a:ext>
            </a:extLst>
          </p:cNvPr>
          <p:cNvPicPr>
            <a:picLocks noChangeAspect="1"/>
          </p:cNvPicPr>
          <p:nvPr/>
        </p:nvPicPr>
        <p:blipFill>
          <a:blip r:embed="rId3"/>
          <a:stretch>
            <a:fillRect/>
          </a:stretch>
        </p:blipFill>
        <p:spPr>
          <a:xfrm>
            <a:off x="0" y="750991"/>
            <a:ext cx="9144000" cy="5814909"/>
          </a:xfrm>
          <a:prstGeom prst="rect">
            <a:avLst/>
          </a:prstGeom>
        </p:spPr>
      </p:pic>
    </p:spTree>
    <p:extLst>
      <p:ext uri="{BB962C8B-B14F-4D97-AF65-F5344CB8AC3E}">
        <p14:creationId xmlns:p14="http://schemas.microsoft.com/office/powerpoint/2010/main" val="148517473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6"/>
          <p:cNvSpPr>
            <a:spLocks noGrp="1"/>
          </p:cNvSpPr>
          <p:nvPr>
            <p:ph type="sldNum" sz="quarter" idx="12"/>
          </p:nvPr>
        </p:nvSpPr>
        <p:spPr/>
        <p:txBody>
          <a:bodyPr/>
          <a:lstStyle/>
          <a:p>
            <a:fld id="{B67B5797-1D9D-4D7E-A550-5D2616C1D050}" type="slidenum">
              <a:rPr lang="zh-CN" altLang="en-US"/>
              <a:pPr/>
              <a:t>22</a:t>
            </a:fld>
            <a:endParaRPr lang="en-US" altLang="zh-CN"/>
          </a:p>
        </p:txBody>
      </p:sp>
      <p:sp>
        <p:nvSpPr>
          <p:cNvPr id="10" name="Rectangle 2"/>
          <p:cNvSpPr>
            <a:spLocks noGrp="1" noChangeArrowheads="1"/>
          </p:cNvSpPr>
          <p:nvPr>
            <p:ph type="body" idx="1"/>
          </p:nvPr>
        </p:nvSpPr>
        <p:spPr>
          <a:xfrm>
            <a:off x="6654236" y="2022475"/>
            <a:ext cx="2281218" cy="4689475"/>
          </a:xfrm>
          <a:noFill/>
          <a:ln/>
        </p:spPr>
        <p:txBody>
          <a:bodyPr lIns="82550" tIns="41275" rIns="82550" bIns="41275"/>
          <a:lstStyle/>
          <a:p>
            <a:pPr algn="just" defTabSz="677863">
              <a:lnSpc>
                <a:spcPct val="150000"/>
              </a:lnSpc>
              <a:spcBef>
                <a:spcPts val="1200"/>
              </a:spcBef>
              <a:spcAft>
                <a:spcPts val="600"/>
              </a:spcAft>
              <a:buFont typeface="Wingdings" pitchFamily="2" charset="2"/>
              <a:buChar char="Ø"/>
            </a:pPr>
            <a:r>
              <a:rPr lang="en-US" altLang="zh-CN" sz="2800" dirty="0" err="1">
                <a:latin typeface="黑体" panose="02010609060101010101" pitchFamily="49" charset="-122"/>
                <a:ea typeface="黑体" panose="02010609060101010101" pitchFamily="49" charset="-122"/>
              </a:rPr>
              <a:t>Rivest</a:t>
            </a:r>
            <a:r>
              <a:rPr lang="en-US" altLang="zh-CN" sz="2800" dirty="0">
                <a:latin typeface="黑体" panose="02010609060101010101" pitchFamily="49" charset="-122"/>
                <a:ea typeface="黑体" panose="02010609060101010101" pitchFamily="49" charset="-122"/>
              </a:rPr>
              <a:t>, Shamir &amp; </a:t>
            </a:r>
            <a:r>
              <a:rPr lang="en-US" altLang="zh-CN" sz="2800" dirty="0" err="1">
                <a:latin typeface="黑体" panose="02010609060101010101" pitchFamily="49" charset="-122"/>
                <a:ea typeface="黑体" panose="02010609060101010101" pitchFamily="49" charset="-122"/>
              </a:rPr>
              <a:t>Adleman</a:t>
            </a:r>
            <a:endPar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gn="just" defTabSz="677863">
              <a:lnSpc>
                <a:spcPct val="150000"/>
              </a:lnSpc>
              <a:spcBef>
                <a:spcPts val="1200"/>
              </a:spcBef>
              <a:spcAft>
                <a:spcPts val="600"/>
              </a:spcAft>
              <a:buFont typeface="Wingdings" pitchFamily="2" charset="2"/>
              <a:buChar char="Ø"/>
            </a:pPr>
            <a:r>
              <a:rPr lang="en-US" altLang="zh-CN" sz="2800"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2002</a:t>
            </a:r>
            <a:r>
              <a:rPr lang="zh-CN" altLang="en-US" sz="2800"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年图灵奖</a:t>
            </a:r>
          </a:p>
        </p:txBody>
      </p:sp>
      <p:pic>
        <p:nvPicPr>
          <p:cNvPr id="2" name="图片 1"/>
          <p:cNvPicPr>
            <a:picLocks noChangeAspect="1"/>
          </p:cNvPicPr>
          <p:nvPr/>
        </p:nvPicPr>
        <p:blipFill>
          <a:blip r:embed="rId3"/>
          <a:stretch>
            <a:fillRect/>
          </a:stretch>
        </p:blipFill>
        <p:spPr>
          <a:xfrm>
            <a:off x="154552" y="1288866"/>
            <a:ext cx="6347283" cy="4496821"/>
          </a:xfrm>
          <a:prstGeom prst="rect">
            <a:avLst/>
          </a:prstGeom>
        </p:spPr>
      </p:pic>
    </p:spTree>
    <p:extLst>
      <p:ext uri="{BB962C8B-B14F-4D97-AF65-F5344CB8AC3E}">
        <p14:creationId xmlns:p14="http://schemas.microsoft.com/office/powerpoint/2010/main" val="391535784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6"/>
          <p:cNvSpPr>
            <a:spLocks noGrp="1"/>
          </p:cNvSpPr>
          <p:nvPr>
            <p:ph type="sldNum" sz="quarter" idx="12"/>
          </p:nvPr>
        </p:nvSpPr>
        <p:spPr/>
        <p:txBody>
          <a:bodyPr/>
          <a:lstStyle/>
          <a:p>
            <a:fld id="{B67B5797-1D9D-4D7E-A550-5D2616C1D050}" type="slidenum">
              <a:rPr lang="zh-CN" altLang="en-US"/>
              <a:pPr/>
              <a:t>23</a:t>
            </a:fld>
            <a:endParaRPr lang="en-US" altLang="zh-CN"/>
          </a:p>
        </p:txBody>
      </p:sp>
      <p:pic>
        <p:nvPicPr>
          <p:cNvPr id="7" name="图片 6">
            <a:extLst>
              <a:ext uri="{FF2B5EF4-FFF2-40B4-BE49-F238E27FC236}">
                <a16:creationId xmlns:a16="http://schemas.microsoft.com/office/drawing/2014/main" id="{1414A480-8309-4114-8AE8-32C00BDF2580}"/>
              </a:ext>
            </a:extLst>
          </p:cNvPr>
          <p:cNvPicPr>
            <a:picLocks noChangeAspect="1"/>
          </p:cNvPicPr>
          <p:nvPr/>
        </p:nvPicPr>
        <p:blipFill>
          <a:blip r:embed="rId3"/>
          <a:stretch>
            <a:fillRect/>
          </a:stretch>
        </p:blipFill>
        <p:spPr>
          <a:xfrm>
            <a:off x="0" y="1353257"/>
            <a:ext cx="9144000" cy="4842861"/>
          </a:xfrm>
          <a:prstGeom prst="rect">
            <a:avLst/>
          </a:prstGeom>
        </p:spPr>
      </p:pic>
    </p:spTree>
    <p:extLst>
      <p:ext uri="{BB962C8B-B14F-4D97-AF65-F5344CB8AC3E}">
        <p14:creationId xmlns:p14="http://schemas.microsoft.com/office/powerpoint/2010/main" val="192402152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9970" name="Rectangle 2"/>
          <p:cNvSpPr>
            <a:spLocks noGrp="1" noChangeArrowheads="1"/>
          </p:cNvSpPr>
          <p:nvPr>
            <p:ph type="body" idx="1"/>
          </p:nvPr>
        </p:nvSpPr>
        <p:spPr>
          <a:xfrm>
            <a:off x="687388" y="1157632"/>
            <a:ext cx="8053387" cy="4689475"/>
          </a:xfrm>
          <a:noFill/>
          <a:ln/>
        </p:spPr>
        <p:txBody>
          <a:bodyPr lIns="82550" tIns="41275" rIns="82550" bIns="41275"/>
          <a:lstStyle/>
          <a:p>
            <a:pPr algn="just" defTabSz="677863">
              <a:lnSpc>
                <a:spcPct val="150000"/>
              </a:lnSpc>
              <a:spcBef>
                <a:spcPts val="1200"/>
              </a:spcBef>
              <a:spcAft>
                <a:spcPts val="600"/>
              </a:spcAft>
              <a:buFont typeface="Wingdings" pitchFamily="2" charset="2"/>
              <a:buChar char="Ø"/>
            </a:pPr>
            <a:r>
              <a:rPr lang="en-US" altLang="zh-CN" sz="2800" dirty="0">
                <a:latin typeface="微软雅黑" pitchFamily="34" charset="-122"/>
                <a:ea typeface="微软雅黑" pitchFamily="34" charset="-122"/>
              </a:rPr>
              <a:t>1977</a:t>
            </a:r>
            <a:r>
              <a:rPr lang="zh-CN" altLang="en-US" sz="2800" dirty="0">
                <a:latin typeface="微软雅黑" pitchFamily="34" charset="-122"/>
                <a:ea typeface="微软雅黑" pitchFamily="34" charset="-122"/>
              </a:rPr>
              <a:t>年由</a:t>
            </a:r>
            <a:r>
              <a:rPr lang="en-US" altLang="zh-CN" sz="2800" dirty="0">
                <a:latin typeface="微软雅黑" pitchFamily="34" charset="-122"/>
                <a:ea typeface="微软雅黑" pitchFamily="34" charset="-122"/>
              </a:rPr>
              <a:t>MIT</a:t>
            </a:r>
            <a:r>
              <a:rPr lang="zh-CN" altLang="en-US" sz="2800" dirty="0">
                <a:latin typeface="微软雅黑" pitchFamily="34" charset="-122"/>
                <a:ea typeface="微软雅黑" pitchFamily="34" charset="-122"/>
              </a:rPr>
              <a:t>的</a:t>
            </a:r>
            <a:r>
              <a:rPr lang="sv-SE" sz="2800" dirty="0">
                <a:latin typeface="微软雅黑" pitchFamily="34" charset="-122"/>
                <a:ea typeface="微软雅黑" pitchFamily="34" charset="-122"/>
              </a:rPr>
              <a:t>Rives</a:t>
            </a:r>
            <a:r>
              <a:rPr lang="sv-SE" altLang="zh-CN" sz="2800" dirty="0">
                <a:latin typeface="微软雅黑" pitchFamily="34" charset="-122"/>
                <a:ea typeface="微软雅黑" pitchFamily="34" charset="-122"/>
              </a:rPr>
              <a:t>t</a:t>
            </a:r>
            <a:r>
              <a:rPr lang="sv-SE" sz="2800" dirty="0">
                <a:latin typeface="微软雅黑" pitchFamily="34" charset="-122"/>
                <a:ea typeface="微软雅黑" pitchFamily="34" charset="-122"/>
              </a:rPr>
              <a:t>, Shamir</a:t>
            </a:r>
            <a:r>
              <a:rPr lang="zh-CN" altLang="sv-SE" sz="2800" dirty="0">
                <a:latin typeface="微软雅黑" pitchFamily="34" charset="-122"/>
                <a:ea typeface="微软雅黑" pitchFamily="34" charset="-122"/>
              </a:rPr>
              <a:t>和</a:t>
            </a:r>
            <a:r>
              <a:rPr lang="sv-SE" sz="2800" dirty="0">
                <a:latin typeface="微软雅黑" pitchFamily="34" charset="-122"/>
                <a:ea typeface="微软雅黑" pitchFamily="34" charset="-122"/>
              </a:rPr>
              <a:t>Adleman </a:t>
            </a:r>
            <a:r>
              <a:rPr lang="zh-CN" altLang="sv-SE" sz="2800" dirty="0">
                <a:latin typeface="微软雅黑" pitchFamily="34" charset="-122"/>
                <a:ea typeface="微软雅黑" pitchFamily="34" charset="-122"/>
              </a:rPr>
              <a:t>三人提出</a:t>
            </a:r>
            <a:endParaRPr lang="zh-CN" altLang="en-US" sz="2800" dirty="0">
              <a:latin typeface="微软雅黑" pitchFamily="34" charset="-122"/>
              <a:ea typeface="微软雅黑" pitchFamily="34" charset="-122"/>
            </a:endParaRPr>
          </a:p>
          <a:p>
            <a:pPr algn="just" defTabSz="677863">
              <a:lnSpc>
                <a:spcPct val="150000"/>
              </a:lnSpc>
              <a:spcBef>
                <a:spcPts val="1200"/>
              </a:spcBef>
              <a:spcAft>
                <a:spcPts val="600"/>
              </a:spcAft>
              <a:buFont typeface="Wingdings" pitchFamily="2" charset="2"/>
              <a:buChar char="Ø"/>
            </a:pPr>
            <a:r>
              <a:rPr lang="zh-CN" altLang="en-US" sz="2800" dirty="0">
                <a:latin typeface="微软雅黑" pitchFamily="34" charset="-122"/>
                <a:ea typeface="微软雅黑" pitchFamily="34" charset="-122"/>
              </a:rPr>
              <a:t>是一个</a:t>
            </a:r>
            <a:r>
              <a:rPr lang="zh-CN" altLang="en-US" sz="2800" b="1" dirty="0">
                <a:solidFill>
                  <a:srgbClr val="FF0000"/>
                </a:solidFill>
                <a:latin typeface="微软雅黑" pitchFamily="34" charset="-122"/>
                <a:ea typeface="微软雅黑" pitchFamily="34" charset="-122"/>
              </a:rPr>
              <a:t>分组</a:t>
            </a:r>
            <a:r>
              <a:rPr lang="zh-CN" altLang="en-US" sz="2800" dirty="0">
                <a:latin typeface="微软雅黑" pitchFamily="34" charset="-122"/>
                <a:ea typeface="微软雅黑" pitchFamily="34" charset="-122"/>
              </a:rPr>
              <a:t>加密方法，对于某个</a:t>
            </a:r>
            <a:r>
              <a:rPr lang="en-US" altLang="zh-CN" sz="2800" dirty="0">
                <a:latin typeface="微软雅黑" pitchFamily="34" charset="-122"/>
                <a:ea typeface="微软雅黑" pitchFamily="34" charset="-122"/>
              </a:rPr>
              <a:t>n</a:t>
            </a:r>
            <a:r>
              <a:rPr lang="zh-CN" altLang="en-US" sz="2800" dirty="0">
                <a:latin typeface="微软雅黑" pitchFamily="34" charset="-122"/>
                <a:ea typeface="微软雅黑" pitchFamily="34" charset="-122"/>
              </a:rPr>
              <a:t>，明文和密文是</a:t>
            </a:r>
            <a:r>
              <a:rPr lang="en-US" altLang="zh-CN" sz="2800" dirty="0">
                <a:latin typeface="微软雅黑" pitchFamily="34" charset="-122"/>
                <a:ea typeface="微软雅黑" pitchFamily="34" charset="-122"/>
              </a:rPr>
              <a:t>0</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n-1</a:t>
            </a:r>
            <a:r>
              <a:rPr lang="zh-CN" altLang="en-US" sz="2800" dirty="0">
                <a:latin typeface="微软雅黑" pitchFamily="34" charset="-122"/>
                <a:ea typeface="微软雅黑" pitchFamily="34" charset="-122"/>
              </a:rPr>
              <a:t>之间的整数</a:t>
            </a:r>
          </a:p>
          <a:p>
            <a:pPr algn="just" defTabSz="677863">
              <a:lnSpc>
                <a:spcPct val="150000"/>
              </a:lnSpc>
              <a:spcBef>
                <a:spcPts val="1200"/>
              </a:spcBef>
              <a:spcAft>
                <a:spcPts val="600"/>
              </a:spcAft>
              <a:buFont typeface="Wingdings" pitchFamily="2" charset="2"/>
              <a:buChar char="Ø"/>
            </a:pPr>
            <a:r>
              <a:rPr lang="zh-CN" altLang="en-US" sz="2800" dirty="0">
                <a:latin typeface="微软雅黑" pitchFamily="34" charset="-122"/>
                <a:ea typeface="微软雅黑" pitchFamily="34" charset="-122"/>
              </a:rPr>
              <a:t>采用的单向陷门函数是大素数相乘，相乘很容易，但因子分解很困难</a:t>
            </a:r>
          </a:p>
          <a:p>
            <a:pPr algn="just" defTabSz="677863">
              <a:lnSpc>
                <a:spcPct val="150000"/>
              </a:lnSpc>
              <a:spcBef>
                <a:spcPts val="1200"/>
              </a:spcBef>
              <a:spcAft>
                <a:spcPts val="600"/>
              </a:spcAft>
              <a:buFont typeface="Wingdings" pitchFamily="2" charset="2"/>
              <a:buChar char="Ø"/>
            </a:pPr>
            <a:r>
              <a:rPr lang="zh-CN" altLang="en-US" sz="28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基于数论中的欧拉定理实现</a:t>
            </a:r>
          </a:p>
        </p:txBody>
      </p:sp>
      <p:sp>
        <p:nvSpPr>
          <p:cNvPr id="2899971" name="Rectangle 3"/>
          <p:cNvSpPr>
            <a:spLocks noChangeArrowheads="1"/>
          </p:cNvSpPr>
          <p:nvPr/>
        </p:nvSpPr>
        <p:spPr bwMode="auto">
          <a:xfrm>
            <a:off x="687388" y="441325"/>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en-US" altLang="zh-CN" sz="3600" dirty="0">
                <a:solidFill>
                  <a:schemeClr val="accent2"/>
                </a:solidFill>
                <a:effectLst>
                  <a:outerShdw blurRad="38100" dist="38100" dir="2700000" algn="tl">
                    <a:srgbClr val="000000">
                      <a:alpha val="43137"/>
                    </a:srgbClr>
                  </a:outerShdw>
                </a:effectLst>
                <a:latin typeface="+mj-ea"/>
                <a:ea typeface="+mj-ea"/>
                <a:cs typeface="+mj-cs"/>
              </a:rPr>
              <a:t>3.5.1 RSA</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公钥加密算法</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24</a:t>
            </a:fld>
            <a:endParaRPr lang="en-US" altLang="zh-CN"/>
          </a:p>
        </p:txBody>
      </p:sp>
    </p:spTree>
    <p:extLst>
      <p:ext uri="{BB962C8B-B14F-4D97-AF65-F5344CB8AC3E}">
        <p14:creationId xmlns:p14="http://schemas.microsoft.com/office/powerpoint/2010/main" val="74024530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2018" name="Rectangle 2"/>
          <p:cNvSpPr>
            <a:spLocks noGrp="1" noChangeArrowheads="1"/>
          </p:cNvSpPr>
          <p:nvPr>
            <p:ph type="body" idx="1"/>
          </p:nvPr>
        </p:nvSpPr>
        <p:spPr>
          <a:xfrm>
            <a:off x="200025" y="1171574"/>
            <a:ext cx="8943975" cy="5229225"/>
          </a:xfrm>
          <a:noFill/>
          <a:ln/>
        </p:spPr>
        <p:txBody>
          <a:bodyPr lIns="82550" tIns="41275" rIns="82550" bIns="41275"/>
          <a:lstStyle/>
          <a:p>
            <a:pPr algn="just" defTabSz="677863">
              <a:lnSpc>
                <a:spcPct val="130000"/>
              </a:lnSpc>
              <a:spcBef>
                <a:spcPct val="65000"/>
              </a:spcBef>
              <a:buFont typeface="Wingdings" pitchFamily="2" charset="2"/>
              <a:buChar char="Ø"/>
            </a:pPr>
            <a:r>
              <a:rPr lang="zh-CN" altLang="en-US" sz="2800" dirty="0">
                <a:latin typeface="微软雅黑" pitchFamily="34" charset="-122"/>
                <a:ea typeface="微软雅黑" pitchFamily="34" charset="-122"/>
              </a:rPr>
              <a:t>加密过程：</a:t>
            </a:r>
          </a:p>
          <a:p>
            <a:pPr marL="849313" lvl="1" indent="-371475" algn="just" defTabSz="677863">
              <a:lnSpc>
                <a:spcPct val="130000"/>
              </a:lnSpc>
              <a:spcBef>
                <a:spcPct val="65000"/>
              </a:spcBef>
              <a:buFont typeface="Wingdings" pitchFamily="2" charset="2"/>
              <a:buChar char="ü"/>
            </a:pPr>
            <a:r>
              <a:rPr lang="zh-CN" altLang="en-US" sz="2800" dirty="0">
                <a:latin typeface="微软雅黑" pitchFamily="34" charset="-122"/>
                <a:ea typeface="微软雅黑" pitchFamily="34" charset="-122"/>
              </a:rPr>
              <a:t>明文：</a:t>
            </a:r>
            <a:r>
              <a:rPr lang="en-GB" sz="2800" dirty="0">
                <a:latin typeface="微软雅黑" pitchFamily="34" charset="-122"/>
                <a:ea typeface="微软雅黑" pitchFamily="34" charset="-122"/>
              </a:rPr>
              <a:t>M&lt;n</a:t>
            </a:r>
            <a:endParaRPr lang="zh-CN" altLang="en-US" sz="2800" dirty="0">
              <a:latin typeface="微软雅黑" pitchFamily="34" charset="-122"/>
              <a:ea typeface="微软雅黑" pitchFamily="34" charset="-122"/>
            </a:endParaRPr>
          </a:p>
          <a:p>
            <a:pPr marL="849313" lvl="1" indent="-371475" algn="just" defTabSz="677863">
              <a:lnSpc>
                <a:spcPct val="130000"/>
              </a:lnSpc>
              <a:spcBef>
                <a:spcPct val="65000"/>
              </a:spcBef>
              <a:buFont typeface="Wingdings" pitchFamily="2" charset="2"/>
              <a:buChar char="ü"/>
            </a:pPr>
            <a:r>
              <a:rPr lang="zh-CN" altLang="en-US" sz="2800" dirty="0">
                <a:latin typeface="微软雅黑" pitchFamily="34" charset="-122"/>
                <a:ea typeface="微软雅黑" pitchFamily="34" charset="-122"/>
              </a:rPr>
              <a:t>密文： </a:t>
            </a:r>
            <a:r>
              <a:rPr lang="en-GB" sz="2800" dirty="0">
                <a:latin typeface="微软雅黑" pitchFamily="34" charset="-122"/>
                <a:ea typeface="微软雅黑" pitchFamily="34" charset="-122"/>
              </a:rPr>
              <a:t>C = M</a:t>
            </a:r>
            <a:r>
              <a:rPr lang="en-GB" sz="2800" baseline="30000" dirty="0">
                <a:latin typeface="微软雅黑" pitchFamily="34" charset="-122"/>
                <a:ea typeface="微软雅黑" pitchFamily="34" charset="-122"/>
              </a:rPr>
              <a:t>e </a:t>
            </a:r>
            <a:r>
              <a:rPr lang="en-GB" sz="2800" dirty="0">
                <a:latin typeface="微软雅黑" pitchFamily="34" charset="-122"/>
                <a:ea typeface="微软雅黑" pitchFamily="34" charset="-122"/>
              </a:rPr>
              <a:t>mod n</a:t>
            </a:r>
            <a:endParaRPr lang="en-GB" altLang="zh-CN" sz="2800" dirty="0">
              <a:latin typeface="微软雅黑" pitchFamily="34" charset="-122"/>
              <a:ea typeface="微软雅黑" pitchFamily="34" charset="-122"/>
            </a:endParaRPr>
          </a:p>
          <a:p>
            <a:pPr algn="just" defTabSz="677863">
              <a:lnSpc>
                <a:spcPct val="130000"/>
              </a:lnSpc>
              <a:spcBef>
                <a:spcPct val="65000"/>
              </a:spcBef>
              <a:buFont typeface="Wingdings" pitchFamily="2" charset="2"/>
              <a:buChar char="Ø"/>
            </a:pPr>
            <a:r>
              <a:rPr lang="zh-CN" altLang="en-US" sz="2800" dirty="0">
                <a:latin typeface="微软雅黑" pitchFamily="34" charset="-122"/>
                <a:ea typeface="微软雅黑" pitchFamily="34" charset="-122"/>
              </a:rPr>
              <a:t>解密过程：</a:t>
            </a:r>
          </a:p>
          <a:p>
            <a:pPr marL="849313" lvl="1" indent="-371475" algn="just" defTabSz="677863">
              <a:lnSpc>
                <a:spcPct val="130000"/>
              </a:lnSpc>
              <a:spcBef>
                <a:spcPct val="65000"/>
              </a:spcBef>
              <a:buFont typeface="Wingdings" pitchFamily="2" charset="2"/>
              <a:buChar char="ü"/>
            </a:pPr>
            <a:r>
              <a:rPr lang="zh-CN" altLang="en-US" sz="2800" dirty="0">
                <a:latin typeface="微软雅黑" pitchFamily="34" charset="-122"/>
                <a:ea typeface="微软雅黑" pitchFamily="34" charset="-122"/>
              </a:rPr>
              <a:t>密文： </a:t>
            </a:r>
            <a:r>
              <a:rPr lang="en-GB" sz="2800" dirty="0">
                <a:latin typeface="微软雅黑" pitchFamily="34" charset="-122"/>
                <a:ea typeface="微软雅黑" pitchFamily="34" charset="-122"/>
              </a:rPr>
              <a:t>C</a:t>
            </a:r>
            <a:endParaRPr lang="zh-CN" altLang="en-US" sz="2800" dirty="0">
              <a:latin typeface="微软雅黑" pitchFamily="34" charset="-122"/>
              <a:ea typeface="微软雅黑" pitchFamily="34" charset="-122"/>
            </a:endParaRPr>
          </a:p>
          <a:p>
            <a:pPr marL="849313" lvl="1" indent="-371475" algn="just" defTabSz="677863">
              <a:lnSpc>
                <a:spcPct val="130000"/>
              </a:lnSpc>
              <a:spcBef>
                <a:spcPct val="65000"/>
              </a:spcBef>
              <a:buFont typeface="Wingdings" pitchFamily="2" charset="2"/>
              <a:buChar char="ü"/>
            </a:pPr>
            <a:r>
              <a:rPr lang="zh-CN" altLang="en-US" sz="2800" dirty="0">
                <a:latin typeface="微软雅黑" pitchFamily="34" charset="-122"/>
                <a:ea typeface="微软雅黑" pitchFamily="34" charset="-122"/>
              </a:rPr>
              <a:t>明文： </a:t>
            </a:r>
            <a:r>
              <a:rPr lang="en-GB" sz="2800" dirty="0">
                <a:latin typeface="微软雅黑" pitchFamily="34" charset="-122"/>
                <a:ea typeface="微软雅黑" pitchFamily="34" charset="-122"/>
              </a:rPr>
              <a:t>C</a:t>
            </a:r>
            <a:r>
              <a:rPr lang="en-GB" sz="2800" baseline="30000" dirty="0">
                <a:latin typeface="微软雅黑" pitchFamily="34" charset="-122"/>
                <a:ea typeface="微软雅黑" pitchFamily="34" charset="-122"/>
              </a:rPr>
              <a:t>d</a:t>
            </a:r>
            <a:r>
              <a:rPr lang="en-GB" sz="2800" dirty="0">
                <a:latin typeface="微软雅黑" pitchFamily="34" charset="-122"/>
                <a:ea typeface="微软雅黑" pitchFamily="34" charset="-122"/>
              </a:rPr>
              <a:t> mod n </a:t>
            </a:r>
            <a:r>
              <a:rPr lang="en-US" altLang="zh-CN" sz="2800" dirty="0">
                <a:latin typeface="微软雅黑" pitchFamily="34" charset="-122"/>
                <a:ea typeface="微软雅黑" pitchFamily="34" charset="-122"/>
              </a:rPr>
              <a:t>= (M</a:t>
            </a:r>
            <a:r>
              <a:rPr lang="en-US" altLang="zh-CN" sz="2800" baseline="30000" dirty="0">
                <a:latin typeface="微软雅黑" pitchFamily="34" charset="-122"/>
                <a:ea typeface="微软雅黑" pitchFamily="34" charset="-122"/>
              </a:rPr>
              <a:t>e</a:t>
            </a:r>
            <a:r>
              <a:rPr lang="en-US" altLang="zh-CN" sz="2800" dirty="0">
                <a:latin typeface="微软雅黑" pitchFamily="34" charset="-122"/>
                <a:ea typeface="微软雅黑" pitchFamily="34" charset="-122"/>
              </a:rPr>
              <a:t>)</a:t>
            </a:r>
            <a:r>
              <a:rPr lang="en-US" altLang="zh-CN" sz="2800" baseline="30000" dirty="0">
                <a:latin typeface="微软雅黑" pitchFamily="34" charset="-122"/>
                <a:ea typeface="微软雅黑" pitchFamily="34" charset="-122"/>
              </a:rPr>
              <a:t>d</a:t>
            </a:r>
            <a:r>
              <a:rPr lang="en-US" altLang="zh-CN" sz="2800" dirty="0">
                <a:latin typeface="微软雅黑" pitchFamily="34" charset="-122"/>
                <a:ea typeface="微软雅黑" pitchFamily="34" charset="-122"/>
              </a:rPr>
              <a:t> mod n = M</a:t>
            </a:r>
            <a:r>
              <a:rPr lang="en-US" altLang="zh-CN" sz="2800" baseline="30000" dirty="0">
                <a:latin typeface="微软雅黑" pitchFamily="34" charset="-122"/>
                <a:ea typeface="微软雅黑" pitchFamily="34" charset="-122"/>
              </a:rPr>
              <a:t>ed</a:t>
            </a:r>
            <a:r>
              <a:rPr lang="en-US" altLang="zh-CN" sz="2800" dirty="0">
                <a:latin typeface="微软雅黑" pitchFamily="34" charset="-122"/>
                <a:ea typeface="微软雅黑" pitchFamily="34" charset="-122"/>
              </a:rPr>
              <a:t> mod n = M</a:t>
            </a:r>
          </a:p>
        </p:txBody>
      </p:sp>
      <p:sp>
        <p:nvSpPr>
          <p:cNvPr id="2902019" name="Rectangle 3"/>
          <p:cNvSpPr>
            <a:spLocks noGrp="1" noChangeArrowheads="1"/>
          </p:cNvSpPr>
          <p:nvPr>
            <p:ph type="title"/>
          </p:nvPr>
        </p:nvSpPr>
        <p:spPr>
          <a:xfrm>
            <a:off x="806450" y="261938"/>
            <a:ext cx="7527925" cy="358775"/>
          </a:xfrm>
          <a:noFill/>
          <a:ln/>
        </p:spPr>
        <p:txBody>
          <a:bodyPr lIns="82550" tIns="41275" rIns="82550" bIns="41275"/>
          <a:lstStyle/>
          <a:p>
            <a:pPr algn="ctr" defTabSz="677863"/>
            <a:r>
              <a:rPr lang="en-US" altLang="zh-CN" sz="3600" kern="1200" dirty="0">
                <a:solidFill>
                  <a:schemeClr val="accent2"/>
                </a:solidFill>
                <a:effectLst>
                  <a:outerShdw blurRad="38100" dist="38100" dir="2700000" algn="tl">
                    <a:srgbClr val="000000">
                      <a:alpha val="43137"/>
                    </a:srgbClr>
                  </a:outerShdw>
                </a:effectLst>
                <a:latin typeface="+mj-ea"/>
              </a:rPr>
              <a:t>RSA</a:t>
            </a:r>
            <a:r>
              <a:rPr lang="zh-CN" altLang="en-US" sz="3600" kern="1200" dirty="0">
                <a:solidFill>
                  <a:schemeClr val="accent2"/>
                </a:solidFill>
                <a:effectLst>
                  <a:outerShdw blurRad="38100" dist="38100" dir="2700000" algn="tl">
                    <a:srgbClr val="000000">
                      <a:alpha val="43137"/>
                    </a:srgbClr>
                  </a:outerShdw>
                </a:effectLst>
                <a:latin typeface="+mj-ea"/>
              </a:rPr>
              <a:t>算法－－加解密过程</a:t>
            </a:r>
          </a:p>
        </p:txBody>
      </p:sp>
      <p:sp>
        <p:nvSpPr>
          <p:cNvPr id="2902020" name="Rectangle 4"/>
          <p:cNvSpPr>
            <a:spLocks noChangeArrowheads="1"/>
          </p:cNvSpPr>
          <p:nvPr/>
        </p:nvSpPr>
        <p:spPr bwMode="auto">
          <a:xfrm>
            <a:off x="4708525" y="1257299"/>
            <a:ext cx="4324350" cy="3636433"/>
          </a:xfrm>
          <a:prstGeom prst="rect">
            <a:avLst/>
          </a:prstGeom>
          <a:solidFill>
            <a:srgbClr val="CCFFFF"/>
          </a:solidFill>
          <a:ln w="9525">
            <a:solidFill>
              <a:srgbClr val="66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lstStyle/>
          <a:p>
            <a:pPr marL="342900" indent="-342900" algn="just" defTabSz="677863">
              <a:lnSpc>
                <a:spcPct val="130000"/>
              </a:lnSpc>
              <a:spcBef>
                <a:spcPct val="65000"/>
              </a:spcBef>
              <a:buClr>
                <a:schemeClr val="tx1"/>
              </a:buClr>
              <a:buSzPct val="105000"/>
              <a:buFont typeface="Wingdings" pitchFamily="2" charset="2"/>
              <a:buChar char="ü"/>
            </a:pPr>
            <a:r>
              <a:rPr lang="zh-CN" altLang="en-US" sz="2800" dirty="0">
                <a:solidFill>
                  <a:srgbClr val="000099"/>
                </a:solidFill>
                <a:latin typeface="微软雅黑" pitchFamily="34" charset="-122"/>
                <a:ea typeface="微软雅黑" pitchFamily="34" charset="-122"/>
              </a:rPr>
              <a:t>发送者和接收者都知道</a:t>
            </a:r>
            <a:r>
              <a:rPr lang="en-US" altLang="zh-CN" sz="2800" dirty="0">
                <a:solidFill>
                  <a:srgbClr val="000099"/>
                </a:solidFill>
                <a:latin typeface="微软雅黑" pitchFamily="34" charset="-122"/>
                <a:ea typeface="微软雅黑" pitchFamily="34" charset="-122"/>
              </a:rPr>
              <a:t>n</a:t>
            </a:r>
            <a:r>
              <a:rPr lang="zh-CN" altLang="en-US" sz="2800" dirty="0">
                <a:solidFill>
                  <a:srgbClr val="000099"/>
                </a:solidFill>
                <a:latin typeface="微软雅黑" pitchFamily="34" charset="-122"/>
                <a:ea typeface="微软雅黑" pitchFamily="34" charset="-122"/>
              </a:rPr>
              <a:t>和</a:t>
            </a:r>
            <a:r>
              <a:rPr lang="en-US" altLang="zh-CN" sz="2800" dirty="0">
                <a:solidFill>
                  <a:srgbClr val="000099"/>
                </a:solidFill>
                <a:latin typeface="微软雅黑" pitchFamily="34" charset="-122"/>
                <a:ea typeface="微软雅黑" pitchFamily="34" charset="-122"/>
              </a:rPr>
              <a:t>e</a:t>
            </a:r>
            <a:r>
              <a:rPr lang="zh-CN" altLang="en-US" sz="2800" dirty="0">
                <a:solidFill>
                  <a:srgbClr val="000099"/>
                </a:solidFill>
                <a:latin typeface="微软雅黑" pitchFamily="34" charset="-122"/>
                <a:ea typeface="微软雅黑" pitchFamily="34" charset="-122"/>
              </a:rPr>
              <a:t>的值</a:t>
            </a:r>
          </a:p>
          <a:p>
            <a:pPr marL="342900" indent="-342900" algn="just" defTabSz="677863">
              <a:lnSpc>
                <a:spcPct val="130000"/>
              </a:lnSpc>
              <a:spcBef>
                <a:spcPct val="65000"/>
              </a:spcBef>
              <a:buClr>
                <a:schemeClr val="tx1"/>
              </a:buClr>
              <a:buSzPct val="105000"/>
              <a:buFont typeface="Wingdings" pitchFamily="2" charset="2"/>
              <a:buChar char="ü"/>
            </a:pPr>
            <a:r>
              <a:rPr lang="zh-CN" altLang="en-US" sz="2800" dirty="0">
                <a:solidFill>
                  <a:srgbClr val="000099"/>
                </a:solidFill>
                <a:latin typeface="微软雅黑" pitchFamily="34" charset="-122"/>
                <a:ea typeface="微软雅黑" pitchFamily="34" charset="-122"/>
              </a:rPr>
              <a:t>只有接收者知道</a:t>
            </a:r>
            <a:r>
              <a:rPr lang="en-US" altLang="zh-CN" sz="2800" dirty="0">
                <a:solidFill>
                  <a:srgbClr val="000099"/>
                </a:solidFill>
                <a:latin typeface="微软雅黑" pitchFamily="34" charset="-122"/>
                <a:ea typeface="微软雅黑" pitchFamily="34" charset="-122"/>
              </a:rPr>
              <a:t>d</a:t>
            </a:r>
            <a:r>
              <a:rPr lang="zh-CN" altLang="en-US" sz="2800" dirty="0">
                <a:solidFill>
                  <a:srgbClr val="000099"/>
                </a:solidFill>
                <a:latin typeface="微软雅黑" pitchFamily="34" charset="-122"/>
                <a:ea typeface="微软雅黑" pitchFamily="34" charset="-122"/>
              </a:rPr>
              <a:t>的值</a:t>
            </a:r>
          </a:p>
          <a:p>
            <a:pPr marL="342900" indent="-342900" algn="just" defTabSz="677863">
              <a:lnSpc>
                <a:spcPct val="130000"/>
              </a:lnSpc>
              <a:spcBef>
                <a:spcPct val="65000"/>
              </a:spcBef>
              <a:buClr>
                <a:schemeClr val="tx1"/>
              </a:buClr>
              <a:buSzPct val="105000"/>
              <a:buFont typeface="Wingdings" pitchFamily="2" charset="2"/>
              <a:buChar char="ü"/>
            </a:pPr>
            <a:r>
              <a:rPr lang="zh-CN" altLang="en-US" sz="2800" dirty="0">
                <a:solidFill>
                  <a:srgbClr val="000099"/>
                </a:solidFill>
                <a:latin typeface="微软雅黑" pitchFamily="34" charset="-122"/>
                <a:ea typeface="微软雅黑" pitchFamily="34" charset="-122"/>
              </a:rPr>
              <a:t>即公钥是</a:t>
            </a:r>
            <a:r>
              <a:rPr lang="en-US" altLang="zh-CN" sz="2800" dirty="0">
                <a:solidFill>
                  <a:srgbClr val="000099"/>
                </a:solidFill>
                <a:latin typeface="微软雅黑" pitchFamily="34" charset="-122"/>
                <a:ea typeface="微软雅黑" pitchFamily="34" charset="-122"/>
              </a:rPr>
              <a:t>KU = {</a:t>
            </a:r>
            <a:r>
              <a:rPr lang="en-US" altLang="zh-CN" sz="2800" dirty="0" err="1">
                <a:solidFill>
                  <a:srgbClr val="000099"/>
                </a:solidFill>
                <a:latin typeface="微软雅黑" pitchFamily="34" charset="-122"/>
                <a:ea typeface="微软雅黑" pitchFamily="34" charset="-122"/>
              </a:rPr>
              <a:t>e,n</a:t>
            </a:r>
            <a:r>
              <a:rPr lang="en-US" altLang="zh-CN" sz="2800" dirty="0">
                <a:solidFill>
                  <a:srgbClr val="000099"/>
                </a:solidFill>
                <a:latin typeface="微软雅黑" pitchFamily="34" charset="-122"/>
                <a:ea typeface="微软雅黑" pitchFamily="34" charset="-122"/>
              </a:rPr>
              <a:t>}</a:t>
            </a:r>
          </a:p>
          <a:p>
            <a:pPr marL="342900" indent="-342900" algn="just" defTabSz="677863">
              <a:lnSpc>
                <a:spcPct val="130000"/>
              </a:lnSpc>
              <a:spcBef>
                <a:spcPct val="65000"/>
              </a:spcBef>
              <a:buClr>
                <a:schemeClr val="tx1"/>
              </a:buClr>
              <a:buSzPct val="105000"/>
              <a:buFont typeface="Wingdings" pitchFamily="2" charset="2"/>
              <a:buChar char="ü"/>
            </a:pPr>
            <a:r>
              <a:rPr lang="zh-CN" altLang="en-US" sz="2800" dirty="0">
                <a:solidFill>
                  <a:srgbClr val="000099"/>
                </a:solidFill>
                <a:latin typeface="微软雅黑" pitchFamily="34" charset="-122"/>
                <a:ea typeface="微软雅黑" pitchFamily="34" charset="-122"/>
              </a:rPr>
              <a:t>私钥是</a:t>
            </a:r>
            <a:r>
              <a:rPr lang="en-US" altLang="zh-CN" sz="2800" dirty="0">
                <a:solidFill>
                  <a:srgbClr val="000099"/>
                </a:solidFill>
                <a:latin typeface="微软雅黑" pitchFamily="34" charset="-122"/>
                <a:ea typeface="微软雅黑" pitchFamily="34" charset="-122"/>
              </a:rPr>
              <a:t>KR = {</a:t>
            </a:r>
            <a:r>
              <a:rPr lang="en-US" altLang="zh-CN" sz="2800" dirty="0" err="1">
                <a:solidFill>
                  <a:srgbClr val="000099"/>
                </a:solidFill>
                <a:latin typeface="微软雅黑" pitchFamily="34" charset="-122"/>
                <a:ea typeface="微软雅黑" pitchFamily="34" charset="-122"/>
              </a:rPr>
              <a:t>d,n</a:t>
            </a:r>
            <a:r>
              <a:rPr lang="en-US" altLang="zh-CN" sz="2800" dirty="0">
                <a:solidFill>
                  <a:srgbClr val="000099"/>
                </a:solidFill>
                <a:latin typeface="微软雅黑" pitchFamily="34" charset="-122"/>
                <a:ea typeface="微软雅黑" pitchFamily="34" charset="-122"/>
              </a:rPr>
              <a:t>}</a:t>
            </a:r>
            <a:endParaRPr lang="zh-CN" altLang="en-US" sz="2800" dirty="0">
              <a:solidFill>
                <a:srgbClr val="000099"/>
              </a:solidFill>
              <a:latin typeface="微软雅黑" pitchFamily="34" charset="-122"/>
              <a:ea typeface="微软雅黑" pitchFamily="34" charset="-122"/>
            </a:endParaRP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25</a:t>
            </a:fld>
            <a:endParaRPr lang="en-US" altLang="zh-CN"/>
          </a:p>
        </p:txBody>
      </p:sp>
    </p:spTree>
    <p:extLst>
      <p:ext uri="{BB962C8B-B14F-4D97-AF65-F5344CB8AC3E}">
        <p14:creationId xmlns:p14="http://schemas.microsoft.com/office/powerpoint/2010/main" val="2253395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2902018">
                                            <p:txEl>
                                              <p:pRg st="3" end="3"/>
                                            </p:txEl>
                                          </p:spTgt>
                                        </p:tgtEl>
                                        <p:attrNameLst>
                                          <p:attrName>style.visibility</p:attrName>
                                        </p:attrNameLst>
                                      </p:cBhvr>
                                      <p:to>
                                        <p:strVal val="visible"/>
                                      </p:to>
                                    </p:set>
                                    <p:anim calcmode="lin" valueType="num">
                                      <p:cBhvr>
                                        <p:cTn id="7" dur="1000" fill="hold"/>
                                        <p:tgtEl>
                                          <p:spTgt spid="2902018">
                                            <p:txEl>
                                              <p:pRg st="3" end="3"/>
                                            </p:txEl>
                                          </p:spTgt>
                                        </p:tgtEl>
                                        <p:attrNameLst>
                                          <p:attrName>ppt_w</p:attrName>
                                        </p:attrNameLst>
                                      </p:cBhvr>
                                      <p:tavLst>
                                        <p:tav tm="0">
                                          <p:val>
                                            <p:strVal val="#ppt_w*0.70"/>
                                          </p:val>
                                        </p:tav>
                                        <p:tav tm="100000">
                                          <p:val>
                                            <p:strVal val="#ppt_w"/>
                                          </p:val>
                                        </p:tav>
                                      </p:tavLst>
                                    </p:anim>
                                    <p:anim calcmode="lin" valueType="num">
                                      <p:cBhvr>
                                        <p:cTn id="8" dur="1000" fill="hold"/>
                                        <p:tgtEl>
                                          <p:spTgt spid="2902018">
                                            <p:txEl>
                                              <p:pRg st="3" end="3"/>
                                            </p:txEl>
                                          </p:spTgt>
                                        </p:tgtEl>
                                        <p:attrNameLst>
                                          <p:attrName>ppt_h</p:attrName>
                                        </p:attrNameLst>
                                      </p:cBhvr>
                                      <p:tavLst>
                                        <p:tav tm="0">
                                          <p:val>
                                            <p:strVal val="#ppt_h"/>
                                          </p:val>
                                        </p:tav>
                                        <p:tav tm="100000">
                                          <p:val>
                                            <p:strVal val="#ppt_h"/>
                                          </p:val>
                                        </p:tav>
                                      </p:tavLst>
                                    </p:anim>
                                    <p:animEffect transition="in" filter="fade">
                                      <p:cBhvr>
                                        <p:cTn id="9" dur="1000"/>
                                        <p:tgtEl>
                                          <p:spTgt spid="2902018">
                                            <p:txEl>
                                              <p:pRg st="3" end="3"/>
                                            </p:txEl>
                                          </p:spTgt>
                                        </p:tgtEl>
                                      </p:cBhvr>
                                    </p:animEffect>
                                  </p:childTnLst>
                                </p:cTn>
                              </p:par>
                              <p:par>
                                <p:cTn id="10" presetID="55" presetClass="entr" presetSubtype="0" fill="hold" nodeType="withEffect">
                                  <p:stCondLst>
                                    <p:cond delay="0"/>
                                  </p:stCondLst>
                                  <p:childTnLst>
                                    <p:set>
                                      <p:cBhvr>
                                        <p:cTn id="11" dur="1" fill="hold">
                                          <p:stCondLst>
                                            <p:cond delay="0"/>
                                          </p:stCondLst>
                                        </p:cTn>
                                        <p:tgtEl>
                                          <p:spTgt spid="2902018">
                                            <p:txEl>
                                              <p:pRg st="4" end="4"/>
                                            </p:txEl>
                                          </p:spTgt>
                                        </p:tgtEl>
                                        <p:attrNameLst>
                                          <p:attrName>style.visibility</p:attrName>
                                        </p:attrNameLst>
                                      </p:cBhvr>
                                      <p:to>
                                        <p:strVal val="visible"/>
                                      </p:to>
                                    </p:set>
                                    <p:anim calcmode="lin" valueType="num">
                                      <p:cBhvr>
                                        <p:cTn id="12" dur="1000" fill="hold"/>
                                        <p:tgtEl>
                                          <p:spTgt spid="2902018">
                                            <p:txEl>
                                              <p:pRg st="4" end="4"/>
                                            </p:txEl>
                                          </p:spTgt>
                                        </p:tgtEl>
                                        <p:attrNameLst>
                                          <p:attrName>ppt_w</p:attrName>
                                        </p:attrNameLst>
                                      </p:cBhvr>
                                      <p:tavLst>
                                        <p:tav tm="0">
                                          <p:val>
                                            <p:strVal val="#ppt_w*0.70"/>
                                          </p:val>
                                        </p:tav>
                                        <p:tav tm="100000">
                                          <p:val>
                                            <p:strVal val="#ppt_w"/>
                                          </p:val>
                                        </p:tav>
                                      </p:tavLst>
                                    </p:anim>
                                    <p:anim calcmode="lin" valueType="num">
                                      <p:cBhvr>
                                        <p:cTn id="13" dur="1000" fill="hold"/>
                                        <p:tgtEl>
                                          <p:spTgt spid="2902018">
                                            <p:txEl>
                                              <p:pRg st="4" end="4"/>
                                            </p:txEl>
                                          </p:spTgt>
                                        </p:tgtEl>
                                        <p:attrNameLst>
                                          <p:attrName>ppt_h</p:attrName>
                                        </p:attrNameLst>
                                      </p:cBhvr>
                                      <p:tavLst>
                                        <p:tav tm="0">
                                          <p:val>
                                            <p:strVal val="#ppt_h"/>
                                          </p:val>
                                        </p:tav>
                                        <p:tav tm="100000">
                                          <p:val>
                                            <p:strVal val="#ppt_h"/>
                                          </p:val>
                                        </p:tav>
                                      </p:tavLst>
                                    </p:anim>
                                    <p:animEffect transition="in" filter="fade">
                                      <p:cBhvr>
                                        <p:cTn id="14" dur="1000"/>
                                        <p:tgtEl>
                                          <p:spTgt spid="2902018">
                                            <p:txEl>
                                              <p:pRg st="4" end="4"/>
                                            </p:txEl>
                                          </p:spTgt>
                                        </p:tgtEl>
                                      </p:cBhvr>
                                    </p:animEffect>
                                  </p:childTnLst>
                                </p:cTn>
                              </p:par>
                              <p:par>
                                <p:cTn id="15" presetID="55" presetClass="entr" presetSubtype="0" fill="hold" nodeType="withEffect">
                                  <p:stCondLst>
                                    <p:cond delay="0"/>
                                  </p:stCondLst>
                                  <p:childTnLst>
                                    <p:set>
                                      <p:cBhvr>
                                        <p:cTn id="16" dur="1" fill="hold">
                                          <p:stCondLst>
                                            <p:cond delay="0"/>
                                          </p:stCondLst>
                                        </p:cTn>
                                        <p:tgtEl>
                                          <p:spTgt spid="2902018">
                                            <p:txEl>
                                              <p:pRg st="5" end="5"/>
                                            </p:txEl>
                                          </p:spTgt>
                                        </p:tgtEl>
                                        <p:attrNameLst>
                                          <p:attrName>style.visibility</p:attrName>
                                        </p:attrNameLst>
                                      </p:cBhvr>
                                      <p:to>
                                        <p:strVal val="visible"/>
                                      </p:to>
                                    </p:set>
                                    <p:anim calcmode="lin" valueType="num">
                                      <p:cBhvr>
                                        <p:cTn id="17" dur="1000" fill="hold"/>
                                        <p:tgtEl>
                                          <p:spTgt spid="2902018">
                                            <p:txEl>
                                              <p:pRg st="5" end="5"/>
                                            </p:txEl>
                                          </p:spTgt>
                                        </p:tgtEl>
                                        <p:attrNameLst>
                                          <p:attrName>ppt_w</p:attrName>
                                        </p:attrNameLst>
                                      </p:cBhvr>
                                      <p:tavLst>
                                        <p:tav tm="0">
                                          <p:val>
                                            <p:strVal val="#ppt_w*0.70"/>
                                          </p:val>
                                        </p:tav>
                                        <p:tav tm="100000">
                                          <p:val>
                                            <p:strVal val="#ppt_w"/>
                                          </p:val>
                                        </p:tav>
                                      </p:tavLst>
                                    </p:anim>
                                    <p:anim calcmode="lin" valueType="num">
                                      <p:cBhvr>
                                        <p:cTn id="18" dur="1000" fill="hold"/>
                                        <p:tgtEl>
                                          <p:spTgt spid="2902018">
                                            <p:txEl>
                                              <p:pRg st="5" end="5"/>
                                            </p:txEl>
                                          </p:spTgt>
                                        </p:tgtEl>
                                        <p:attrNameLst>
                                          <p:attrName>ppt_h</p:attrName>
                                        </p:attrNameLst>
                                      </p:cBhvr>
                                      <p:tavLst>
                                        <p:tav tm="0">
                                          <p:val>
                                            <p:strVal val="#ppt_h"/>
                                          </p:val>
                                        </p:tav>
                                        <p:tav tm="100000">
                                          <p:val>
                                            <p:strVal val="#ppt_h"/>
                                          </p:val>
                                        </p:tav>
                                      </p:tavLst>
                                    </p:anim>
                                    <p:animEffect transition="in" filter="fade">
                                      <p:cBhvr>
                                        <p:cTn id="19" dur="1000"/>
                                        <p:tgtEl>
                                          <p:spTgt spid="2902018">
                                            <p:txEl>
                                              <p:pRg st="5" end="5"/>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 fill="hold" grpId="0" nodeType="clickEffect">
                                  <p:stCondLst>
                                    <p:cond delay="0"/>
                                  </p:stCondLst>
                                  <p:childTnLst>
                                    <p:set>
                                      <p:cBhvr>
                                        <p:cTn id="23" dur="1" fill="hold">
                                          <p:stCondLst>
                                            <p:cond delay="0"/>
                                          </p:stCondLst>
                                        </p:cTn>
                                        <p:tgtEl>
                                          <p:spTgt spid="2902020"/>
                                        </p:tgtEl>
                                        <p:attrNameLst>
                                          <p:attrName>style.visibility</p:attrName>
                                        </p:attrNameLst>
                                      </p:cBhvr>
                                      <p:to>
                                        <p:strVal val="visible"/>
                                      </p:to>
                                    </p:set>
                                    <p:anim calcmode="lin" valueType="num">
                                      <p:cBhvr>
                                        <p:cTn id="24" dur="1000" fill="hold"/>
                                        <p:tgtEl>
                                          <p:spTgt spid="2902020"/>
                                        </p:tgtEl>
                                        <p:attrNameLst>
                                          <p:attrName>ppt_x</p:attrName>
                                        </p:attrNameLst>
                                      </p:cBhvr>
                                      <p:tavLst>
                                        <p:tav tm="0">
                                          <p:val>
                                            <p:strVal val="#ppt_x"/>
                                          </p:val>
                                        </p:tav>
                                        <p:tav tm="100000">
                                          <p:val>
                                            <p:strVal val="#ppt_x"/>
                                          </p:val>
                                        </p:tav>
                                      </p:tavLst>
                                    </p:anim>
                                    <p:anim calcmode="lin" valueType="num">
                                      <p:cBhvr>
                                        <p:cTn id="25" dur="1000" fill="hold"/>
                                        <p:tgtEl>
                                          <p:spTgt spid="2902020"/>
                                        </p:tgtEl>
                                        <p:attrNameLst>
                                          <p:attrName>ppt_y</p:attrName>
                                        </p:attrNameLst>
                                      </p:cBhvr>
                                      <p:tavLst>
                                        <p:tav tm="0">
                                          <p:val>
                                            <p:strVal val="#ppt_y-#ppt_h/2"/>
                                          </p:val>
                                        </p:tav>
                                        <p:tav tm="100000">
                                          <p:val>
                                            <p:strVal val="#ppt_y"/>
                                          </p:val>
                                        </p:tav>
                                      </p:tavLst>
                                    </p:anim>
                                    <p:anim calcmode="lin" valueType="num">
                                      <p:cBhvr>
                                        <p:cTn id="26" dur="1000" fill="hold"/>
                                        <p:tgtEl>
                                          <p:spTgt spid="2902020"/>
                                        </p:tgtEl>
                                        <p:attrNameLst>
                                          <p:attrName>ppt_w</p:attrName>
                                        </p:attrNameLst>
                                      </p:cBhvr>
                                      <p:tavLst>
                                        <p:tav tm="0">
                                          <p:val>
                                            <p:strVal val="#ppt_w"/>
                                          </p:val>
                                        </p:tav>
                                        <p:tav tm="100000">
                                          <p:val>
                                            <p:strVal val="#ppt_w"/>
                                          </p:val>
                                        </p:tav>
                                      </p:tavLst>
                                    </p:anim>
                                    <p:anim calcmode="lin" valueType="num">
                                      <p:cBhvr>
                                        <p:cTn id="27" dur="1000" fill="hold"/>
                                        <p:tgtEl>
                                          <p:spTgt spid="29020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20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2018" name="Rectangle 2"/>
          <p:cNvSpPr>
            <a:spLocks noGrp="1" noChangeArrowheads="1"/>
          </p:cNvSpPr>
          <p:nvPr>
            <p:ph type="body" idx="1"/>
          </p:nvPr>
        </p:nvSpPr>
        <p:spPr>
          <a:xfrm>
            <a:off x="200025" y="1171574"/>
            <a:ext cx="8943975" cy="5229225"/>
          </a:xfrm>
          <a:noFill/>
          <a:ln/>
        </p:spPr>
        <p:txBody>
          <a:bodyPr lIns="82550" tIns="41275" rIns="82550" bIns="41275"/>
          <a:lstStyle/>
          <a:p>
            <a:pPr algn="just" defTabSz="677863">
              <a:lnSpc>
                <a:spcPct val="130000"/>
              </a:lnSpc>
              <a:spcBef>
                <a:spcPct val="65000"/>
              </a:spcBef>
              <a:buFont typeface="Wingdings" pitchFamily="2" charset="2"/>
              <a:buChar char="Ø"/>
            </a:pPr>
            <a:r>
              <a:rPr lang="zh-CN" altLang="en-US" sz="3200" dirty="0">
                <a:latin typeface="微软雅黑" pitchFamily="34" charset="-122"/>
                <a:ea typeface="微软雅黑" pitchFamily="34" charset="-122"/>
              </a:rPr>
              <a:t>问题</a:t>
            </a:r>
          </a:p>
          <a:p>
            <a:pPr marL="849313" lvl="1" indent="-371475" algn="just" defTabSz="677863">
              <a:lnSpc>
                <a:spcPct val="130000"/>
              </a:lnSpc>
              <a:spcBef>
                <a:spcPct val="65000"/>
              </a:spcBef>
              <a:buFont typeface="Wingdings" pitchFamily="2" charset="2"/>
              <a:buChar char="ü"/>
            </a:pPr>
            <a:r>
              <a:rPr lang="en-US" altLang="zh-CN" sz="3200" dirty="0">
                <a:latin typeface="微软雅黑" pitchFamily="34" charset="-122"/>
                <a:ea typeface="微软雅黑" pitchFamily="34" charset="-122"/>
              </a:rPr>
              <a:t>n</a:t>
            </a:r>
            <a:r>
              <a:rPr lang="zh-CN" altLang="en-US" sz="3200" dirty="0">
                <a:latin typeface="微软雅黑" pitchFamily="34" charset="-122"/>
                <a:ea typeface="微软雅黑" pitchFamily="34" charset="-122"/>
              </a:rPr>
              <a:t>，</a:t>
            </a:r>
            <a:r>
              <a:rPr lang="en-US" altLang="zh-CN" sz="3200" dirty="0">
                <a:latin typeface="微软雅黑" pitchFamily="34" charset="-122"/>
                <a:ea typeface="微软雅黑" pitchFamily="34" charset="-122"/>
              </a:rPr>
              <a:t>e</a:t>
            </a:r>
            <a:r>
              <a:rPr lang="zh-CN" altLang="en-US" sz="3200" dirty="0">
                <a:latin typeface="微软雅黑" pitchFamily="34" charset="-122"/>
                <a:ea typeface="微软雅黑" pitchFamily="34" charset="-122"/>
              </a:rPr>
              <a:t>，</a:t>
            </a:r>
            <a:r>
              <a:rPr lang="en-US" altLang="zh-CN" sz="3200" dirty="0">
                <a:latin typeface="微软雅黑" pitchFamily="34" charset="-122"/>
                <a:ea typeface="微软雅黑" pitchFamily="34" charset="-122"/>
              </a:rPr>
              <a:t>d</a:t>
            </a:r>
            <a:r>
              <a:rPr lang="zh-CN" altLang="en-US" sz="3200" dirty="0">
                <a:latin typeface="微软雅黑" pitchFamily="34" charset="-122"/>
                <a:ea typeface="微软雅黑" pitchFamily="34" charset="-122"/>
              </a:rPr>
              <a:t>是什么？（密钥如何生成？）</a:t>
            </a:r>
            <a:endParaRPr lang="en-US" altLang="zh-CN" sz="3200" dirty="0">
              <a:latin typeface="微软雅黑" pitchFamily="34" charset="-122"/>
              <a:ea typeface="微软雅黑" pitchFamily="34" charset="-122"/>
            </a:endParaRPr>
          </a:p>
          <a:p>
            <a:pPr marL="849313" lvl="1" indent="-371475" algn="just" defTabSz="677863">
              <a:lnSpc>
                <a:spcPct val="130000"/>
              </a:lnSpc>
              <a:spcBef>
                <a:spcPct val="65000"/>
              </a:spcBef>
              <a:buFont typeface="Wingdings" pitchFamily="2" charset="2"/>
              <a:buChar char="ü"/>
            </a:pPr>
            <a:r>
              <a:rPr lang="zh-CN" altLang="en-US" sz="3200" dirty="0">
                <a:latin typeface="微软雅黑" pitchFamily="34" charset="-122"/>
                <a:ea typeface="微软雅黑" pitchFamily="34" charset="-122"/>
              </a:rPr>
              <a:t>基本原理是什么？</a:t>
            </a:r>
          </a:p>
          <a:p>
            <a:pPr marL="849313" lvl="1" indent="-371475" algn="just" defTabSz="677863">
              <a:lnSpc>
                <a:spcPct val="130000"/>
              </a:lnSpc>
              <a:spcBef>
                <a:spcPct val="65000"/>
              </a:spcBef>
              <a:buFont typeface="Wingdings" pitchFamily="2" charset="2"/>
              <a:buChar char="ü"/>
            </a:pPr>
            <a:r>
              <a:rPr lang="zh-CN" altLang="en-US" sz="3200" dirty="0">
                <a:latin typeface="微软雅黑" pitchFamily="34" charset="-122"/>
                <a:ea typeface="微软雅黑" pitchFamily="34" charset="-122"/>
              </a:rPr>
              <a:t>为什么解密过程中的</a:t>
            </a:r>
            <a:r>
              <a:rPr lang="en-US" altLang="zh-CN" sz="3200" dirty="0">
                <a:latin typeface="微软雅黑" pitchFamily="34" charset="-122"/>
                <a:ea typeface="微软雅黑" pitchFamily="34" charset="-122"/>
              </a:rPr>
              <a:t>M</a:t>
            </a:r>
            <a:r>
              <a:rPr lang="en-US" altLang="zh-CN" sz="3200" baseline="30000" dirty="0">
                <a:latin typeface="微软雅黑" pitchFamily="34" charset="-122"/>
                <a:ea typeface="微软雅黑" pitchFamily="34" charset="-122"/>
              </a:rPr>
              <a:t>ed</a:t>
            </a:r>
            <a:r>
              <a:rPr lang="en-US" altLang="zh-CN" sz="3200" dirty="0">
                <a:latin typeface="微软雅黑" pitchFamily="34" charset="-122"/>
                <a:ea typeface="微软雅黑" pitchFamily="34" charset="-122"/>
              </a:rPr>
              <a:t> mod n = M </a:t>
            </a:r>
            <a:r>
              <a:rPr lang="zh-CN" altLang="en-US" sz="3200" dirty="0">
                <a:latin typeface="微软雅黑" pitchFamily="34" charset="-122"/>
                <a:ea typeface="微软雅黑" pitchFamily="34" charset="-122"/>
              </a:rPr>
              <a:t>成立？</a:t>
            </a:r>
          </a:p>
        </p:txBody>
      </p:sp>
      <p:sp>
        <p:nvSpPr>
          <p:cNvPr id="2902019" name="Rectangle 3"/>
          <p:cNvSpPr>
            <a:spLocks noGrp="1" noChangeArrowheads="1"/>
          </p:cNvSpPr>
          <p:nvPr>
            <p:ph type="title"/>
          </p:nvPr>
        </p:nvSpPr>
        <p:spPr>
          <a:xfrm>
            <a:off x="806450" y="261938"/>
            <a:ext cx="7527925" cy="358775"/>
          </a:xfrm>
          <a:noFill/>
          <a:ln/>
        </p:spPr>
        <p:txBody>
          <a:bodyPr lIns="82550" tIns="41275" rIns="82550" bIns="41275"/>
          <a:lstStyle/>
          <a:p>
            <a:pPr algn="ctr" defTabSz="677863"/>
            <a:r>
              <a:rPr lang="en-US" altLang="zh-CN" sz="3600" kern="1200" dirty="0">
                <a:solidFill>
                  <a:schemeClr val="accent2"/>
                </a:solidFill>
                <a:effectLst>
                  <a:outerShdw blurRad="38100" dist="38100" dir="2700000" algn="tl">
                    <a:srgbClr val="000000">
                      <a:alpha val="43137"/>
                    </a:srgbClr>
                  </a:outerShdw>
                </a:effectLst>
                <a:latin typeface="+mj-ea"/>
              </a:rPr>
              <a:t>RSA</a:t>
            </a:r>
            <a:r>
              <a:rPr lang="zh-CN" altLang="en-US" sz="3600" kern="1200" dirty="0">
                <a:solidFill>
                  <a:schemeClr val="accent2"/>
                </a:solidFill>
                <a:effectLst>
                  <a:outerShdw blurRad="38100" dist="38100" dir="2700000" algn="tl">
                    <a:srgbClr val="000000">
                      <a:alpha val="43137"/>
                    </a:srgbClr>
                  </a:outerShdw>
                </a:effectLst>
                <a:latin typeface="+mj-ea"/>
              </a:rPr>
              <a:t>算法－－加解密过程</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26</a:t>
            </a:fld>
            <a:endParaRPr lang="en-US" altLang="zh-CN"/>
          </a:p>
        </p:txBody>
      </p:sp>
    </p:spTree>
    <p:extLst>
      <p:ext uri="{BB962C8B-B14F-4D97-AF65-F5344CB8AC3E}">
        <p14:creationId xmlns:p14="http://schemas.microsoft.com/office/powerpoint/2010/main" val="36603737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2902018">
                                            <p:txEl>
                                              <p:pRg st="0" end="0"/>
                                            </p:txEl>
                                          </p:spTgt>
                                        </p:tgtEl>
                                        <p:attrNameLst>
                                          <p:attrName>style.visibility</p:attrName>
                                        </p:attrNameLst>
                                      </p:cBhvr>
                                      <p:to>
                                        <p:strVal val="visible"/>
                                      </p:to>
                                    </p:set>
                                    <p:anim calcmode="lin" valueType="num">
                                      <p:cBhvr>
                                        <p:cTn id="7" dur="1000" fill="hold"/>
                                        <p:tgtEl>
                                          <p:spTgt spid="2902018">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902018">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902018">
                                            <p:txEl>
                                              <p:pRg st="0" end="0"/>
                                            </p:txEl>
                                          </p:spTgt>
                                        </p:tgtEl>
                                      </p:cBhvr>
                                    </p:animEffect>
                                  </p:childTnLst>
                                </p:cTn>
                              </p:par>
                              <p:par>
                                <p:cTn id="10" presetID="55" presetClass="entr" presetSubtype="0" fill="hold" nodeType="withEffect">
                                  <p:stCondLst>
                                    <p:cond delay="0"/>
                                  </p:stCondLst>
                                  <p:childTnLst>
                                    <p:set>
                                      <p:cBhvr>
                                        <p:cTn id="11" dur="1" fill="hold">
                                          <p:stCondLst>
                                            <p:cond delay="0"/>
                                          </p:stCondLst>
                                        </p:cTn>
                                        <p:tgtEl>
                                          <p:spTgt spid="2902018">
                                            <p:txEl>
                                              <p:pRg st="1" end="1"/>
                                            </p:txEl>
                                          </p:spTgt>
                                        </p:tgtEl>
                                        <p:attrNameLst>
                                          <p:attrName>style.visibility</p:attrName>
                                        </p:attrNameLst>
                                      </p:cBhvr>
                                      <p:to>
                                        <p:strVal val="visible"/>
                                      </p:to>
                                    </p:set>
                                    <p:anim calcmode="lin" valueType="num">
                                      <p:cBhvr>
                                        <p:cTn id="12" dur="1000" fill="hold"/>
                                        <p:tgtEl>
                                          <p:spTgt spid="2902018">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2902018">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2902018">
                                            <p:txEl>
                                              <p:pRg st="1" end="1"/>
                                            </p:txEl>
                                          </p:spTgt>
                                        </p:tgtEl>
                                      </p:cBhvr>
                                    </p:animEffect>
                                  </p:childTnLst>
                                </p:cTn>
                              </p:par>
                              <p:par>
                                <p:cTn id="15" presetID="55" presetClass="entr" presetSubtype="0" fill="hold" nodeType="withEffect">
                                  <p:stCondLst>
                                    <p:cond delay="0"/>
                                  </p:stCondLst>
                                  <p:childTnLst>
                                    <p:set>
                                      <p:cBhvr>
                                        <p:cTn id="16" dur="1" fill="hold">
                                          <p:stCondLst>
                                            <p:cond delay="0"/>
                                          </p:stCondLst>
                                        </p:cTn>
                                        <p:tgtEl>
                                          <p:spTgt spid="2902018">
                                            <p:txEl>
                                              <p:pRg st="2" end="2"/>
                                            </p:txEl>
                                          </p:spTgt>
                                        </p:tgtEl>
                                        <p:attrNameLst>
                                          <p:attrName>style.visibility</p:attrName>
                                        </p:attrNameLst>
                                      </p:cBhvr>
                                      <p:to>
                                        <p:strVal val="visible"/>
                                      </p:to>
                                    </p:set>
                                    <p:anim calcmode="lin" valueType="num">
                                      <p:cBhvr>
                                        <p:cTn id="17" dur="1000" fill="hold"/>
                                        <p:tgtEl>
                                          <p:spTgt spid="2902018">
                                            <p:txEl>
                                              <p:pRg st="2" end="2"/>
                                            </p:txEl>
                                          </p:spTgt>
                                        </p:tgtEl>
                                        <p:attrNameLst>
                                          <p:attrName>ppt_w</p:attrName>
                                        </p:attrNameLst>
                                      </p:cBhvr>
                                      <p:tavLst>
                                        <p:tav tm="0">
                                          <p:val>
                                            <p:strVal val="#ppt_w*0.70"/>
                                          </p:val>
                                        </p:tav>
                                        <p:tav tm="100000">
                                          <p:val>
                                            <p:strVal val="#ppt_w"/>
                                          </p:val>
                                        </p:tav>
                                      </p:tavLst>
                                    </p:anim>
                                    <p:anim calcmode="lin" valueType="num">
                                      <p:cBhvr>
                                        <p:cTn id="18" dur="1000" fill="hold"/>
                                        <p:tgtEl>
                                          <p:spTgt spid="2902018">
                                            <p:txEl>
                                              <p:pRg st="2" end="2"/>
                                            </p:txEl>
                                          </p:spTgt>
                                        </p:tgtEl>
                                        <p:attrNameLst>
                                          <p:attrName>ppt_h</p:attrName>
                                        </p:attrNameLst>
                                      </p:cBhvr>
                                      <p:tavLst>
                                        <p:tav tm="0">
                                          <p:val>
                                            <p:strVal val="#ppt_h"/>
                                          </p:val>
                                        </p:tav>
                                        <p:tav tm="100000">
                                          <p:val>
                                            <p:strVal val="#ppt_h"/>
                                          </p:val>
                                        </p:tav>
                                      </p:tavLst>
                                    </p:anim>
                                    <p:animEffect transition="in" filter="fade">
                                      <p:cBhvr>
                                        <p:cTn id="19" dur="1000"/>
                                        <p:tgtEl>
                                          <p:spTgt spid="2902018">
                                            <p:txEl>
                                              <p:pRg st="2" end="2"/>
                                            </p:txEl>
                                          </p:spTgt>
                                        </p:tgtEl>
                                      </p:cBhvr>
                                    </p:animEffect>
                                  </p:childTnLst>
                                </p:cTn>
                              </p:par>
                              <p:par>
                                <p:cTn id="20" presetID="55" presetClass="entr" presetSubtype="0" fill="hold" nodeType="withEffect">
                                  <p:stCondLst>
                                    <p:cond delay="0"/>
                                  </p:stCondLst>
                                  <p:childTnLst>
                                    <p:set>
                                      <p:cBhvr>
                                        <p:cTn id="21" dur="1" fill="hold">
                                          <p:stCondLst>
                                            <p:cond delay="0"/>
                                          </p:stCondLst>
                                        </p:cTn>
                                        <p:tgtEl>
                                          <p:spTgt spid="2902018">
                                            <p:txEl>
                                              <p:pRg st="3" end="3"/>
                                            </p:txEl>
                                          </p:spTgt>
                                        </p:tgtEl>
                                        <p:attrNameLst>
                                          <p:attrName>style.visibility</p:attrName>
                                        </p:attrNameLst>
                                      </p:cBhvr>
                                      <p:to>
                                        <p:strVal val="visible"/>
                                      </p:to>
                                    </p:set>
                                    <p:anim calcmode="lin" valueType="num">
                                      <p:cBhvr>
                                        <p:cTn id="22" dur="1000" fill="hold"/>
                                        <p:tgtEl>
                                          <p:spTgt spid="2902018">
                                            <p:txEl>
                                              <p:pRg st="3" end="3"/>
                                            </p:txEl>
                                          </p:spTgt>
                                        </p:tgtEl>
                                        <p:attrNameLst>
                                          <p:attrName>ppt_w</p:attrName>
                                        </p:attrNameLst>
                                      </p:cBhvr>
                                      <p:tavLst>
                                        <p:tav tm="0">
                                          <p:val>
                                            <p:strVal val="#ppt_w*0.70"/>
                                          </p:val>
                                        </p:tav>
                                        <p:tav tm="100000">
                                          <p:val>
                                            <p:strVal val="#ppt_w"/>
                                          </p:val>
                                        </p:tav>
                                      </p:tavLst>
                                    </p:anim>
                                    <p:anim calcmode="lin" valueType="num">
                                      <p:cBhvr>
                                        <p:cTn id="23" dur="1000" fill="hold"/>
                                        <p:tgtEl>
                                          <p:spTgt spid="2902018">
                                            <p:txEl>
                                              <p:pRg st="3" end="3"/>
                                            </p:txEl>
                                          </p:spTgt>
                                        </p:tgtEl>
                                        <p:attrNameLst>
                                          <p:attrName>ppt_h</p:attrName>
                                        </p:attrNameLst>
                                      </p:cBhvr>
                                      <p:tavLst>
                                        <p:tav tm="0">
                                          <p:val>
                                            <p:strVal val="#ppt_h"/>
                                          </p:val>
                                        </p:tav>
                                        <p:tav tm="100000">
                                          <p:val>
                                            <p:strVal val="#ppt_h"/>
                                          </p:val>
                                        </p:tav>
                                      </p:tavLst>
                                    </p:anim>
                                    <p:animEffect transition="in" filter="fade">
                                      <p:cBhvr>
                                        <p:cTn id="24" dur="1000"/>
                                        <p:tgtEl>
                                          <p:spTgt spid="29020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7"/>
          <p:cNvSpPr>
            <a:spLocks noGrp="1"/>
          </p:cNvSpPr>
          <p:nvPr>
            <p:ph type="sldNum" sz="quarter" idx="12"/>
          </p:nvPr>
        </p:nvSpPr>
        <p:spPr/>
        <p:txBody>
          <a:bodyPr/>
          <a:lstStyle/>
          <a:p>
            <a:fld id="{A1B1DA68-85AB-4D49-8952-18EA578AA5D2}" type="slidenum">
              <a:rPr lang="zh-CN" altLang="en-US"/>
              <a:pPr/>
              <a:t>27</a:t>
            </a:fld>
            <a:endParaRPr lang="en-US" altLang="zh-CN"/>
          </a:p>
        </p:txBody>
      </p:sp>
      <p:sp>
        <p:nvSpPr>
          <p:cNvPr id="2904066" name="Rectangle 2"/>
          <p:cNvSpPr>
            <a:spLocks noGrp="1" noChangeArrowheads="1"/>
          </p:cNvSpPr>
          <p:nvPr>
            <p:ph type="body" sz="half" idx="1"/>
          </p:nvPr>
        </p:nvSpPr>
        <p:spPr>
          <a:xfrm>
            <a:off x="1127125" y="1443038"/>
            <a:ext cx="7904163" cy="4419600"/>
          </a:xfrm>
          <a:noFill/>
          <a:ln/>
        </p:spPr>
        <p:txBody>
          <a:bodyPr lIns="82550" tIns="41275" rIns="82550" bIns="41275"/>
          <a:lstStyle/>
          <a:p>
            <a:pPr marL="457200" indent="-457200" algn="just" defTabSz="677863">
              <a:lnSpc>
                <a:spcPct val="130000"/>
              </a:lnSpc>
              <a:spcBef>
                <a:spcPct val="65000"/>
              </a:spcBef>
              <a:buFont typeface="Symbol" pitchFamily="18" charset="2"/>
              <a:buAutoNum type="arabicPeriod"/>
            </a:pPr>
            <a:r>
              <a:rPr lang="zh-CN" altLang="en-US" sz="2400" dirty="0">
                <a:solidFill>
                  <a:srgbClr val="FF0000"/>
                </a:solidFill>
                <a:latin typeface="微软雅黑" pitchFamily="34" charset="-122"/>
                <a:ea typeface="微软雅黑" pitchFamily="34" charset="-122"/>
              </a:rPr>
              <a:t>选择</a:t>
            </a:r>
            <a:r>
              <a:rPr lang="zh-CN" altLang="en-US" sz="2400" dirty="0">
                <a:latin typeface="微软雅黑" pitchFamily="34" charset="-122"/>
                <a:ea typeface="微软雅黑" pitchFamily="34" charset="-122"/>
              </a:rPr>
              <a:t>两个素数</a:t>
            </a:r>
            <a:r>
              <a:rPr lang="en-US" altLang="zh-CN" sz="2400" dirty="0">
                <a:latin typeface="微软雅黑" pitchFamily="34" charset="-122"/>
                <a:ea typeface="微软雅黑" pitchFamily="34" charset="-122"/>
              </a:rPr>
              <a:t>p</a:t>
            </a:r>
            <a:r>
              <a:rPr lang="zh-CN" altLang="en-US" sz="2400" dirty="0">
                <a:latin typeface="微软雅黑" pitchFamily="34" charset="-122"/>
                <a:ea typeface="微软雅黑" pitchFamily="34" charset="-122"/>
              </a:rPr>
              <a:t>、</a:t>
            </a:r>
            <a:r>
              <a:rPr lang="en-US" altLang="zh-CN" sz="2400" dirty="0">
                <a:latin typeface="微软雅黑" pitchFamily="34" charset="-122"/>
                <a:ea typeface="微软雅黑" pitchFamily="34" charset="-122"/>
              </a:rPr>
              <a:t>q</a:t>
            </a:r>
          </a:p>
          <a:p>
            <a:pPr marL="457200" indent="-457200" algn="just" defTabSz="677863">
              <a:lnSpc>
                <a:spcPct val="130000"/>
              </a:lnSpc>
              <a:spcBef>
                <a:spcPct val="65000"/>
              </a:spcBef>
              <a:buFont typeface="Symbol" pitchFamily="18" charset="2"/>
              <a:buAutoNum type="arabicPeriod"/>
            </a:pPr>
            <a:r>
              <a:rPr lang="zh-CN" altLang="en-US" sz="2400" dirty="0">
                <a:solidFill>
                  <a:srgbClr val="FF0000"/>
                </a:solidFill>
                <a:latin typeface="微软雅黑" pitchFamily="34" charset="-122"/>
                <a:ea typeface="微软雅黑" pitchFamily="34" charset="-122"/>
              </a:rPr>
              <a:t>计算</a:t>
            </a:r>
            <a:r>
              <a:rPr lang="en-US" altLang="zh-CN" sz="2400" dirty="0">
                <a:latin typeface="微软雅黑" pitchFamily="34" charset="-122"/>
                <a:ea typeface="微软雅黑" pitchFamily="34" charset="-122"/>
              </a:rPr>
              <a:t>n=p*q</a:t>
            </a:r>
          </a:p>
          <a:p>
            <a:pPr marL="457200" indent="-457200" algn="just" defTabSz="677863">
              <a:lnSpc>
                <a:spcPct val="130000"/>
              </a:lnSpc>
              <a:spcBef>
                <a:spcPct val="65000"/>
              </a:spcBef>
              <a:buFont typeface="Symbol" pitchFamily="18" charset="2"/>
              <a:buAutoNum type="arabicPeriod"/>
            </a:pPr>
            <a:r>
              <a:rPr lang="zh-CN" altLang="en-US" sz="2400" dirty="0">
                <a:latin typeface="微软雅黑" pitchFamily="34" charset="-122"/>
                <a:ea typeface="微软雅黑" pitchFamily="34" charset="-122"/>
              </a:rPr>
              <a:t>计算</a:t>
            </a:r>
            <a:r>
              <a:rPr lang="en-US" altLang="zh-CN" sz="2400" dirty="0">
                <a:latin typeface="微软雅黑" pitchFamily="34" charset="-122"/>
                <a:ea typeface="微软雅黑" pitchFamily="34" charset="-122"/>
              </a:rPr>
              <a:t>n</a:t>
            </a:r>
            <a:r>
              <a:rPr lang="zh-CN" altLang="en-US" sz="2400" dirty="0">
                <a:latin typeface="微软雅黑" pitchFamily="34" charset="-122"/>
                <a:ea typeface="微软雅黑" pitchFamily="34" charset="-122"/>
              </a:rPr>
              <a:t>的欧拉函数</a:t>
            </a:r>
          </a:p>
          <a:p>
            <a:pPr marL="457200" indent="-457200" algn="just" defTabSz="677863">
              <a:lnSpc>
                <a:spcPct val="130000"/>
              </a:lnSpc>
              <a:spcBef>
                <a:spcPct val="65000"/>
              </a:spcBef>
              <a:buFont typeface="Symbol" pitchFamily="18" charset="2"/>
              <a:buAutoNum type="arabicPeriod"/>
            </a:pPr>
            <a:r>
              <a:rPr lang="zh-CN" altLang="en-US" sz="2400" dirty="0">
                <a:solidFill>
                  <a:srgbClr val="FF0000"/>
                </a:solidFill>
                <a:latin typeface="微软雅黑" pitchFamily="34" charset="-122"/>
                <a:ea typeface="微软雅黑" pitchFamily="34" charset="-122"/>
              </a:rPr>
              <a:t>选择</a:t>
            </a:r>
            <a:r>
              <a:rPr lang="zh-CN" altLang="en-US" sz="2400" dirty="0">
                <a:latin typeface="微软雅黑" pitchFamily="34" charset="-122"/>
                <a:ea typeface="微软雅黑" pitchFamily="34" charset="-122"/>
              </a:rPr>
              <a:t>一个整数</a:t>
            </a:r>
            <a:r>
              <a:rPr lang="en-US" altLang="zh-CN" sz="2400" dirty="0">
                <a:latin typeface="微软雅黑" pitchFamily="34" charset="-122"/>
                <a:ea typeface="微软雅黑" pitchFamily="34" charset="-122"/>
              </a:rPr>
              <a:t>e</a:t>
            </a:r>
          </a:p>
          <a:p>
            <a:pPr marL="457200" indent="-457200" algn="just" defTabSz="677863">
              <a:lnSpc>
                <a:spcPct val="130000"/>
              </a:lnSpc>
              <a:spcBef>
                <a:spcPct val="65000"/>
              </a:spcBef>
              <a:buFont typeface="Symbol" pitchFamily="18" charset="2"/>
              <a:buAutoNum type="arabicPeriod"/>
            </a:pPr>
            <a:r>
              <a:rPr lang="zh-CN" altLang="en-US" sz="2400" dirty="0">
                <a:solidFill>
                  <a:srgbClr val="FF0000"/>
                </a:solidFill>
                <a:latin typeface="微软雅黑" pitchFamily="34" charset="-122"/>
                <a:ea typeface="微软雅黑" pitchFamily="34" charset="-122"/>
              </a:rPr>
              <a:t>计算</a:t>
            </a:r>
            <a:r>
              <a:rPr lang="en-US" altLang="zh-CN" sz="2400" dirty="0">
                <a:latin typeface="微软雅黑" pitchFamily="34" charset="-122"/>
                <a:ea typeface="微软雅黑" pitchFamily="34" charset="-122"/>
              </a:rPr>
              <a:t>d</a:t>
            </a:r>
            <a:r>
              <a:rPr lang="zh-CN" altLang="en-US" sz="2400" dirty="0">
                <a:latin typeface="微软雅黑" pitchFamily="34" charset="-122"/>
                <a:ea typeface="微软雅黑" pitchFamily="34" charset="-122"/>
              </a:rPr>
              <a:t>，满足</a:t>
            </a:r>
          </a:p>
          <a:p>
            <a:pPr marL="457200" indent="-457200" algn="just" defTabSz="677863">
              <a:lnSpc>
                <a:spcPct val="130000"/>
              </a:lnSpc>
              <a:spcBef>
                <a:spcPct val="65000"/>
              </a:spcBef>
              <a:buFont typeface="Symbol" pitchFamily="18" charset="2"/>
              <a:buAutoNum type="arabicPeriod"/>
            </a:pPr>
            <a:r>
              <a:rPr lang="zh-CN" altLang="en-US" dirty="0">
                <a:latin typeface="微软雅黑" pitchFamily="34" charset="-122"/>
                <a:ea typeface="微软雅黑" pitchFamily="34" charset="-122"/>
              </a:rPr>
              <a:t>公开密钥</a:t>
            </a:r>
            <a:r>
              <a:rPr lang="sv-SE" dirty="0">
                <a:latin typeface="微软雅黑" pitchFamily="34" charset="-122"/>
                <a:ea typeface="微软雅黑" pitchFamily="34" charset="-122"/>
              </a:rPr>
              <a:t>KU = {e,n}</a:t>
            </a:r>
            <a:endParaRPr lang="sv-SE" altLang="zh-CN" dirty="0">
              <a:latin typeface="微软雅黑" pitchFamily="34" charset="-122"/>
              <a:ea typeface="微软雅黑" pitchFamily="34" charset="-122"/>
            </a:endParaRPr>
          </a:p>
          <a:p>
            <a:pPr marL="457200" indent="-457200" algn="just" defTabSz="677863">
              <a:lnSpc>
                <a:spcPct val="130000"/>
              </a:lnSpc>
              <a:spcBef>
                <a:spcPct val="65000"/>
              </a:spcBef>
              <a:buFont typeface="Symbol" pitchFamily="18" charset="2"/>
              <a:buAutoNum type="arabicPeriod"/>
            </a:pPr>
            <a:r>
              <a:rPr lang="zh-CN" altLang="en-US" dirty="0">
                <a:latin typeface="微软雅黑" pitchFamily="34" charset="-122"/>
                <a:ea typeface="微软雅黑" pitchFamily="34" charset="-122"/>
              </a:rPr>
              <a:t>私有密钥</a:t>
            </a:r>
            <a:r>
              <a:rPr lang="sv-SE" dirty="0">
                <a:latin typeface="微软雅黑" pitchFamily="34" charset="-122"/>
                <a:ea typeface="微软雅黑" pitchFamily="34" charset="-122"/>
              </a:rPr>
              <a:t>KR = {d,n</a:t>
            </a:r>
            <a:r>
              <a:rPr lang="sv-SE" altLang="zh-CN" dirty="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graphicFrame>
        <p:nvGraphicFramePr>
          <p:cNvPr id="2904067" name="Object 3"/>
          <p:cNvGraphicFramePr>
            <a:graphicFrameLocks noGrp="1" noChangeAspect="1"/>
          </p:cNvGraphicFramePr>
          <p:nvPr>
            <p:ph sz="quarter" idx="2"/>
          </p:nvPr>
        </p:nvGraphicFramePr>
        <p:xfrm>
          <a:off x="4122737" y="2967038"/>
          <a:ext cx="3011488" cy="465137"/>
        </p:xfrm>
        <a:graphic>
          <a:graphicData uri="http://schemas.openxmlformats.org/presentationml/2006/ole">
            <mc:AlternateContent xmlns:mc="http://schemas.openxmlformats.org/markup-compatibility/2006">
              <mc:Choice xmlns:v="urn:schemas-microsoft-com:vml" Requires="v">
                <p:oleObj spid="_x0000_s36378" name="公式" r:id="rId4" imgW="1396800" imgH="215640" progId="Equation.3">
                  <p:embed/>
                </p:oleObj>
              </mc:Choice>
              <mc:Fallback>
                <p:oleObj name="公式" r:id="rId4" imgW="139680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2737" y="2967038"/>
                        <a:ext cx="3011488" cy="465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04068" name="Rectangle 4"/>
          <p:cNvSpPr>
            <a:spLocks noChangeArrowheads="1"/>
          </p:cNvSpPr>
          <p:nvPr/>
        </p:nvSpPr>
        <p:spPr bwMode="auto">
          <a:xfrm>
            <a:off x="687388" y="441325"/>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en-US" altLang="zh-CN" sz="3600" dirty="0">
                <a:solidFill>
                  <a:schemeClr val="accent2"/>
                </a:solidFill>
                <a:effectLst>
                  <a:outerShdw blurRad="38100" dist="38100" dir="2700000" algn="tl">
                    <a:srgbClr val="000000">
                      <a:alpha val="43137"/>
                    </a:srgbClr>
                  </a:outerShdw>
                </a:effectLst>
                <a:latin typeface="+mj-ea"/>
                <a:ea typeface="+mj-ea"/>
                <a:cs typeface="+mj-cs"/>
              </a:rPr>
              <a:t>RSA</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算法－－密钥的生成过程</a:t>
            </a:r>
          </a:p>
        </p:txBody>
      </p:sp>
      <p:graphicFrame>
        <p:nvGraphicFramePr>
          <p:cNvPr id="2904069" name="Object 5"/>
          <p:cNvGraphicFramePr>
            <a:graphicFrameLocks noChangeAspect="1"/>
          </p:cNvGraphicFramePr>
          <p:nvPr/>
        </p:nvGraphicFramePr>
        <p:xfrm>
          <a:off x="3434715" y="4349752"/>
          <a:ext cx="2320925" cy="461963"/>
        </p:xfrm>
        <a:graphic>
          <a:graphicData uri="http://schemas.openxmlformats.org/presentationml/2006/ole">
            <mc:AlternateContent xmlns:mc="http://schemas.openxmlformats.org/markup-compatibility/2006">
              <mc:Choice xmlns:v="urn:schemas-microsoft-com:vml" Requires="v">
                <p:oleObj spid="_x0000_s36379" name="公式" r:id="rId6" imgW="1091880" imgH="215640" progId="Equation.3">
                  <p:embed/>
                </p:oleObj>
              </mc:Choice>
              <mc:Fallback>
                <p:oleObj name="公式" r:id="rId6" imgW="109188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4715" y="4349752"/>
                        <a:ext cx="2320925"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04070" name="Object 6"/>
          <p:cNvGraphicFramePr>
            <a:graphicFrameLocks noChangeAspect="1"/>
          </p:cNvGraphicFramePr>
          <p:nvPr>
            <p:extLst>
              <p:ext uri="{D42A27DB-BD31-4B8C-83A1-F6EECF244321}">
                <p14:modId xmlns:p14="http://schemas.microsoft.com/office/powerpoint/2010/main" val="3457966532"/>
              </p:ext>
            </p:extLst>
          </p:nvPr>
        </p:nvGraphicFramePr>
        <p:xfrm>
          <a:off x="3973513" y="3634541"/>
          <a:ext cx="3989387" cy="469900"/>
        </p:xfrm>
        <a:graphic>
          <a:graphicData uri="http://schemas.openxmlformats.org/presentationml/2006/ole">
            <mc:AlternateContent xmlns:mc="http://schemas.openxmlformats.org/markup-compatibility/2006">
              <mc:Choice xmlns:v="urn:schemas-microsoft-com:vml" Requires="v">
                <p:oleObj spid="_x0000_s36380" name="Equation" r:id="rId8" imgW="1790640" imgH="203040" progId="Equation.3">
                  <p:embed/>
                </p:oleObj>
              </mc:Choice>
              <mc:Fallback>
                <p:oleObj name="Equation" r:id="rId8" imgW="1790640" imgH="203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73513" y="3634541"/>
                        <a:ext cx="3989387"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a:xfrm>
            <a:off x="5399088" y="1118436"/>
            <a:ext cx="3744912" cy="1200329"/>
          </a:xfrm>
          <a:prstGeom prst="rect">
            <a:avLst/>
          </a:prstGeom>
        </p:spPr>
        <p:txBody>
          <a:bodyPr wrap="square">
            <a:spAutoFit/>
          </a:bodyPr>
          <a:lstStyle/>
          <a:p>
            <a:r>
              <a:rPr lang="zh-CN" altLang="en-US" sz="2400" b="1" dirty="0">
                <a:latin typeface="Times New Roman" panose="02020603050405020304" pitchFamily="18" charset="0"/>
                <a:ea typeface="仿宋_GB2312" pitchFamily="49" charset="-122"/>
              </a:rPr>
              <a:t>说明：欧拉函数</a:t>
            </a:r>
            <a:r>
              <a:rPr lang="el-GR" altLang="zh-CN" sz="2400" b="1" dirty="0">
                <a:solidFill>
                  <a:srgbClr val="C00000"/>
                </a:solidFill>
                <a:latin typeface="Times New Roman" panose="02020603050405020304" pitchFamily="18" charset="0"/>
                <a:ea typeface="仿宋_GB2312" pitchFamily="49" charset="-122"/>
              </a:rPr>
              <a:t>Φ</a:t>
            </a:r>
            <a:r>
              <a:rPr lang="en-US" altLang="zh-CN" sz="2400" b="1" dirty="0">
                <a:solidFill>
                  <a:srgbClr val="C00000"/>
                </a:solidFill>
                <a:latin typeface="Times New Roman" panose="02020603050405020304" pitchFamily="18" charset="0"/>
                <a:ea typeface="仿宋_GB2312" pitchFamily="49" charset="-122"/>
              </a:rPr>
              <a:t>(n)</a:t>
            </a:r>
          </a:p>
          <a:p>
            <a:r>
              <a:rPr lang="zh-CN" altLang="en-US" sz="2400" b="1" dirty="0">
                <a:latin typeface="Times New Roman" panose="02020603050405020304" pitchFamily="18" charset="0"/>
                <a:ea typeface="仿宋_GB2312" pitchFamily="49" charset="-122"/>
              </a:rPr>
              <a:t>对于一个正整数</a:t>
            </a:r>
            <a:r>
              <a:rPr lang="en-US" altLang="zh-CN" sz="2400" b="1" dirty="0">
                <a:latin typeface="Times New Roman" panose="02020603050405020304" pitchFamily="18" charset="0"/>
                <a:ea typeface="仿宋_GB2312" pitchFamily="49" charset="-122"/>
              </a:rPr>
              <a:t>n</a:t>
            </a:r>
            <a:r>
              <a:rPr lang="zh-CN" altLang="en-US" sz="2400" b="1" dirty="0">
                <a:latin typeface="Times New Roman" panose="02020603050405020304" pitchFamily="18" charset="0"/>
                <a:ea typeface="仿宋_GB2312" pitchFamily="49" charset="-122"/>
              </a:rPr>
              <a:t>，小于</a:t>
            </a:r>
            <a:r>
              <a:rPr lang="en-US" altLang="zh-CN" sz="2400" b="1" dirty="0">
                <a:latin typeface="Times New Roman" panose="02020603050405020304" pitchFamily="18" charset="0"/>
                <a:ea typeface="仿宋_GB2312" pitchFamily="49" charset="-122"/>
              </a:rPr>
              <a:t>n</a:t>
            </a:r>
            <a:r>
              <a:rPr lang="zh-CN" altLang="en-US" sz="2400" b="1" dirty="0">
                <a:latin typeface="Times New Roman" panose="02020603050405020304" pitchFamily="18" charset="0"/>
                <a:ea typeface="仿宋_GB2312" pitchFamily="49" charset="-122"/>
              </a:rPr>
              <a:t>且和</a:t>
            </a:r>
            <a:r>
              <a:rPr lang="en-US" altLang="zh-CN" sz="2400" b="1" dirty="0">
                <a:latin typeface="Times New Roman" panose="02020603050405020304" pitchFamily="18" charset="0"/>
                <a:ea typeface="仿宋_GB2312" pitchFamily="49" charset="-122"/>
              </a:rPr>
              <a:t>n</a:t>
            </a:r>
            <a:r>
              <a:rPr lang="zh-CN" altLang="en-US" sz="2400" b="1" dirty="0">
                <a:latin typeface="Times New Roman" panose="02020603050405020304" pitchFamily="18" charset="0"/>
                <a:ea typeface="仿宋_GB2312" pitchFamily="49" charset="-122"/>
              </a:rPr>
              <a:t>互质的正整数的个数</a:t>
            </a:r>
            <a:endParaRPr lang="zh-CN" altLang="en-US" sz="2400" b="1" dirty="0"/>
          </a:p>
        </p:txBody>
      </p:sp>
    </p:spTree>
    <p:extLst>
      <p:ext uri="{BB962C8B-B14F-4D97-AF65-F5344CB8AC3E}">
        <p14:creationId xmlns:p14="http://schemas.microsoft.com/office/powerpoint/2010/main" val="426520926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7"/>
          <p:cNvSpPr>
            <a:spLocks noGrp="1"/>
          </p:cNvSpPr>
          <p:nvPr>
            <p:ph type="sldNum" sz="quarter" idx="12"/>
          </p:nvPr>
        </p:nvSpPr>
        <p:spPr/>
        <p:txBody>
          <a:bodyPr/>
          <a:lstStyle/>
          <a:p>
            <a:fld id="{A1B1DA68-85AB-4D49-8952-18EA578AA5D2}" type="slidenum">
              <a:rPr lang="zh-CN" altLang="en-US"/>
              <a:pPr/>
              <a:t>28</a:t>
            </a:fld>
            <a:endParaRPr lang="en-US" altLang="zh-CN"/>
          </a:p>
        </p:txBody>
      </p:sp>
      <p:sp>
        <p:nvSpPr>
          <p:cNvPr id="2904068" name="Rectangle 4"/>
          <p:cNvSpPr>
            <a:spLocks noChangeArrowheads="1"/>
          </p:cNvSpPr>
          <p:nvPr/>
        </p:nvSpPr>
        <p:spPr bwMode="auto">
          <a:xfrm>
            <a:off x="687388" y="441325"/>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en-US" altLang="zh-CN" sz="3600" dirty="0">
                <a:solidFill>
                  <a:schemeClr val="accent2"/>
                </a:solidFill>
                <a:effectLst>
                  <a:outerShdw blurRad="38100" dist="38100" dir="2700000" algn="tl">
                    <a:srgbClr val="000000">
                      <a:alpha val="43137"/>
                    </a:srgbClr>
                  </a:outerShdw>
                </a:effectLst>
                <a:latin typeface="+mj-ea"/>
                <a:ea typeface="+mj-ea"/>
                <a:cs typeface="+mj-cs"/>
              </a:rPr>
              <a:t>RSA</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算法－－密钥的生成过程</a:t>
            </a:r>
          </a:p>
        </p:txBody>
      </p:sp>
      <p:pic>
        <p:nvPicPr>
          <p:cNvPr id="2" name="图片 1">
            <a:extLst>
              <a:ext uri="{FF2B5EF4-FFF2-40B4-BE49-F238E27FC236}">
                <a16:creationId xmlns:a16="http://schemas.microsoft.com/office/drawing/2014/main" id="{4FD6EE93-DFEA-4ED3-B404-8CB5B81A7233}"/>
              </a:ext>
            </a:extLst>
          </p:cNvPr>
          <p:cNvPicPr>
            <a:picLocks noChangeAspect="1"/>
          </p:cNvPicPr>
          <p:nvPr/>
        </p:nvPicPr>
        <p:blipFill>
          <a:blip r:embed="rId3"/>
          <a:stretch>
            <a:fillRect/>
          </a:stretch>
        </p:blipFill>
        <p:spPr>
          <a:xfrm>
            <a:off x="1541621" y="1003300"/>
            <a:ext cx="6060758" cy="5413375"/>
          </a:xfrm>
          <a:prstGeom prst="rect">
            <a:avLst/>
          </a:prstGeom>
        </p:spPr>
      </p:pic>
    </p:spTree>
    <p:extLst>
      <p:ext uri="{BB962C8B-B14F-4D97-AF65-F5344CB8AC3E}">
        <p14:creationId xmlns:p14="http://schemas.microsoft.com/office/powerpoint/2010/main" val="207355263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rrowheads="1"/>
          </p:cNvSpPr>
          <p:nvPr>
            <p:ph type="title"/>
          </p:nvPr>
        </p:nvSpPr>
        <p:spPr/>
        <p:txBody>
          <a:bodyPr/>
          <a:lstStyle/>
          <a:p>
            <a:pPr defTabSz="677863" eaLnBrk="1" hangingPunct="1"/>
            <a:r>
              <a:rPr lang="en-US" altLang="zh-CN" sz="3600" kern="1200" dirty="0">
                <a:solidFill>
                  <a:schemeClr val="accent2"/>
                </a:solidFill>
                <a:effectLst>
                  <a:outerShdw blurRad="38100" dist="38100" dir="2700000" algn="tl">
                    <a:srgbClr val="000000">
                      <a:alpha val="43137"/>
                    </a:srgbClr>
                  </a:outerShdw>
                </a:effectLst>
                <a:latin typeface="+mj-ea"/>
              </a:rPr>
              <a:t>RSA</a:t>
            </a:r>
            <a:r>
              <a:rPr lang="zh-CN" altLang="en-US" sz="3600" kern="1200" dirty="0">
                <a:solidFill>
                  <a:schemeClr val="accent2"/>
                </a:solidFill>
                <a:effectLst>
                  <a:outerShdw blurRad="38100" dist="38100" dir="2700000" algn="tl">
                    <a:srgbClr val="000000">
                      <a:alpha val="43137"/>
                    </a:srgbClr>
                  </a:outerShdw>
                </a:effectLst>
                <a:latin typeface="+mj-ea"/>
              </a:rPr>
              <a:t>的基本原理</a:t>
            </a:r>
          </a:p>
        </p:txBody>
      </p:sp>
      <p:sp>
        <p:nvSpPr>
          <p:cNvPr id="9219" name="Rectangle 3"/>
          <p:cNvSpPr>
            <a:spLocks noGrp="1" noRot="1" noChangeArrowheads="1"/>
          </p:cNvSpPr>
          <p:nvPr>
            <p:ph type="body" idx="1"/>
          </p:nvPr>
        </p:nvSpPr>
        <p:spPr>
          <a:xfrm>
            <a:off x="914400" y="1028172"/>
            <a:ext cx="7772400" cy="1800225"/>
          </a:xfrm>
        </p:spPr>
        <p:txBody>
          <a:bodyPr/>
          <a:lstStyle/>
          <a:p>
            <a:pPr eaLnBrk="1" hangingPunct="1">
              <a:buFont typeface="Wingdings 2" panose="05020102010507070707" pitchFamily="18" charset="2"/>
              <a:buNone/>
            </a:pPr>
            <a:r>
              <a:rPr lang="en-US" altLang="zh-CN" dirty="0"/>
              <a:t>      </a:t>
            </a:r>
          </a:p>
          <a:p>
            <a:pPr eaLnBrk="1" hangingPunct="1">
              <a:buFont typeface="Wingdings 2" panose="05020102010507070707" pitchFamily="18" charset="2"/>
              <a:buNone/>
            </a:pPr>
            <a:r>
              <a:rPr lang="en-US" altLang="zh-CN" sz="3600" dirty="0"/>
              <a:t> RSA</a:t>
            </a:r>
            <a:r>
              <a:rPr lang="zh-CN" altLang="en-US" sz="3600" dirty="0"/>
              <a:t>体制是根据寻求两个大素数容易，而将他们的乘积分解开则极其困难这一原理来设计的。</a:t>
            </a:r>
          </a:p>
        </p:txBody>
      </p:sp>
      <p:sp>
        <p:nvSpPr>
          <p:cNvPr id="4" name="文本框 3"/>
          <p:cNvSpPr txBox="1"/>
          <p:nvPr/>
        </p:nvSpPr>
        <p:spPr>
          <a:xfrm>
            <a:off x="2091266" y="3624795"/>
            <a:ext cx="5418667" cy="584775"/>
          </a:xfrm>
          <a:prstGeom prst="rect">
            <a:avLst/>
          </a:prstGeom>
          <a:noFill/>
        </p:spPr>
        <p:txBody>
          <a:bodyPr wrap="square" rtlCol="0">
            <a:spAutoFit/>
          </a:bodyPr>
          <a:lstStyle/>
          <a:p>
            <a:r>
              <a:rPr lang="en-US" altLang="zh-CN" sz="3200" dirty="0"/>
              <a:t>156287=</a:t>
            </a:r>
            <a:r>
              <a:rPr lang="zh-CN" altLang="en-US" sz="3200" dirty="0"/>
              <a:t>？* ？</a:t>
            </a:r>
          </a:p>
        </p:txBody>
      </p:sp>
      <p:sp>
        <p:nvSpPr>
          <p:cNvPr id="7" name="文本框 6"/>
          <p:cNvSpPr txBox="1"/>
          <p:nvPr/>
        </p:nvSpPr>
        <p:spPr>
          <a:xfrm>
            <a:off x="2091265" y="4713580"/>
            <a:ext cx="5418667" cy="584775"/>
          </a:xfrm>
          <a:prstGeom prst="rect">
            <a:avLst/>
          </a:prstGeom>
          <a:noFill/>
        </p:spPr>
        <p:txBody>
          <a:bodyPr wrap="square" rtlCol="0">
            <a:spAutoFit/>
          </a:bodyPr>
          <a:lstStyle/>
          <a:p>
            <a:r>
              <a:rPr lang="en-US" altLang="zh-CN" sz="3200" dirty="0"/>
              <a:t>156287=373 </a:t>
            </a:r>
            <a:r>
              <a:rPr lang="zh-CN" altLang="en-US" sz="3200" dirty="0"/>
              <a:t>* </a:t>
            </a:r>
            <a:r>
              <a:rPr lang="en-US" altLang="zh-CN" sz="3200" dirty="0"/>
              <a:t>419</a:t>
            </a:r>
            <a:endParaRPr lang="zh-CN" altLang="en-US" sz="3200" dirty="0"/>
          </a:p>
        </p:txBody>
      </p:sp>
    </p:spTree>
    <p:extLst>
      <p:ext uri="{BB962C8B-B14F-4D97-AF65-F5344CB8AC3E}">
        <p14:creationId xmlns:p14="http://schemas.microsoft.com/office/powerpoint/2010/main" val="211072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69" name="Group 13"/>
          <p:cNvGrpSpPr>
            <a:grpSpLocks/>
          </p:cNvGrpSpPr>
          <p:nvPr/>
        </p:nvGrpSpPr>
        <p:grpSpPr bwMode="auto">
          <a:xfrm>
            <a:off x="1622604" y="1400805"/>
            <a:ext cx="762000" cy="665163"/>
            <a:chOff x="3174" y="2656"/>
            <a:chExt cx="1549" cy="1351"/>
          </a:xfrm>
        </p:grpSpPr>
        <p:sp>
          <p:nvSpPr>
            <p:cNvPr id="19470" name="AutoShape 14"/>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71" name="AutoShape 1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72" name="AutoShape 16"/>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grpSp>
        <p:nvGrpSpPr>
          <p:cNvPr id="53" name="Group 18"/>
          <p:cNvGrpSpPr>
            <a:grpSpLocks/>
          </p:cNvGrpSpPr>
          <p:nvPr/>
        </p:nvGrpSpPr>
        <p:grpSpPr bwMode="auto">
          <a:xfrm>
            <a:off x="1606595" y="3995032"/>
            <a:ext cx="762000" cy="665163"/>
            <a:chOff x="1110" y="2656"/>
            <a:chExt cx="1549" cy="1351"/>
          </a:xfrm>
        </p:grpSpPr>
        <p:sp>
          <p:nvSpPr>
            <p:cNvPr id="54" name="AutoShape 1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AutoShape 2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AutoShape 2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标题 1"/>
          <p:cNvSpPr>
            <a:spLocks noGrp="1"/>
          </p:cNvSpPr>
          <p:nvPr>
            <p:ph type="title"/>
          </p:nvPr>
        </p:nvSpPr>
        <p:spPr/>
        <p:txBody>
          <a:bodyPr/>
          <a:lstStyle/>
          <a:p>
            <a:r>
              <a:rPr lang="zh-CN" altLang="en-US" sz="3600" dirty="0">
                <a:solidFill>
                  <a:schemeClr val="accent2">
                    <a:lumMod val="75000"/>
                  </a:schemeClr>
                </a:solidFill>
                <a:effectLst>
                  <a:outerShdw blurRad="38100" dist="38100" dir="2700000" algn="tl">
                    <a:srgbClr val="000000">
                      <a:alpha val="43137"/>
                    </a:srgbClr>
                  </a:outerShdw>
                </a:effectLst>
                <a:latin typeface="+mj-ea"/>
              </a:rPr>
              <a:t>第</a:t>
            </a:r>
            <a:r>
              <a:rPr lang="en-US" altLang="zh-CN" sz="3600" dirty="0">
                <a:solidFill>
                  <a:schemeClr val="accent2">
                    <a:lumMod val="75000"/>
                  </a:schemeClr>
                </a:solidFill>
                <a:effectLst>
                  <a:outerShdw blurRad="38100" dist="38100" dir="2700000" algn="tl">
                    <a:srgbClr val="000000">
                      <a:alpha val="43137"/>
                    </a:srgbClr>
                  </a:outerShdw>
                </a:effectLst>
                <a:latin typeface="+mj-ea"/>
              </a:rPr>
              <a:t>3 </a:t>
            </a:r>
            <a:r>
              <a:rPr lang="zh-CN" altLang="en-US" sz="3600" dirty="0">
                <a:solidFill>
                  <a:schemeClr val="accent2">
                    <a:lumMod val="75000"/>
                  </a:schemeClr>
                </a:solidFill>
                <a:effectLst>
                  <a:outerShdw blurRad="38100" dist="38100" dir="2700000" algn="tl">
                    <a:srgbClr val="000000">
                      <a:alpha val="43137"/>
                    </a:srgbClr>
                  </a:outerShdw>
                </a:effectLst>
                <a:latin typeface="+mj-ea"/>
              </a:rPr>
              <a:t>章  公钥密码和消息认证</a:t>
            </a:r>
          </a:p>
        </p:txBody>
      </p:sp>
      <p:sp>
        <p:nvSpPr>
          <p:cNvPr id="19458" name="Rectangle 7"/>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fld id="{32BFAC4D-9C32-4931-8517-773A974F6B34}" type="slidenum">
              <a:rPr lang="en-US" altLang="zh-CN" smtClean="0">
                <a:latin typeface="Times New Roman" pitchFamily="18" charset="0"/>
              </a:rPr>
              <a:pPr/>
              <a:t>3</a:t>
            </a:fld>
            <a:endParaRPr lang="en-US" altLang="zh-CN">
              <a:latin typeface="Times New Roman" pitchFamily="18" charset="0"/>
            </a:endParaRPr>
          </a:p>
        </p:txBody>
      </p:sp>
      <p:sp>
        <p:nvSpPr>
          <p:cNvPr id="19479" name="Line 23"/>
          <p:cNvSpPr>
            <a:spLocks noChangeShapeType="1"/>
          </p:cNvSpPr>
          <p:nvPr/>
        </p:nvSpPr>
        <p:spPr bwMode="auto">
          <a:xfrm>
            <a:off x="2254250" y="1984375"/>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0" name="Text Box 24"/>
          <p:cNvSpPr txBox="1">
            <a:spLocks noChangeArrowheads="1"/>
          </p:cNvSpPr>
          <p:nvPr/>
        </p:nvSpPr>
        <p:spPr bwMode="auto">
          <a:xfrm>
            <a:off x="2516188" y="1450975"/>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400">
                <a:latin typeface="微软雅黑" pitchFamily="34" charset="-122"/>
                <a:ea typeface="微软雅黑" pitchFamily="34" charset="-122"/>
              </a:defRPr>
            </a:lvl1pPr>
          </a:lstStyle>
          <a:p>
            <a:r>
              <a:rPr lang="zh-CN" altLang="en-US" dirty="0"/>
              <a:t>消息认证方法</a:t>
            </a:r>
          </a:p>
        </p:txBody>
      </p:sp>
      <p:grpSp>
        <p:nvGrpSpPr>
          <p:cNvPr id="19481" name="Group 25"/>
          <p:cNvGrpSpPr>
            <a:grpSpLocks/>
          </p:cNvGrpSpPr>
          <p:nvPr/>
        </p:nvGrpSpPr>
        <p:grpSpPr bwMode="auto">
          <a:xfrm>
            <a:off x="1644650" y="2238375"/>
            <a:ext cx="762000" cy="665163"/>
            <a:chOff x="3174" y="2656"/>
            <a:chExt cx="1549" cy="1351"/>
          </a:xfrm>
        </p:grpSpPr>
        <p:sp>
          <p:nvSpPr>
            <p:cNvPr id="19482" name="AutoShape 2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3" name="AutoShape 2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4" name="AutoShape 2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85" name="Line 29"/>
          <p:cNvSpPr>
            <a:spLocks noChangeShapeType="1"/>
          </p:cNvSpPr>
          <p:nvPr/>
        </p:nvSpPr>
        <p:spPr bwMode="auto">
          <a:xfrm>
            <a:off x="2254250" y="2847975"/>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6" name="Text Box 30"/>
          <p:cNvSpPr txBox="1">
            <a:spLocks noChangeArrowheads="1"/>
          </p:cNvSpPr>
          <p:nvPr/>
        </p:nvSpPr>
        <p:spPr bwMode="auto">
          <a:xfrm>
            <a:off x="2516188" y="2314575"/>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安全散列函数</a:t>
            </a:r>
          </a:p>
        </p:txBody>
      </p:sp>
      <p:sp>
        <p:nvSpPr>
          <p:cNvPr id="19487" name="Text Box 31"/>
          <p:cNvSpPr txBox="1">
            <a:spLocks noChangeArrowheads="1"/>
          </p:cNvSpPr>
          <p:nvPr/>
        </p:nvSpPr>
        <p:spPr bwMode="gray">
          <a:xfrm>
            <a:off x="1695585" y="1508215"/>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3.1</a:t>
            </a:r>
          </a:p>
        </p:txBody>
      </p:sp>
      <p:sp>
        <p:nvSpPr>
          <p:cNvPr id="19488" name="Line 32"/>
          <p:cNvSpPr>
            <a:spLocks noChangeShapeType="1"/>
          </p:cNvSpPr>
          <p:nvPr/>
        </p:nvSpPr>
        <p:spPr bwMode="auto">
          <a:xfrm>
            <a:off x="2260600" y="37131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9" name="Text Box 33"/>
          <p:cNvSpPr txBox="1">
            <a:spLocks noChangeArrowheads="1"/>
          </p:cNvSpPr>
          <p:nvPr/>
        </p:nvSpPr>
        <p:spPr bwMode="auto">
          <a:xfrm>
            <a:off x="2516188" y="3179763"/>
            <a:ext cx="4464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消息认证码</a:t>
            </a:r>
          </a:p>
        </p:txBody>
      </p:sp>
      <p:sp>
        <p:nvSpPr>
          <p:cNvPr id="19490" name="Text Box 34"/>
          <p:cNvSpPr txBox="1">
            <a:spLocks noChangeArrowheads="1"/>
          </p:cNvSpPr>
          <p:nvPr/>
        </p:nvSpPr>
        <p:spPr bwMode="gray">
          <a:xfrm>
            <a:off x="1664717" y="4102442"/>
            <a:ext cx="6730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zh-CN" sz="2400" b="1" dirty="0">
                <a:solidFill>
                  <a:schemeClr val="bg1"/>
                </a:solidFill>
                <a:latin typeface="微软雅黑" pitchFamily="34" charset="-122"/>
                <a:ea typeface="微软雅黑" pitchFamily="34" charset="-122"/>
              </a:rPr>
              <a:t>3.4</a:t>
            </a:r>
          </a:p>
        </p:txBody>
      </p:sp>
      <p:grpSp>
        <p:nvGrpSpPr>
          <p:cNvPr id="19491" name="Group 35"/>
          <p:cNvGrpSpPr>
            <a:grpSpLocks/>
          </p:cNvGrpSpPr>
          <p:nvPr/>
        </p:nvGrpSpPr>
        <p:grpSpPr bwMode="auto">
          <a:xfrm>
            <a:off x="1644650" y="3132329"/>
            <a:ext cx="762000" cy="665162"/>
            <a:chOff x="3174" y="2656"/>
            <a:chExt cx="1549" cy="1351"/>
          </a:xfrm>
        </p:grpSpPr>
        <p:sp>
          <p:nvSpPr>
            <p:cNvPr id="19492" name="AutoShape 3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3" name="AutoShape 3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4" name="AutoShape 3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95" name="Line 39"/>
          <p:cNvSpPr>
            <a:spLocks noChangeShapeType="1"/>
          </p:cNvSpPr>
          <p:nvPr/>
        </p:nvSpPr>
        <p:spPr bwMode="auto">
          <a:xfrm>
            <a:off x="2254250" y="45767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6" name="Text Box 40"/>
          <p:cNvSpPr txBox="1">
            <a:spLocks noChangeArrowheads="1"/>
          </p:cNvSpPr>
          <p:nvPr/>
        </p:nvSpPr>
        <p:spPr bwMode="auto">
          <a:xfrm>
            <a:off x="2516188" y="4024313"/>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solidFill>
                  <a:schemeClr val="accent2">
                    <a:lumMod val="75000"/>
                  </a:schemeClr>
                </a:solidFill>
                <a:effectLst>
                  <a:outerShdw blurRad="38100" dist="38100" dir="2700000" algn="tl">
                    <a:srgbClr val="C0C0C0"/>
                  </a:outerShdw>
                </a:effectLst>
                <a:latin typeface="微软雅黑" pitchFamily="34" charset="-122"/>
                <a:ea typeface="微软雅黑" pitchFamily="34" charset="-122"/>
              </a:rPr>
              <a:t>公钥密码原理</a:t>
            </a:r>
            <a:endParaRPr lang="en-US" altLang="zh-CN" sz="2400" dirty="0">
              <a:solidFill>
                <a:schemeClr val="accent2">
                  <a:lumMod val="75000"/>
                </a:schemeClr>
              </a:solidFill>
              <a:effectLst>
                <a:outerShdw blurRad="38100" dist="38100" dir="2700000" algn="tl">
                  <a:srgbClr val="C0C0C0"/>
                </a:outerShdw>
              </a:effectLst>
              <a:latin typeface="微软雅黑" pitchFamily="34" charset="-122"/>
              <a:ea typeface="微软雅黑" pitchFamily="34" charset="-122"/>
            </a:endParaRPr>
          </a:p>
        </p:txBody>
      </p:sp>
      <p:sp>
        <p:nvSpPr>
          <p:cNvPr id="19497" name="Text Box 41"/>
          <p:cNvSpPr txBox="1">
            <a:spLocks noChangeArrowheads="1"/>
          </p:cNvSpPr>
          <p:nvPr/>
        </p:nvSpPr>
        <p:spPr bwMode="gray">
          <a:xfrm>
            <a:off x="1692544" y="3265486"/>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3.3</a:t>
            </a:r>
          </a:p>
        </p:txBody>
      </p:sp>
      <p:grpSp>
        <p:nvGrpSpPr>
          <p:cNvPr id="33" name="Group 13"/>
          <p:cNvGrpSpPr>
            <a:grpSpLocks/>
          </p:cNvGrpSpPr>
          <p:nvPr/>
        </p:nvGrpSpPr>
        <p:grpSpPr bwMode="auto">
          <a:xfrm>
            <a:off x="1651045" y="4848225"/>
            <a:ext cx="762000" cy="665163"/>
            <a:chOff x="3174" y="2656"/>
            <a:chExt cx="1549" cy="1351"/>
          </a:xfrm>
        </p:grpSpPr>
        <p:sp>
          <p:nvSpPr>
            <p:cNvPr id="34" name="AutoShape 14"/>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5" name="AutoShape 1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6" name="AutoShape 16"/>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38" name="Line 32"/>
          <p:cNvSpPr>
            <a:spLocks noChangeShapeType="1"/>
          </p:cNvSpPr>
          <p:nvPr/>
        </p:nvSpPr>
        <p:spPr bwMode="auto">
          <a:xfrm>
            <a:off x="2266995" y="54403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9" name="Text Box 33"/>
          <p:cNvSpPr txBox="1">
            <a:spLocks noChangeArrowheads="1"/>
          </p:cNvSpPr>
          <p:nvPr/>
        </p:nvSpPr>
        <p:spPr bwMode="auto">
          <a:xfrm>
            <a:off x="2522583" y="4906963"/>
            <a:ext cx="4464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公钥密码算法</a:t>
            </a:r>
          </a:p>
        </p:txBody>
      </p:sp>
      <p:sp>
        <p:nvSpPr>
          <p:cNvPr id="40" name="Text Box 34"/>
          <p:cNvSpPr txBox="1">
            <a:spLocks noChangeArrowheads="1"/>
          </p:cNvSpPr>
          <p:nvPr/>
        </p:nvSpPr>
        <p:spPr bwMode="gray">
          <a:xfrm>
            <a:off x="1682750" y="4965700"/>
            <a:ext cx="6858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zh-CN" sz="2400" b="1" dirty="0">
                <a:solidFill>
                  <a:schemeClr val="bg1"/>
                </a:solidFill>
                <a:latin typeface="微软雅黑" pitchFamily="34" charset="-122"/>
                <a:ea typeface="微软雅黑" pitchFamily="34" charset="-122"/>
              </a:rPr>
              <a:t>3.5</a:t>
            </a:r>
          </a:p>
        </p:txBody>
      </p:sp>
      <p:grpSp>
        <p:nvGrpSpPr>
          <p:cNvPr id="41" name="Group 35"/>
          <p:cNvGrpSpPr>
            <a:grpSpLocks/>
          </p:cNvGrpSpPr>
          <p:nvPr/>
        </p:nvGrpSpPr>
        <p:grpSpPr bwMode="auto">
          <a:xfrm>
            <a:off x="1651045" y="5694363"/>
            <a:ext cx="762000" cy="665162"/>
            <a:chOff x="3174" y="2656"/>
            <a:chExt cx="1549" cy="1351"/>
          </a:xfrm>
        </p:grpSpPr>
        <p:sp>
          <p:nvSpPr>
            <p:cNvPr id="42" name="AutoShape 3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3" name="AutoShape 3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4" name="AutoShape 3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45" name="Line 39"/>
          <p:cNvSpPr>
            <a:spLocks noChangeShapeType="1"/>
          </p:cNvSpPr>
          <p:nvPr/>
        </p:nvSpPr>
        <p:spPr bwMode="auto">
          <a:xfrm>
            <a:off x="2260645" y="63039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6" name="Text Box 40"/>
          <p:cNvSpPr txBox="1">
            <a:spLocks noChangeArrowheads="1"/>
          </p:cNvSpPr>
          <p:nvPr/>
        </p:nvSpPr>
        <p:spPr bwMode="auto">
          <a:xfrm>
            <a:off x="2522583" y="5751513"/>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dirty="0">
                <a:latin typeface="微软雅黑" pitchFamily="34" charset="-122"/>
                <a:ea typeface="微软雅黑" pitchFamily="34" charset="-122"/>
              </a:rPr>
              <a:t>数字签名</a:t>
            </a:r>
            <a:endParaRPr lang="en-US" altLang="zh-CN" sz="2400" dirty="0">
              <a:latin typeface="微软雅黑" pitchFamily="34" charset="-122"/>
              <a:ea typeface="微软雅黑" pitchFamily="34" charset="-122"/>
            </a:endParaRPr>
          </a:p>
        </p:txBody>
      </p:sp>
      <p:sp>
        <p:nvSpPr>
          <p:cNvPr id="47" name="Text Box 41"/>
          <p:cNvSpPr txBox="1">
            <a:spLocks noChangeArrowheads="1"/>
          </p:cNvSpPr>
          <p:nvPr/>
        </p:nvSpPr>
        <p:spPr bwMode="gray">
          <a:xfrm>
            <a:off x="1699332" y="5792788"/>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3.6</a:t>
            </a:r>
          </a:p>
        </p:txBody>
      </p:sp>
      <p:sp>
        <p:nvSpPr>
          <p:cNvPr id="52" name="Text Box 31"/>
          <p:cNvSpPr txBox="1">
            <a:spLocks noChangeArrowheads="1"/>
          </p:cNvSpPr>
          <p:nvPr/>
        </p:nvSpPr>
        <p:spPr bwMode="gray">
          <a:xfrm>
            <a:off x="1692937" y="2334461"/>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3.2</a:t>
            </a:r>
          </a:p>
        </p:txBody>
      </p:sp>
    </p:spTree>
    <p:extLst>
      <p:ext uri="{BB962C8B-B14F-4D97-AF65-F5344CB8AC3E}">
        <p14:creationId xmlns:p14="http://schemas.microsoft.com/office/powerpoint/2010/main" val="21521374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6114" name="Rectangle 2"/>
          <p:cNvSpPr>
            <a:spLocks noGrp="1" noChangeArrowheads="1"/>
          </p:cNvSpPr>
          <p:nvPr>
            <p:ph type="title"/>
          </p:nvPr>
        </p:nvSpPr>
        <p:spPr>
          <a:xfrm>
            <a:off x="493713" y="287338"/>
            <a:ext cx="8229600" cy="1143000"/>
          </a:xfrm>
          <a:noFill/>
          <a:ln/>
        </p:spPr>
        <p:txBody>
          <a:bodyPr lIns="82550" tIns="41275" rIns="82550" bIns="41275"/>
          <a:lstStyle/>
          <a:p>
            <a:pPr algn="ctr" defTabSz="677863"/>
            <a:r>
              <a:rPr lang="zh-CN" altLang="en-US" sz="3600" kern="1200" dirty="0">
                <a:solidFill>
                  <a:schemeClr val="accent2"/>
                </a:solidFill>
                <a:effectLst>
                  <a:outerShdw blurRad="38100" dist="38100" dir="2700000" algn="tl">
                    <a:srgbClr val="000000">
                      <a:alpha val="43137"/>
                    </a:srgbClr>
                  </a:outerShdw>
                </a:effectLst>
                <a:latin typeface="+mj-ea"/>
              </a:rPr>
              <a:t>一个</a:t>
            </a:r>
            <a:r>
              <a:rPr lang="en-US" altLang="zh-CN" sz="3600" kern="1200" dirty="0">
                <a:solidFill>
                  <a:schemeClr val="accent2"/>
                </a:solidFill>
                <a:effectLst>
                  <a:outerShdw blurRad="38100" dist="38100" dir="2700000" algn="tl">
                    <a:srgbClr val="000000">
                      <a:alpha val="43137"/>
                    </a:srgbClr>
                  </a:outerShdw>
                </a:effectLst>
                <a:latin typeface="+mj-ea"/>
              </a:rPr>
              <a:t>RSA</a:t>
            </a:r>
            <a:r>
              <a:rPr lang="zh-CN" altLang="en-US" sz="3600" kern="1200" dirty="0">
                <a:solidFill>
                  <a:schemeClr val="accent2"/>
                </a:solidFill>
                <a:effectLst>
                  <a:outerShdw blurRad="38100" dist="38100" dir="2700000" algn="tl">
                    <a:srgbClr val="000000">
                      <a:alpha val="43137"/>
                    </a:srgbClr>
                  </a:outerShdw>
                </a:effectLst>
                <a:latin typeface="+mj-ea"/>
              </a:rPr>
              <a:t>算法的具体实例</a:t>
            </a:r>
          </a:p>
        </p:txBody>
      </p:sp>
      <p:sp>
        <p:nvSpPr>
          <p:cNvPr id="2906115" name="Rectangle 3"/>
          <p:cNvSpPr>
            <a:spLocks noChangeArrowheads="1"/>
          </p:cNvSpPr>
          <p:nvPr/>
        </p:nvSpPr>
        <p:spPr bwMode="auto">
          <a:xfrm>
            <a:off x="1762125" y="4195763"/>
            <a:ext cx="185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dirty="0">
                <a:solidFill>
                  <a:srgbClr val="000099"/>
                </a:solidFill>
                <a:effectLst>
                  <a:outerShdw blurRad="38100" dist="38100" dir="2700000" algn="tl">
                    <a:srgbClr val="C0C0C0"/>
                  </a:outerShdw>
                </a:effectLst>
              </a:rPr>
              <a:t>C=M</a:t>
            </a:r>
            <a:r>
              <a:rPr lang="en-US" altLang="zh-CN" sz="2400" baseline="30000" dirty="0">
                <a:solidFill>
                  <a:srgbClr val="000099"/>
                </a:solidFill>
                <a:effectLst>
                  <a:outerShdw blurRad="38100" dist="38100" dir="2700000" algn="tl">
                    <a:srgbClr val="C0C0C0"/>
                  </a:outerShdw>
                </a:effectLst>
              </a:rPr>
              <a:t>e</a:t>
            </a:r>
            <a:r>
              <a:rPr lang="en-US" altLang="zh-CN" sz="2400" dirty="0">
                <a:solidFill>
                  <a:srgbClr val="000099"/>
                </a:solidFill>
                <a:effectLst>
                  <a:outerShdw blurRad="38100" dist="38100" dir="2700000" algn="tl">
                    <a:srgbClr val="C0C0C0"/>
                  </a:outerShdw>
                </a:effectLst>
              </a:rPr>
              <a:t> mod n</a:t>
            </a:r>
            <a:endParaRPr lang="zh-CN" altLang="en-US" sz="2400" dirty="0">
              <a:solidFill>
                <a:srgbClr val="000099"/>
              </a:solidFill>
              <a:effectLst>
                <a:outerShdw blurRad="38100" dist="38100" dir="2700000" algn="tl">
                  <a:srgbClr val="C0C0C0"/>
                </a:outerShdw>
              </a:effectLst>
            </a:endParaRPr>
          </a:p>
        </p:txBody>
      </p:sp>
      <p:sp>
        <p:nvSpPr>
          <p:cNvPr id="2906116" name="Rectangle 4"/>
          <p:cNvSpPr>
            <a:spLocks noChangeArrowheads="1"/>
          </p:cNvSpPr>
          <p:nvPr/>
        </p:nvSpPr>
        <p:spPr bwMode="auto">
          <a:xfrm>
            <a:off x="5370512" y="4271963"/>
            <a:ext cx="1952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dirty="0">
                <a:solidFill>
                  <a:srgbClr val="000099"/>
                </a:solidFill>
                <a:effectLst>
                  <a:outerShdw blurRad="38100" dist="38100" dir="2700000" algn="tl">
                    <a:srgbClr val="C0C0C0"/>
                  </a:outerShdw>
                </a:effectLst>
              </a:rPr>
              <a:t>M=C</a:t>
            </a:r>
            <a:r>
              <a:rPr lang="en-US" altLang="zh-CN" sz="2400" baseline="30000" dirty="0">
                <a:solidFill>
                  <a:srgbClr val="000099"/>
                </a:solidFill>
                <a:effectLst>
                  <a:outerShdw blurRad="38100" dist="38100" dir="2700000" algn="tl">
                    <a:srgbClr val="C0C0C0"/>
                  </a:outerShdw>
                </a:effectLst>
              </a:rPr>
              <a:t>d</a:t>
            </a:r>
            <a:r>
              <a:rPr lang="en-US" altLang="zh-CN" sz="2400" dirty="0">
                <a:solidFill>
                  <a:srgbClr val="000099"/>
                </a:solidFill>
                <a:effectLst>
                  <a:outerShdw blurRad="38100" dist="38100" dir="2700000" algn="tl">
                    <a:srgbClr val="C0C0C0"/>
                  </a:outerShdw>
                </a:effectLst>
              </a:rPr>
              <a:t> mod n </a:t>
            </a:r>
            <a:endParaRPr lang="zh-CN" altLang="en-US" sz="2400" dirty="0">
              <a:solidFill>
                <a:srgbClr val="000099"/>
              </a:solidFill>
              <a:effectLst>
                <a:outerShdw blurRad="38100" dist="38100" dir="2700000" algn="tl">
                  <a:srgbClr val="C0C0C0"/>
                </a:outerShdw>
              </a:effectLst>
            </a:endParaRPr>
          </a:p>
        </p:txBody>
      </p:sp>
      <p:pic>
        <p:nvPicPr>
          <p:cNvPr id="2906117" name="Picture 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1337" y="1830388"/>
            <a:ext cx="8283575" cy="2522538"/>
          </a:xfrm>
          <a:prstGeom prst="rect">
            <a:avLst/>
          </a:prstGeom>
          <a:noFill/>
          <a:extLst>
            <a:ext uri="{909E8E84-426E-40DD-AFC4-6F175D3DCCD1}">
              <a14:hiddenFill xmlns:a14="http://schemas.microsoft.com/office/drawing/2010/main">
                <a:solidFill>
                  <a:srgbClr val="FFFFFF"/>
                </a:solidFill>
              </a14:hiddenFill>
            </a:ext>
          </a:extLst>
        </p:spPr>
      </p:pic>
      <p:sp>
        <p:nvSpPr>
          <p:cNvPr id="2906118" name="Rectangle 6"/>
          <p:cNvSpPr>
            <a:spLocks noChangeArrowheads="1"/>
          </p:cNvSpPr>
          <p:nvPr/>
        </p:nvSpPr>
        <p:spPr bwMode="auto">
          <a:xfrm>
            <a:off x="1393825" y="4635500"/>
            <a:ext cx="2797175" cy="1346200"/>
          </a:xfrm>
          <a:prstGeom prst="rect">
            <a:avLst/>
          </a:prstGeom>
          <a:solidFill>
            <a:srgbClr val="CCFFFF"/>
          </a:solidFill>
          <a:ln w="9525">
            <a:solidFill>
              <a:srgbClr val="66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lstStyle/>
          <a:p>
            <a:pPr marL="342900" indent="-342900" algn="just" defTabSz="677863">
              <a:lnSpc>
                <a:spcPct val="130000"/>
              </a:lnSpc>
              <a:spcBef>
                <a:spcPts val="600"/>
              </a:spcBef>
              <a:buClr>
                <a:schemeClr val="tx1"/>
              </a:buClr>
              <a:buSzPct val="105000"/>
              <a:buFont typeface="Wingdings" pitchFamily="2" charset="2"/>
              <a:buChar char="ü"/>
            </a:pPr>
            <a:r>
              <a:rPr lang="en-US" altLang="zh-CN" sz="2000" dirty="0">
                <a:solidFill>
                  <a:srgbClr val="000099"/>
                </a:solidFill>
                <a:latin typeface="Arial" pitchFamily="34" charset="0"/>
                <a:ea typeface="仿宋_GB2312" pitchFamily="49" charset="-122"/>
              </a:rPr>
              <a:t>p=17</a:t>
            </a:r>
            <a:r>
              <a:rPr lang="zh-CN" altLang="en-US" sz="2000" dirty="0">
                <a:solidFill>
                  <a:srgbClr val="000099"/>
                </a:solidFill>
                <a:latin typeface="Arial" pitchFamily="34" charset="0"/>
                <a:ea typeface="仿宋_GB2312" pitchFamily="49" charset="-122"/>
              </a:rPr>
              <a:t>，</a:t>
            </a:r>
            <a:r>
              <a:rPr lang="en-US" altLang="zh-CN" sz="2000" dirty="0">
                <a:solidFill>
                  <a:srgbClr val="000099"/>
                </a:solidFill>
                <a:latin typeface="Arial" pitchFamily="34" charset="0"/>
                <a:ea typeface="仿宋_GB2312" pitchFamily="49" charset="-122"/>
              </a:rPr>
              <a:t>q=11</a:t>
            </a:r>
          </a:p>
          <a:p>
            <a:pPr marL="342900" indent="-342900" algn="just" defTabSz="677863">
              <a:lnSpc>
                <a:spcPct val="130000"/>
              </a:lnSpc>
              <a:spcBef>
                <a:spcPts val="600"/>
              </a:spcBef>
              <a:buClr>
                <a:schemeClr val="tx1"/>
              </a:buClr>
              <a:buSzPct val="105000"/>
              <a:buFont typeface="Wingdings" pitchFamily="2" charset="2"/>
              <a:buChar char="ü"/>
            </a:pPr>
            <a:r>
              <a:rPr lang="en-US" altLang="zh-CN" sz="2000" dirty="0">
                <a:solidFill>
                  <a:srgbClr val="000099"/>
                </a:solidFill>
                <a:latin typeface="Arial" pitchFamily="34" charset="0"/>
                <a:ea typeface="仿宋_GB2312" pitchFamily="49" charset="-122"/>
              </a:rPr>
              <a:t>n=187</a:t>
            </a:r>
            <a:r>
              <a:rPr lang="zh-CN" altLang="en-US" sz="2000" dirty="0">
                <a:solidFill>
                  <a:srgbClr val="000099"/>
                </a:solidFill>
                <a:latin typeface="Arial" pitchFamily="34" charset="0"/>
                <a:ea typeface="仿宋_GB2312" pitchFamily="49" charset="-122"/>
              </a:rPr>
              <a:t>，</a:t>
            </a:r>
          </a:p>
          <a:p>
            <a:pPr marL="342900" indent="-342900" algn="just" defTabSz="677863">
              <a:lnSpc>
                <a:spcPct val="130000"/>
              </a:lnSpc>
              <a:spcBef>
                <a:spcPts val="600"/>
              </a:spcBef>
              <a:buClr>
                <a:schemeClr val="tx1"/>
              </a:buClr>
              <a:buSzPct val="105000"/>
              <a:buFont typeface="Wingdings" pitchFamily="2" charset="2"/>
              <a:buChar char="ü"/>
            </a:pPr>
            <a:r>
              <a:rPr lang="en-US" altLang="zh-CN" sz="2000" dirty="0">
                <a:solidFill>
                  <a:srgbClr val="000099"/>
                </a:solidFill>
                <a:latin typeface="Arial" pitchFamily="34" charset="0"/>
                <a:ea typeface="仿宋_GB2312" pitchFamily="49" charset="-122"/>
              </a:rPr>
              <a:t>e=7</a:t>
            </a:r>
            <a:r>
              <a:rPr lang="zh-CN" altLang="en-US" sz="2000" dirty="0">
                <a:solidFill>
                  <a:srgbClr val="000099"/>
                </a:solidFill>
                <a:latin typeface="Arial" pitchFamily="34" charset="0"/>
                <a:ea typeface="仿宋_GB2312" pitchFamily="49" charset="-122"/>
              </a:rPr>
              <a:t>，</a:t>
            </a:r>
            <a:r>
              <a:rPr lang="en-US" altLang="zh-CN" sz="2000" dirty="0">
                <a:solidFill>
                  <a:srgbClr val="000099"/>
                </a:solidFill>
                <a:latin typeface="Arial" pitchFamily="34" charset="0"/>
                <a:ea typeface="仿宋_GB2312" pitchFamily="49" charset="-122"/>
              </a:rPr>
              <a:t>d=23</a:t>
            </a:r>
          </a:p>
        </p:txBody>
      </p:sp>
      <p:graphicFrame>
        <p:nvGraphicFramePr>
          <p:cNvPr id="2906119" name="Object 7"/>
          <p:cNvGraphicFramePr>
            <a:graphicFrameLocks noChangeAspect="1"/>
          </p:cNvGraphicFramePr>
          <p:nvPr/>
        </p:nvGraphicFramePr>
        <p:xfrm>
          <a:off x="2625725" y="5189538"/>
          <a:ext cx="1328738" cy="363537"/>
        </p:xfrm>
        <a:graphic>
          <a:graphicData uri="http://schemas.openxmlformats.org/presentationml/2006/ole">
            <mc:AlternateContent xmlns:mc="http://schemas.openxmlformats.org/markup-compatibility/2006">
              <mc:Choice xmlns:v="urn:schemas-microsoft-com:vml" Requires="v">
                <p:oleObj spid="_x0000_s37402" name="公式" r:id="rId5" imgW="787320" imgH="215640" progId="Equation.3">
                  <p:embed/>
                </p:oleObj>
              </mc:Choice>
              <mc:Fallback>
                <p:oleObj name="公式" r:id="rId5" imgW="78732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5725" y="5189538"/>
                        <a:ext cx="1328738" cy="363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06120" name="Rectangle 8"/>
          <p:cNvSpPr>
            <a:spLocks noChangeArrowheads="1"/>
          </p:cNvSpPr>
          <p:nvPr/>
        </p:nvSpPr>
        <p:spPr bwMode="auto">
          <a:xfrm>
            <a:off x="4683124" y="4749800"/>
            <a:ext cx="3587750" cy="1041400"/>
          </a:xfrm>
          <a:prstGeom prst="rect">
            <a:avLst/>
          </a:prstGeom>
          <a:solidFill>
            <a:srgbClr val="CCFFFF"/>
          </a:solidFill>
          <a:ln w="9525">
            <a:solidFill>
              <a:srgbClr val="66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lstStyle/>
          <a:p>
            <a:pPr marL="342900" indent="-342900" algn="just" defTabSz="677863">
              <a:lnSpc>
                <a:spcPct val="130000"/>
              </a:lnSpc>
              <a:spcBef>
                <a:spcPts val="600"/>
              </a:spcBef>
              <a:buClr>
                <a:schemeClr val="tx1"/>
              </a:buClr>
              <a:buSzPct val="105000"/>
              <a:buFont typeface="Wingdings" pitchFamily="2" charset="2"/>
              <a:buChar char="ü"/>
            </a:pPr>
            <a:r>
              <a:rPr lang="zh-CN" altLang="en-US" sz="2000" dirty="0">
                <a:solidFill>
                  <a:srgbClr val="000099"/>
                </a:solidFill>
                <a:latin typeface="Arial" pitchFamily="34" charset="0"/>
                <a:ea typeface="仿宋_GB2312" pitchFamily="49" charset="-122"/>
              </a:rPr>
              <a:t>公开密钥</a:t>
            </a:r>
            <a:r>
              <a:rPr lang="en-US" altLang="zh-CN" sz="2000" dirty="0">
                <a:solidFill>
                  <a:srgbClr val="000099"/>
                </a:solidFill>
                <a:latin typeface="Arial" pitchFamily="34" charset="0"/>
                <a:ea typeface="仿宋_GB2312" pitchFamily="49" charset="-122"/>
              </a:rPr>
              <a:t>PU = {7,187}</a:t>
            </a:r>
          </a:p>
          <a:p>
            <a:pPr marL="342900" indent="-342900" algn="just" defTabSz="677863">
              <a:lnSpc>
                <a:spcPct val="130000"/>
              </a:lnSpc>
              <a:spcBef>
                <a:spcPts val="600"/>
              </a:spcBef>
              <a:buClr>
                <a:schemeClr val="tx1"/>
              </a:buClr>
              <a:buSzPct val="105000"/>
              <a:buFont typeface="Wingdings" pitchFamily="2" charset="2"/>
              <a:buChar char="ü"/>
            </a:pPr>
            <a:r>
              <a:rPr lang="zh-CN" altLang="en-US" sz="2000" dirty="0">
                <a:solidFill>
                  <a:srgbClr val="000099"/>
                </a:solidFill>
                <a:latin typeface="Arial" pitchFamily="34" charset="0"/>
                <a:ea typeface="仿宋_GB2312" pitchFamily="49" charset="-122"/>
              </a:rPr>
              <a:t>私有密钥</a:t>
            </a:r>
            <a:r>
              <a:rPr lang="en-US" altLang="zh-CN" sz="2000" dirty="0">
                <a:solidFill>
                  <a:srgbClr val="000099"/>
                </a:solidFill>
                <a:latin typeface="Arial" pitchFamily="34" charset="0"/>
                <a:ea typeface="仿宋_GB2312" pitchFamily="49" charset="-122"/>
              </a:rPr>
              <a:t>PR = {23,187}</a:t>
            </a:r>
          </a:p>
        </p:txBody>
      </p:sp>
      <p:graphicFrame>
        <p:nvGraphicFramePr>
          <p:cNvPr id="2906121" name="Object 9"/>
          <p:cNvGraphicFramePr>
            <a:graphicFrameLocks noChangeAspect="1"/>
          </p:cNvGraphicFramePr>
          <p:nvPr/>
        </p:nvGraphicFramePr>
        <p:xfrm>
          <a:off x="694531" y="5981700"/>
          <a:ext cx="3989388" cy="469900"/>
        </p:xfrm>
        <a:graphic>
          <a:graphicData uri="http://schemas.openxmlformats.org/presentationml/2006/ole">
            <mc:AlternateContent xmlns:mc="http://schemas.openxmlformats.org/markup-compatibility/2006">
              <mc:Choice xmlns:v="urn:schemas-microsoft-com:vml" Requires="v">
                <p:oleObj spid="_x0000_s37403" name="Equation" r:id="rId7" imgW="1790640" imgH="203040" progId="Equation.3">
                  <p:embed/>
                </p:oleObj>
              </mc:Choice>
              <mc:Fallback>
                <p:oleObj name="Equation" r:id="rId7" imgW="179064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4531" y="5981700"/>
                        <a:ext cx="3989388"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06122" name="Object 10"/>
          <p:cNvGraphicFramePr>
            <a:graphicFrameLocks noChangeAspect="1"/>
          </p:cNvGraphicFramePr>
          <p:nvPr/>
        </p:nvGraphicFramePr>
        <p:xfrm>
          <a:off x="5370512" y="5981700"/>
          <a:ext cx="2320925" cy="461962"/>
        </p:xfrm>
        <a:graphic>
          <a:graphicData uri="http://schemas.openxmlformats.org/presentationml/2006/ole">
            <mc:AlternateContent xmlns:mc="http://schemas.openxmlformats.org/markup-compatibility/2006">
              <mc:Choice xmlns:v="urn:schemas-microsoft-com:vml" Requires="v">
                <p:oleObj spid="_x0000_s37404" name="公式" r:id="rId9" imgW="1091880" imgH="215640" progId="Equation.3">
                  <p:embed/>
                </p:oleObj>
              </mc:Choice>
              <mc:Fallback>
                <p:oleObj name="公式" r:id="rId9" imgW="109188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0512" y="5981700"/>
                        <a:ext cx="2320925" cy="46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a:xfrm>
            <a:off x="403224" y="1009560"/>
            <a:ext cx="8740775" cy="874407"/>
          </a:xfrm>
          <a:prstGeom prst="rect">
            <a:avLst/>
          </a:prstGeom>
        </p:spPr>
        <p:txBody>
          <a:bodyPr wrap="square">
            <a:spAutoFit/>
          </a:bodyPr>
          <a:lstStyle/>
          <a:p>
            <a:pPr>
              <a:lnSpc>
                <a:spcPct val="150000"/>
              </a:lnSpc>
            </a:pPr>
            <a:r>
              <a:rPr lang="zh-CN" altLang="en-US" dirty="0">
                <a:latin typeface="微软雅黑" pitchFamily="34" charset="-122"/>
                <a:ea typeface="微软雅黑" pitchFamily="34" charset="-122"/>
              </a:rPr>
              <a:t>用户</a:t>
            </a:r>
            <a:r>
              <a:rPr lang="en-US" altLang="zh-CN" dirty="0">
                <a:latin typeface="微软雅黑" pitchFamily="34" charset="-122"/>
                <a:ea typeface="微软雅黑" pitchFamily="34" charset="-122"/>
              </a:rPr>
              <a:t>A </a:t>
            </a:r>
            <a:r>
              <a:rPr lang="zh-CN" altLang="en-US" dirty="0">
                <a:latin typeface="微软雅黑" pitchFamily="34" charset="-122"/>
                <a:ea typeface="微软雅黑" pitchFamily="34" charset="-122"/>
              </a:rPr>
              <a:t>公布了他的公钥，且用户</a:t>
            </a:r>
            <a:r>
              <a:rPr lang="en-US" altLang="zh-CN" dirty="0">
                <a:latin typeface="微软雅黑" pitchFamily="34" charset="-122"/>
                <a:ea typeface="微软雅黑" pitchFamily="34" charset="-122"/>
              </a:rPr>
              <a:t>B </a:t>
            </a:r>
            <a:r>
              <a:rPr lang="zh-CN" altLang="en-US" dirty="0">
                <a:latin typeface="微软雅黑" pitchFamily="34" charset="-122"/>
                <a:ea typeface="微软雅黑" pitchFamily="34" charset="-122"/>
              </a:rPr>
              <a:t>希望给</a:t>
            </a:r>
            <a:r>
              <a:rPr lang="en-US" altLang="zh-CN" dirty="0">
                <a:latin typeface="微软雅黑" pitchFamily="34" charset="-122"/>
                <a:ea typeface="微软雅黑" pitchFamily="34" charset="-122"/>
              </a:rPr>
              <a:t>A </a:t>
            </a:r>
            <a:r>
              <a:rPr lang="zh-CN" altLang="en-US" dirty="0">
                <a:latin typeface="微软雅黑" pitchFamily="34" charset="-122"/>
                <a:ea typeface="微软雅黑" pitchFamily="34" charset="-122"/>
              </a:rPr>
              <a:t>发送消息</a:t>
            </a:r>
            <a:r>
              <a:rPr lang="en-US" altLang="zh-CN" dirty="0">
                <a:latin typeface="微软雅黑" pitchFamily="34" charset="-122"/>
                <a:ea typeface="微软雅黑" pitchFamily="34" charset="-122"/>
              </a:rPr>
              <a:t>M</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则</a:t>
            </a:r>
            <a:r>
              <a:rPr lang="en-US" altLang="zh-CN" dirty="0">
                <a:latin typeface="微软雅黑" pitchFamily="34" charset="-122"/>
                <a:ea typeface="微软雅黑" pitchFamily="34" charset="-122"/>
              </a:rPr>
              <a:t>B</a:t>
            </a:r>
            <a:r>
              <a:rPr lang="zh-CN" altLang="en-US" dirty="0">
                <a:latin typeface="微软雅黑" pitchFamily="34" charset="-122"/>
                <a:ea typeface="微软雅黑" pitchFamily="34" charset="-122"/>
              </a:rPr>
              <a:t>计算</a:t>
            </a:r>
            <a:r>
              <a:rPr lang="en-US" altLang="zh-CN" dirty="0">
                <a:latin typeface="微软雅黑" pitchFamily="34" charset="-122"/>
                <a:ea typeface="微软雅黑" pitchFamily="34" charset="-122"/>
              </a:rPr>
              <a:t>C=M</a:t>
            </a:r>
            <a:r>
              <a:rPr lang="en-US" altLang="zh-CN" baseline="30000" dirty="0">
                <a:latin typeface="微软雅黑" pitchFamily="34" charset="-122"/>
                <a:ea typeface="微软雅黑" pitchFamily="34" charset="-122"/>
              </a:rPr>
              <a:t>e</a:t>
            </a:r>
            <a:r>
              <a:rPr lang="en-US" altLang="zh-CN" dirty="0">
                <a:latin typeface="微软雅黑" pitchFamily="34" charset="-122"/>
                <a:ea typeface="微软雅黑" pitchFamily="34" charset="-122"/>
              </a:rPr>
              <a:t>(mod n) </a:t>
            </a:r>
            <a:r>
              <a:rPr lang="zh-CN" altLang="en-US" dirty="0">
                <a:latin typeface="微软雅黑" pitchFamily="34" charset="-122"/>
                <a:ea typeface="微软雅黑" pitchFamily="34" charset="-122"/>
              </a:rPr>
              <a:t>并且发送</a:t>
            </a:r>
            <a:r>
              <a:rPr lang="en-US" altLang="zh-CN" dirty="0">
                <a:latin typeface="微软雅黑" pitchFamily="34" charset="-122"/>
                <a:ea typeface="微软雅黑" pitchFamily="34" charset="-122"/>
              </a:rPr>
              <a:t>C </a:t>
            </a:r>
            <a:r>
              <a:rPr lang="zh-CN" altLang="en-US" dirty="0">
                <a:latin typeface="微软雅黑" pitchFamily="34" charset="-122"/>
                <a:ea typeface="微软雅黑" pitchFamily="34" charset="-122"/>
              </a:rPr>
              <a:t>，当接收到密文时，用户</a:t>
            </a:r>
            <a:r>
              <a:rPr lang="en-US" altLang="zh-CN" dirty="0">
                <a:latin typeface="微软雅黑" pitchFamily="34" charset="-122"/>
                <a:ea typeface="微软雅黑" pitchFamily="34" charset="-122"/>
              </a:rPr>
              <a:t>A </a:t>
            </a:r>
            <a:r>
              <a:rPr lang="zh-CN" altLang="en-US" dirty="0">
                <a:latin typeface="微软雅黑" pitchFamily="34" charset="-122"/>
                <a:ea typeface="微软雅黑" pitchFamily="34" charset="-122"/>
              </a:rPr>
              <a:t>通过计算</a:t>
            </a:r>
            <a:r>
              <a:rPr lang="en-US" altLang="zh-CN" dirty="0">
                <a:latin typeface="微软雅黑" pitchFamily="34" charset="-122"/>
                <a:ea typeface="微软雅黑" pitchFamily="34" charset="-122"/>
              </a:rPr>
              <a:t>M =C</a:t>
            </a:r>
            <a:r>
              <a:rPr lang="en-US" altLang="zh-CN" baseline="30000" dirty="0">
                <a:latin typeface="微软雅黑" pitchFamily="34" charset="-122"/>
                <a:ea typeface="微软雅黑" pitchFamily="34" charset="-122"/>
              </a:rPr>
              <a:t>d</a:t>
            </a:r>
            <a:r>
              <a:rPr lang="en-US" altLang="zh-CN" dirty="0">
                <a:latin typeface="微软雅黑" pitchFamily="34" charset="-122"/>
                <a:ea typeface="微软雅黑" pitchFamily="34" charset="-122"/>
              </a:rPr>
              <a:t>(mod n) </a:t>
            </a:r>
            <a:r>
              <a:rPr lang="zh-CN" altLang="en-US" dirty="0">
                <a:latin typeface="微软雅黑" pitchFamily="34" charset="-122"/>
                <a:ea typeface="微软雅黑" pitchFamily="34" charset="-122"/>
              </a:rPr>
              <a:t>解密密文</a:t>
            </a:r>
          </a:p>
        </p:txBody>
      </p:sp>
      <p:sp>
        <p:nvSpPr>
          <p:cNvPr id="3" name="灯片编号占位符 2"/>
          <p:cNvSpPr>
            <a:spLocks noGrp="1"/>
          </p:cNvSpPr>
          <p:nvPr>
            <p:ph type="sldNum" sz="quarter" idx="10"/>
          </p:nvPr>
        </p:nvSpPr>
        <p:spPr/>
        <p:txBody>
          <a:bodyPr/>
          <a:lstStyle/>
          <a:p>
            <a:pPr>
              <a:defRPr/>
            </a:pPr>
            <a:fld id="{AA391F51-DA1D-424B-BD54-E6317CB1A384}" type="slidenum">
              <a:rPr lang="en-US" altLang="zh-CN" smtClean="0"/>
              <a:pPr>
                <a:defRPr/>
              </a:pPr>
              <a:t>30</a:t>
            </a:fld>
            <a:endParaRPr lang="en-US" altLang="zh-CN"/>
          </a:p>
        </p:txBody>
      </p:sp>
    </p:spTree>
    <p:extLst>
      <p:ext uri="{BB962C8B-B14F-4D97-AF65-F5344CB8AC3E}">
        <p14:creationId xmlns:p14="http://schemas.microsoft.com/office/powerpoint/2010/main" val="11484024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906118"/>
                                        </p:tgtEl>
                                        <p:attrNameLst>
                                          <p:attrName>style.visibility</p:attrName>
                                        </p:attrNameLst>
                                      </p:cBhvr>
                                      <p:to>
                                        <p:strVal val="visible"/>
                                      </p:to>
                                    </p:set>
                                    <p:anim calcmode="lin" valueType="num">
                                      <p:cBhvr>
                                        <p:cTn id="7" dur="1000" fill="hold"/>
                                        <p:tgtEl>
                                          <p:spTgt spid="2906118"/>
                                        </p:tgtEl>
                                        <p:attrNameLst>
                                          <p:attrName>ppt_w</p:attrName>
                                        </p:attrNameLst>
                                      </p:cBhvr>
                                      <p:tavLst>
                                        <p:tav tm="0">
                                          <p:val>
                                            <p:fltVal val="0"/>
                                          </p:val>
                                        </p:tav>
                                        <p:tav tm="100000">
                                          <p:val>
                                            <p:strVal val="#ppt_w"/>
                                          </p:val>
                                        </p:tav>
                                      </p:tavLst>
                                    </p:anim>
                                    <p:anim calcmode="lin" valueType="num">
                                      <p:cBhvr>
                                        <p:cTn id="8" dur="1000" fill="hold"/>
                                        <p:tgtEl>
                                          <p:spTgt spid="2906118"/>
                                        </p:tgtEl>
                                        <p:attrNameLst>
                                          <p:attrName>ppt_h</p:attrName>
                                        </p:attrNameLst>
                                      </p:cBhvr>
                                      <p:tavLst>
                                        <p:tav tm="0">
                                          <p:val>
                                            <p:strVal val="#ppt_h"/>
                                          </p:val>
                                        </p:tav>
                                        <p:tav tm="100000">
                                          <p:val>
                                            <p:strVal val="#ppt_h"/>
                                          </p:val>
                                        </p:tav>
                                      </p:tavLst>
                                    </p:anim>
                                  </p:childTnLst>
                                </p:cTn>
                              </p:par>
                            </p:childTnLst>
                          </p:cTn>
                        </p:par>
                        <p:par>
                          <p:cTn id="9" fill="hold" nodeType="afterGroup">
                            <p:stCondLst>
                              <p:cond delay="1000"/>
                            </p:stCondLst>
                            <p:childTnLst>
                              <p:par>
                                <p:cTn id="10" presetID="17" presetClass="entr" presetSubtype="8" fill="hold" nodeType="afterEffect">
                                  <p:stCondLst>
                                    <p:cond delay="0"/>
                                  </p:stCondLst>
                                  <p:childTnLst>
                                    <p:set>
                                      <p:cBhvr>
                                        <p:cTn id="11" dur="1" fill="hold">
                                          <p:stCondLst>
                                            <p:cond delay="0"/>
                                          </p:stCondLst>
                                        </p:cTn>
                                        <p:tgtEl>
                                          <p:spTgt spid="2906119"/>
                                        </p:tgtEl>
                                        <p:attrNameLst>
                                          <p:attrName>style.visibility</p:attrName>
                                        </p:attrNameLst>
                                      </p:cBhvr>
                                      <p:to>
                                        <p:strVal val="visible"/>
                                      </p:to>
                                    </p:set>
                                    <p:anim calcmode="lin" valueType="num">
                                      <p:cBhvr>
                                        <p:cTn id="12" dur="1000" fill="hold"/>
                                        <p:tgtEl>
                                          <p:spTgt spid="2906119"/>
                                        </p:tgtEl>
                                        <p:attrNameLst>
                                          <p:attrName>ppt_x</p:attrName>
                                        </p:attrNameLst>
                                      </p:cBhvr>
                                      <p:tavLst>
                                        <p:tav tm="0">
                                          <p:val>
                                            <p:strVal val="#ppt_x-#ppt_w/2"/>
                                          </p:val>
                                        </p:tav>
                                        <p:tav tm="100000">
                                          <p:val>
                                            <p:strVal val="#ppt_x"/>
                                          </p:val>
                                        </p:tav>
                                      </p:tavLst>
                                    </p:anim>
                                    <p:anim calcmode="lin" valueType="num">
                                      <p:cBhvr>
                                        <p:cTn id="13" dur="1000" fill="hold"/>
                                        <p:tgtEl>
                                          <p:spTgt spid="2906119"/>
                                        </p:tgtEl>
                                        <p:attrNameLst>
                                          <p:attrName>ppt_y</p:attrName>
                                        </p:attrNameLst>
                                      </p:cBhvr>
                                      <p:tavLst>
                                        <p:tav tm="0">
                                          <p:val>
                                            <p:strVal val="#ppt_y"/>
                                          </p:val>
                                        </p:tav>
                                        <p:tav tm="100000">
                                          <p:val>
                                            <p:strVal val="#ppt_y"/>
                                          </p:val>
                                        </p:tav>
                                      </p:tavLst>
                                    </p:anim>
                                    <p:anim calcmode="lin" valueType="num">
                                      <p:cBhvr>
                                        <p:cTn id="14" dur="1000" fill="hold"/>
                                        <p:tgtEl>
                                          <p:spTgt spid="2906119"/>
                                        </p:tgtEl>
                                        <p:attrNameLst>
                                          <p:attrName>ppt_w</p:attrName>
                                        </p:attrNameLst>
                                      </p:cBhvr>
                                      <p:tavLst>
                                        <p:tav tm="0">
                                          <p:val>
                                            <p:fltVal val="0"/>
                                          </p:val>
                                        </p:tav>
                                        <p:tav tm="100000">
                                          <p:val>
                                            <p:strVal val="#ppt_w"/>
                                          </p:val>
                                        </p:tav>
                                      </p:tavLst>
                                    </p:anim>
                                    <p:anim calcmode="lin" valueType="num">
                                      <p:cBhvr>
                                        <p:cTn id="15" dur="1000" fill="hold"/>
                                        <p:tgtEl>
                                          <p:spTgt spid="2906119"/>
                                        </p:tgtEl>
                                        <p:attrNameLst>
                                          <p:attrName>ppt_h</p:attrName>
                                        </p:attrNameLst>
                                      </p:cBhvr>
                                      <p:tavLst>
                                        <p:tav tm="0">
                                          <p:val>
                                            <p:strVal val="#ppt_h"/>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7" presetClass="entr" presetSubtype="8" fill="hold" nodeType="clickEffect">
                                  <p:stCondLst>
                                    <p:cond delay="0"/>
                                  </p:stCondLst>
                                  <p:childTnLst>
                                    <p:set>
                                      <p:cBhvr>
                                        <p:cTn id="19" dur="1" fill="hold">
                                          <p:stCondLst>
                                            <p:cond delay="0"/>
                                          </p:stCondLst>
                                        </p:cTn>
                                        <p:tgtEl>
                                          <p:spTgt spid="2906121"/>
                                        </p:tgtEl>
                                        <p:attrNameLst>
                                          <p:attrName>style.visibility</p:attrName>
                                        </p:attrNameLst>
                                      </p:cBhvr>
                                      <p:to>
                                        <p:strVal val="visible"/>
                                      </p:to>
                                    </p:set>
                                    <p:anim calcmode="lin" valueType="num">
                                      <p:cBhvr>
                                        <p:cTn id="20" dur="1000" fill="hold"/>
                                        <p:tgtEl>
                                          <p:spTgt spid="2906121"/>
                                        </p:tgtEl>
                                        <p:attrNameLst>
                                          <p:attrName>ppt_x</p:attrName>
                                        </p:attrNameLst>
                                      </p:cBhvr>
                                      <p:tavLst>
                                        <p:tav tm="0">
                                          <p:val>
                                            <p:strVal val="#ppt_x-#ppt_w/2"/>
                                          </p:val>
                                        </p:tav>
                                        <p:tav tm="100000">
                                          <p:val>
                                            <p:strVal val="#ppt_x"/>
                                          </p:val>
                                        </p:tav>
                                      </p:tavLst>
                                    </p:anim>
                                    <p:anim calcmode="lin" valueType="num">
                                      <p:cBhvr>
                                        <p:cTn id="21" dur="1000" fill="hold"/>
                                        <p:tgtEl>
                                          <p:spTgt spid="2906121"/>
                                        </p:tgtEl>
                                        <p:attrNameLst>
                                          <p:attrName>ppt_y</p:attrName>
                                        </p:attrNameLst>
                                      </p:cBhvr>
                                      <p:tavLst>
                                        <p:tav tm="0">
                                          <p:val>
                                            <p:strVal val="#ppt_y"/>
                                          </p:val>
                                        </p:tav>
                                        <p:tav tm="100000">
                                          <p:val>
                                            <p:strVal val="#ppt_y"/>
                                          </p:val>
                                        </p:tav>
                                      </p:tavLst>
                                    </p:anim>
                                    <p:anim calcmode="lin" valueType="num">
                                      <p:cBhvr>
                                        <p:cTn id="22" dur="1000" fill="hold"/>
                                        <p:tgtEl>
                                          <p:spTgt spid="2906121"/>
                                        </p:tgtEl>
                                        <p:attrNameLst>
                                          <p:attrName>ppt_w</p:attrName>
                                        </p:attrNameLst>
                                      </p:cBhvr>
                                      <p:tavLst>
                                        <p:tav tm="0">
                                          <p:val>
                                            <p:fltVal val="0"/>
                                          </p:val>
                                        </p:tav>
                                        <p:tav tm="100000">
                                          <p:val>
                                            <p:strVal val="#ppt_w"/>
                                          </p:val>
                                        </p:tav>
                                      </p:tavLst>
                                    </p:anim>
                                    <p:anim calcmode="lin" valueType="num">
                                      <p:cBhvr>
                                        <p:cTn id="23" dur="1000" fill="hold"/>
                                        <p:tgtEl>
                                          <p:spTgt spid="2906121"/>
                                        </p:tgtEl>
                                        <p:attrNameLst>
                                          <p:attrName>ppt_h</p:attrName>
                                        </p:attrNameLst>
                                      </p:cBhvr>
                                      <p:tavLst>
                                        <p:tav tm="0">
                                          <p:val>
                                            <p:strVal val="#ppt_h"/>
                                          </p:val>
                                        </p:tav>
                                        <p:tav tm="100000">
                                          <p:val>
                                            <p:strVal val="#ppt_h"/>
                                          </p:val>
                                        </p:tav>
                                      </p:tavLst>
                                    </p:anim>
                                  </p:childTnLst>
                                </p:cTn>
                              </p:par>
                            </p:childTnLst>
                          </p:cTn>
                        </p:par>
                        <p:par>
                          <p:cTn id="24" fill="hold" nodeType="afterGroup">
                            <p:stCondLst>
                              <p:cond delay="1000"/>
                            </p:stCondLst>
                            <p:childTnLst>
                              <p:par>
                                <p:cTn id="25" presetID="17" presetClass="entr" presetSubtype="8" fill="hold" nodeType="afterEffect">
                                  <p:stCondLst>
                                    <p:cond delay="0"/>
                                  </p:stCondLst>
                                  <p:childTnLst>
                                    <p:set>
                                      <p:cBhvr>
                                        <p:cTn id="26" dur="1" fill="hold">
                                          <p:stCondLst>
                                            <p:cond delay="0"/>
                                          </p:stCondLst>
                                        </p:cTn>
                                        <p:tgtEl>
                                          <p:spTgt spid="2906122"/>
                                        </p:tgtEl>
                                        <p:attrNameLst>
                                          <p:attrName>style.visibility</p:attrName>
                                        </p:attrNameLst>
                                      </p:cBhvr>
                                      <p:to>
                                        <p:strVal val="visible"/>
                                      </p:to>
                                    </p:set>
                                    <p:anim calcmode="lin" valueType="num">
                                      <p:cBhvr>
                                        <p:cTn id="27" dur="1000" fill="hold"/>
                                        <p:tgtEl>
                                          <p:spTgt spid="2906122"/>
                                        </p:tgtEl>
                                        <p:attrNameLst>
                                          <p:attrName>ppt_x</p:attrName>
                                        </p:attrNameLst>
                                      </p:cBhvr>
                                      <p:tavLst>
                                        <p:tav tm="0">
                                          <p:val>
                                            <p:strVal val="#ppt_x-#ppt_w/2"/>
                                          </p:val>
                                        </p:tav>
                                        <p:tav tm="100000">
                                          <p:val>
                                            <p:strVal val="#ppt_x"/>
                                          </p:val>
                                        </p:tav>
                                      </p:tavLst>
                                    </p:anim>
                                    <p:anim calcmode="lin" valueType="num">
                                      <p:cBhvr>
                                        <p:cTn id="28" dur="1000" fill="hold"/>
                                        <p:tgtEl>
                                          <p:spTgt spid="2906122"/>
                                        </p:tgtEl>
                                        <p:attrNameLst>
                                          <p:attrName>ppt_y</p:attrName>
                                        </p:attrNameLst>
                                      </p:cBhvr>
                                      <p:tavLst>
                                        <p:tav tm="0">
                                          <p:val>
                                            <p:strVal val="#ppt_y"/>
                                          </p:val>
                                        </p:tav>
                                        <p:tav tm="100000">
                                          <p:val>
                                            <p:strVal val="#ppt_y"/>
                                          </p:val>
                                        </p:tav>
                                      </p:tavLst>
                                    </p:anim>
                                    <p:anim calcmode="lin" valueType="num">
                                      <p:cBhvr>
                                        <p:cTn id="29" dur="1000" fill="hold"/>
                                        <p:tgtEl>
                                          <p:spTgt spid="2906122"/>
                                        </p:tgtEl>
                                        <p:attrNameLst>
                                          <p:attrName>ppt_w</p:attrName>
                                        </p:attrNameLst>
                                      </p:cBhvr>
                                      <p:tavLst>
                                        <p:tav tm="0">
                                          <p:val>
                                            <p:fltVal val="0"/>
                                          </p:val>
                                        </p:tav>
                                        <p:tav tm="100000">
                                          <p:val>
                                            <p:strVal val="#ppt_w"/>
                                          </p:val>
                                        </p:tav>
                                      </p:tavLst>
                                    </p:anim>
                                    <p:anim calcmode="lin" valueType="num">
                                      <p:cBhvr>
                                        <p:cTn id="30" dur="1000" fill="hold"/>
                                        <p:tgtEl>
                                          <p:spTgt spid="2906122"/>
                                        </p:tgtEl>
                                        <p:attrNameLst>
                                          <p:attrName>ppt_h</p:attrName>
                                        </p:attrNameLst>
                                      </p:cBhvr>
                                      <p:tavLst>
                                        <p:tav tm="0">
                                          <p:val>
                                            <p:strVal val="#ppt_h"/>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10" fill="hold" grpId="0" nodeType="clickEffect">
                                  <p:stCondLst>
                                    <p:cond delay="0"/>
                                  </p:stCondLst>
                                  <p:childTnLst>
                                    <p:set>
                                      <p:cBhvr>
                                        <p:cTn id="34" dur="1" fill="hold">
                                          <p:stCondLst>
                                            <p:cond delay="0"/>
                                          </p:stCondLst>
                                        </p:cTn>
                                        <p:tgtEl>
                                          <p:spTgt spid="2906120"/>
                                        </p:tgtEl>
                                        <p:attrNameLst>
                                          <p:attrName>style.visibility</p:attrName>
                                        </p:attrNameLst>
                                      </p:cBhvr>
                                      <p:to>
                                        <p:strVal val="visible"/>
                                      </p:to>
                                    </p:set>
                                    <p:anim calcmode="lin" valueType="num">
                                      <p:cBhvr>
                                        <p:cTn id="35" dur="1000" fill="hold"/>
                                        <p:tgtEl>
                                          <p:spTgt spid="2906120"/>
                                        </p:tgtEl>
                                        <p:attrNameLst>
                                          <p:attrName>ppt_w</p:attrName>
                                        </p:attrNameLst>
                                      </p:cBhvr>
                                      <p:tavLst>
                                        <p:tav tm="0">
                                          <p:val>
                                            <p:fltVal val="0"/>
                                          </p:val>
                                        </p:tav>
                                        <p:tav tm="100000">
                                          <p:val>
                                            <p:strVal val="#ppt_w"/>
                                          </p:val>
                                        </p:tav>
                                      </p:tavLst>
                                    </p:anim>
                                    <p:anim calcmode="lin" valueType="num">
                                      <p:cBhvr>
                                        <p:cTn id="36" dur="1000" fill="hold"/>
                                        <p:tgtEl>
                                          <p:spTgt spid="29061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6118" grpId="0" animBg="1"/>
      <p:bldP spid="290612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Rot="1" noChangeArrowheads="1"/>
          </p:cNvSpPr>
          <p:nvPr>
            <p:ph type="title"/>
          </p:nvPr>
        </p:nvSpPr>
        <p:spPr/>
        <p:txBody>
          <a:bodyPr/>
          <a:lstStyle/>
          <a:p>
            <a:pPr eaLnBrk="1" hangingPunct="1"/>
            <a:r>
              <a:rPr lang="en-US" altLang="zh-CN" sz="3600" dirty="0"/>
              <a:t>RSA</a:t>
            </a:r>
            <a:r>
              <a:rPr lang="zh-CN" altLang="en-US" sz="3600" dirty="0"/>
              <a:t>中密钥中参数的选择（示例二）</a:t>
            </a:r>
          </a:p>
        </p:txBody>
      </p:sp>
      <p:graphicFrame>
        <p:nvGraphicFramePr>
          <p:cNvPr id="4098" name="Object 4"/>
          <p:cNvGraphicFramePr>
            <a:graphicFrameLocks noGrp="1" noChangeAspect="1"/>
          </p:cNvGraphicFramePr>
          <p:nvPr>
            <p:ph sz="half" idx="2"/>
            <p:extLst>
              <p:ext uri="{D42A27DB-BD31-4B8C-83A1-F6EECF244321}">
                <p14:modId xmlns:p14="http://schemas.microsoft.com/office/powerpoint/2010/main" val="1781876224"/>
              </p:ext>
            </p:extLst>
          </p:nvPr>
        </p:nvGraphicFramePr>
        <p:xfrm>
          <a:off x="827088" y="1801813"/>
          <a:ext cx="7056437" cy="3859212"/>
        </p:xfrm>
        <a:graphic>
          <a:graphicData uri="http://schemas.openxmlformats.org/presentationml/2006/ole">
            <mc:AlternateContent xmlns:mc="http://schemas.openxmlformats.org/markup-compatibility/2006">
              <mc:Choice xmlns:v="urn:schemas-microsoft-com:vml" Requires="v">
                <p:oleObj spid="_x0000_s29121" name="Equation" r:id="rId3" imgW="2971800" imgH="1625400" progId="Equation.DSMT4">
                  <p:embed/>
                </p:oleObj>
              </mc:Choice>
              <mc:Fallback>
                <p:oleObj name="Equation" r:id="rId3" imgW="2971800" imgH="1625400" progId="Equation.DSMT4">
                  <p:embed/>
                  <p:pic>
                    <p:nvPicPr>
                      <p:cNvPr id="4098" name="Object 4"/>
                      <p:cNvPicPr>
                        <a:picLocks noChangeAspect="1" noChangeArrowheads="1"/>
                      </p:cNvPicPr>
                      <p:nvPr/>
                    </p:nvPicPr>
                    <p:blipFill>
                      <a:blip r:embed="rId4"/>
                      <a:srcRect/>
                      <a:stretch>
                        <a:fillRect/>
                      </a:stretch>
                    </p:blipFill>
                    <p:spPr bwMode="auto">
                      <a:xfrm>
                        <a:off x="827088" y="1801813"/>
                        <a:ext cx="7056437" cy="3859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005441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Rot="1" noChangeArrowheads="1"/>
          </p:cNvSpPr>
          <p:nvPr>
            <p:ph type="title"/>
          </p:nvPr>
        </p:nvSpPr>
        <p:spPr/>
        <p:txBody>
          <a:bodyPr/>
          <a:lstStyle/>
          <a:p>
            <a:pPr eaLnBrk="1" hangingPunct="1"/>
            <a:r>
              <a:rPr lang="en-US" altLang="zh-CN" sz="3600" dirty="0"/>
              <a:t>RSA</a:t>
            </a:r>
            <a:r>
              <a:rPr lang="zh-CN" altLang="en-US" sz="3600" dirty="0"/>
              <a:t>算法练习</a:t>
            </a:r>
          </a:p>
        </p:txBody>
      </p:sp>
      <p:sp>
        <p:nvSpPr>
          <p:cNvPr id="6" name="Rectangle 3">
            <a:extLst>
              <a:ext uri="{FF2B5EF4-FFF2-40B4-BE49-F238E27FC236}">
                <a16:creationId xmlns:a16="http://schemas.microsoft.com/office/drawing/2014/main" id="{A59D8742-3994-4561-9E91-910442A58B65}"/>
              </a:ext>
            </a:extLst>
          </p:cNvPr>
          <p:cNvSpPr>
            <a:spLocks noGrp="1" noChangeArrowheads="1"/>
          </p:cNvSpPr>
          <p:nvPr>
            <p:ph type="body" idx="1"/>
          </p:nvPr>
        </p:nvSpPr>
        <p:spPr>
          <a:xfrm>
            <a:off x="652288" y="1827312"/>
            <a:ext cx="8002588" cy="3600400"/>
          </a:xfrm>
          <a:noFill/>
          <a:extLst>
            <a:ext uri="{909E8E84-426E-40DD-AFC4-6F175D3DCCD1}">
              <a14:hiddenFill xmlns:a14="http://schemas.microsoft.com/office/drawing/2010/main">
                <a:solidFill>
                  <a:schemeClr val="bg1"/>
                </a:solidFill>
              </a14:hiddenFill>
            </a:ext>
          </a:extLst>
        </p:spPr>
        <p:txBody>
          <a:bodyPr/>
          <a:lstStyle/>
          <a:p>
            <a:pPr marL="0" indent="0">
              <a:lnSpc>
                <a:spcPct val="90000"/>
              </a:lnSpc>
              <a:buNone/>
            </a:pPr>
            <a:endParaRPr lang="en-US" altLang="zh-CN" sz="4000" b="0" dirty="0">
              <a:solidFill>
                <a:srgbClr val="FF0000"/>
              </a:solidFill>
              <a:latin typeface="微软雅黑" pitchFamily="34" charset="-122"/>
              <a:ea typeface="微软雅黑" pitchFamily="34" charset="-122"/>
            </a:endParaRPr>
          </a:p>
          <a:p>
            <a:pPr>
              <a:lnSpc>
                <a:spcPct val="90000"/>
              </a:lnSpc>
            </a:pPr>
            <a:r>
              <a:rPr lang="zh-CN" altLang="en-US" sz="4000" dirty="0">
                <a:solidFill>
                  <a:srgbClr val="FF0000"/>
                </a:solidFill>
                <a:latin typeface="微软雅黑" pitchFamily="34" charset="-122"/>
                <a:ea typeface="微软雅黑" pitchFamily="34" charset="-122"/>
              </a:rPr>
              <a:t>课堂练习：</a:t>
            </a:r>
            <a:r>
              <a:rPr lang="en-US" altLang="zh-CN" sz="4000" dirty="0">
                <a:solidFill>
                  <a:srgbClr val="FF0000"/>
                </a:solidFill>
                <a:latin typeface="微软雅黑" pitchFamily="34" charset="-122"/>
                <a:ea typeface="微软雅黑" pitchFamily="34" charset="-122"/>
              </a:rPr>
              <a:t>P77</a:t>
            </a:r>
            <a:r>
              <a:rPr lang="zh-CN" altLang="en-US" sz="4000" dirty="0">
                <a:solidFill>
                  <a:srgbClr val="FF0000"/>
                </a:solidFill>
                <a:latin typeface="微软雅黑" pitchFamily="34" charset="-122"/>
                <a:ea typeface="微软雅黑" pitchFamily="34" charset="-122"/>
              </a:rPr>
              <a:t>，</a:t>
            </a:r>
            <a:r>
              <a:rPr lang="en-US" altLang="zh-CN" sz="4000" dirty="0">
                <a:solidFill>
                  <a:srgbClr val="FF0000"/>
                </a:solidFill>
                <a:latin typeface="微软雅黑" pitchFamily="34" charset="-122"/>
                <a:ea typeface="微软雅黑" pitchFamily="34" charset="-122"/>
              </a:rPr>
              <a:t>3.14</a:t>
            </a:r>
            <a:r>
              <a:rPr lang="zh-CN" altLang="en-US" sz="4000" dirty="0">
                <a:solidFill>
                  <a:srgbClr val="FF0000"/>
                </a:solidFill>
                <a:latin typeface="微软雅黑" pitchFamily="34" charset="-122"/>
                <a:ea typeface="微软雅黑" pitchFamily="34" charset="-122"/>
              </a:rPr>
              <a:t>题的</a:t>
            </a:r>
            <a:r>
              <a:rPr lang="en-US" altLang="zh-CN" sz="4000" dirty="0">
                <a:solidFill>
                  <a:srgbClr val="FF0000"/>
                </a:solidFill>
                <a:latin typeface="微软雅黑" pitchFamily="34" charset="-122"/>
                <a:ea typeface="微软雅黑" pitchFamily="34" charset="-122"/>
              </a:rPr>
              <a:t>a, b</a:t>
            </a:r>
            <a:r>
              <a:rPr lang="zh-CN" altLang="en-US" sz="4000" dirty="0">
                <a:solidFill>
                  <a:srgbClr val="FF0000"/>
                </a:solidFill>
                <a:latin typeface="微软雅黑" pitchFamily="34" charset="-122"/>
                <a:ea typeface="微软雅黑" pitchFamily="34" charset="-122"/>
              </a:rPr>
              <a:t>小题</a:t>
            </a:r>
            <a:endParaRPr lang="en-US" altLang="zh-CN" sz="4000" dirty="0">
              <a:solidFill>
                <a:srgbClr val="FF0000"/>
              </a:solidFill>
              <a:latin typeface="微软雅黑" pitchFamily="34" charset="-122"/>
              <a:ea typeface="微软雅黑" pitchFamily="34" charset="-122"/>
            </a:endParaRPr>
          </a:p>
          <a:p>
            <a:pPr>
              <a:lnSpc>
                <a:spcPct val="90000"/>
              </a:lnSpc>
            </a:pPr>
            <a:endParaRPr lang="en-US" altLang="zh-CN" sz="4000" b="0" dirty="0">
              <a:solidFill>
                <a:srgbClr val="FF0000"/>
              </a:solidFill>
              <a:latin typeface="微软雅黑" pitchFamily="34" charset="-122"/>
              <a:ea typeface="微软雅黑" pitchFamily="34" charset="-122"/>
            </a:endParaRPr>
          </a:p>
          <a:p>
            <a:pPr>
              <a:lnSpc>
                <a:spcPct val="90000"/>
              </a:lnSpc>
            </a:pPr>
            <a:r>
              <a:rPr lang="zh-CN" altLang="en-US" sz="4000" dirty="0">
                <a:solidFill>
                  <a:srgbClr val="FF0000"/>
                </a:solidFill>
                <a:latin typeface="微软雅黑" pitchFamily="34" charset="-122"/>
                <a:ea typeface="微软雅黑" pitchFamily="34" charset="-122"/>
              </a:rPr>
              <a:t>课后作业：</a:t>
            </a:r>
            <a:r>
              <a:rPr lang="en-US" altLang="zh-CN" sz="4000" dirty="0">
                <a:solidFill>
                  <a:srgbClr val="FF0000"/>
                </a:solidFill>
                <a:latin typeface="微软雅黑" pitchFamily="34" charset="-122"/>
                <a:ea typeface="微软雅黑" pitchFamily="34" charset="-122"/>
              </a:rPr>
              <a:t> 3.14</a:t>
            </a:r>
            <a:r>
              <a:rPr lang="zh-CN" altLang="en-US" sz="4000" dirty="0">
                <a:solidFill>
                  <a:srgbClr val="FF0000"/>
                </a:solidFill>
                <a:latin typeface="微软雅黑" pitchFamily="34" charset="-122"/>
                <a:ea typeface="微软雅黑" pitchFamily="34" charset="-122"/>
              </a:rPr>
              <a:t>题的</a:t>
            </a:r>
            <a:r>
              <a:rPr lang="en-US" altLang="zh-CN" sz="4000" dirty="0">
                <a:solidFill>
                  <a:srgbClr val="FF0000"/>
                </a:solidFill>
                <a:latin typeface="微软雅黑" pitchFamily="34" charset="-122"/>
                <a:ea typeface="微软雅黑" pitchFamily="34" charset="-122"/>
              </a:rPr>
              <a:t>c, d, e </a:t>
            </a:r>
            <a:r>
              <a:rPr lang="zh-CN" altLang="en-US" sz="4000">
                <a:solidFill>
                  <a:srgbClr val="FF0000"/>
                </a:solidFill>
                <a:latin typeface="微软雅黑" pitchFamily="34" charset="-122"/>
                <a:ea typeface="微软雅黑" pitchFamily="34" charset="-122"/>
              </a:rPr>
              <a:t>小题</a:t>
            </a:r>
            <a:endParaRPr lang="en-US" altLang="zh-CN" sz="4000" b="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365594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3" name="Rectangle 2"/>
          <p:cNvSpPr>
            <a:spLocks noGrp="1" noRot="1" noChangeArrowheads="1"/>
          </p:cNvSpPr>
          <p:nvPr>
            <p:ph type="title"/>
          </p:nvPr>
        </p:nvSpPr>
        <p:spPr/>
        <p:txBody>
          <a:bodyPr/>
          <a:lstStyle/>
          <a:p>
            <a:pPr eaLnBrk="1" hangingPunct="1"/>
            <a:r>
              <a:rPr lang="en-US" altLang="zh-CN" sz="3600" dirty="0"/>
              <a:t>RSA</a:t>
            </a:r>
            <a:r>
              <a:rPr lang="zh-CN" altLang="en-US" sz="3600" dirty="0"/>
              <a:t>中密钥中参数的选择（示例三）</a:t>
            </a:r>
          </a:p>
        </p:txBody>
      </p:sp>
      <p:graphicFrame>
        <p:nvGraphicFramePr>
          <p:cNvPr id="5122" name="Object 4"/>
          <p:cNvGraphicFramePr>
            <a:graphicFrameLocks noGrp="1" noChangeAspect="1"/>
          </p:cNvGraphicFramePr>
          <p:nvPr>
            <p:ph sz="half" idx="2"/>
          </p:nvPr>
        </p:nvGraphicFramePr>
        <p:xfrm>
          <a:off x="611188" y="1484313"/>
          <a:ext cx="7848600" cy="4200525"/>
        </p:xfrm>
        <a:graphic>
          <a:graphicData uri="http://schemas.openxmlformats.org/presentationml/2006/ole">
            <mc:AlternateContent xmlns:mc="http://schemas.openxmlformats.org/markup-compatibility/2006">
              <mc:Choice xmlns:v="urn:schemas-microsoft-com:vml" Requires="v">
                <p:oleObj spid="_x0000_s30145" name="公式" r:id="rId3" imgW="3060360" imgH="1638000" progId="Equation.3">
                  <p:embed/>
                </p:oleObj>
              </mc:Choice>
              <mc:Fallback>
                <p:oleObj name="公式" r:id="rId3" imgW="3060360" imgH="1638000" progId="Equation.3">
                  <p:embed/>
                  <p:pic>
                    <p:nvPicPr>
                      <p:cNvPr id="512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484313"/>
                        <a:ext cx="7848600" cy="420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79288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62" name="Rectangle 2"/>
          <p:cNvSpPr>
            <a:spLocks noGrp="1" noChangeArrowheads="1"/>
          </p:cNvSpPr>
          <p:nvPr>
            <p:ph type="body" idx="1"/>
          </p:nvPr>
        </p:nvSpPr>
        <p:spPr>
          <a:xfrm>
            <a:off x="687388" y="1301750"/>
            <a:ext cx="7908925" cy="4867275"/>
          </a:xfrm>
          <a:noFill/>
          <a:ln/>
        </p:spPr>
        <p:txBody>
          <a:bodyPr lIns="82550" tIns="41275" rIns="82550" bIns="41275"/>
          <a:lstStyle/>
          <a:p>
            <a:pPr algn="just" defTabSz="677863">
              <a:lnSpc>
                <a:spcPct val="120000"/>
              </a:lnSpc>
              <a:spcBef>
                <a:spcPct val="35000"/>
              </a:spcBef>
              <a:buFont typeface="Wingdings" pitchFamily="2" charset="2"/>
              <a:buChar char="Ø"/>
            </a:pPr>
            <a:r>
              <a:rPr lang="zh-CN" altLang="en-US" sz="2400" dirty="0">
                <a:latin typeface="Times New Roman" panose="02020603050405020304" pitchFamily="18" charset="0"/>
                <a:ea typeface="仿宋_GB2312" pitchFamily="49" charset="-122"/>
              </a:rPr>
              <a:t>给定两个素数</a:t>
            </a:r>
            <a:r>
              <a:rPr lang="en-US" altLang="zh-CN" sz="2400" dirty="0">
                <a:latin typeface="Times New Roman" panose="02020603050405020304" pitchFamily="18" charset="0"/>
                <a:ea typeface="仿宋_GB2312" pitchFamily="49" charset="-122"/>
              </a:rPr>
              <a:t>p</a:t>
            </a:r>
            <a:r>
              <a:rPr lang="zh-CN" altLang="en-US" sz="2400" dirty="0">
                <a:latin typeface="Times New Roman" panose="02020603050405020304" pitchFamily="18" charset="0"/>
                <a:ea typeface="仿宋_GB2312" pitchFamily="49" charset="-122"/>
              </a:rPr>
              <a:t>、</a:t>
            </a:r>
            <a:r>
              <a:rPr lang="en-US" altLang="zh-CN" sz="2400" dirty="0">
                <a:latin typeface="Times New Roman" panose="02020603050405020304" pitchFamily="18" charset="0"/>
                <a:ea typeface="仿宋_GB2312" pitchFamily="49" charset="-122"/>
              </a:rPr>
              <a:t>q</a:t>
            </a:r>
            <a:r>
              <a:rPr lang="zh-CN" altLang="en-US" sz="2400" dirty="0">
                <a:latin typeface="Times New Roman" panose="02020603050405020304" pitchFamily="18" charset="0"/>
                <a:ea typeface="仿宋_GB2312" pitchFamily="49" charset="-122"/>
              </a:rPr>
              <a:t>，整数</a:t>
            </a:r>
            <a:r>
              <a:rPr lang="en-US" altLang="zh-CN" sz="2400" dirty="0">
                <a:latin typeface="Times New Roman" panose="02020603050405020304" pitchFamily="18" charset="0"/>
                <a:ea typeface="仿宋_GB2312" pitchFamily="49" charset="-122"/>
              </a:rPr>
              <a:t>n=</a:t>
            </a:r>
            <a:r>
              <a:rPr lang="en-US" altLang="zh-CN" sz="2400" dirty="0" err="1">
                <a:latin typeface="Times New Roman" panose="02020603050405020304" pitchFamily="18" charset="0"/>
                <a:ea typeface="仿宋_GB2312" pitchFamily="49" charset="-122"/>
              </a:rPr>
              <a:t>pq</a:t>
            </a:r>
            <a:endParaRPr lang="en-US" altLang="zh-CN" sz="2400" dirty="0">
              <a:latin typeface="Times New Roman" panose="02020603050405020304" pitchFamily="18" charset="0"/>
              <a:ea typeface="仿宋_GB2312" pitchFamily="49" charset="-122"/>
            </a:endParaRPr>
          </a:p>
          <a:p>
            <a:pPr algn="just" defTabSz="677863">
              <a:lnSpc>
                <a:spcPct val="120000"/>
              </a:lnSpc>
              <a:spcBef>
                <a:spcPct val="35000"/>
              </a:spcBef>
              <a:buFont typeface="Wingdings" pitchFamily="2" charset="2"/>
              <a:buChar char="Ø"/>
            </a:pPr>
            <a:r>
              <a:rPr lang="zh-CN" altLang="en-US" dirty="0">
                <a:latin typeface="Times New Roman" panose="02020603050405020304" pitchFamily="18" charset="0"/>
                <a:ea typeface="仿宋_GB2312" pitchFamily="49" charset="-122"/>
              </a:rPr>
              <a:t>整数</a:t>
            </a:r>
            <a:r>
              <a:rPr lang="en-US" altLang="zh-CN" dirty="0">
                <a:latin typeface="Times New Roman" panose="02020603050405020304" pitchFamily="18" charset="0"/>
                <a:ea typeface="仿宋_GB2312" pitchFamily="49" charset="-122"/>
              </a:rPr>
              <a:t>e</a:t>
            </a:r>
            <a:r>
              <a:rPr lang="zh-CN" altLang="en-US" dirty="0">
                <a:latin typeface="Times New Roman" panose="02020603050405020304" pitchFamily="18" charset="0"/>
                <a:ea typeface="仿宋_GB2312" pitchFamily="49" charset="-122"/>
              </a:rPr>
              <a:t>与</a:t>
            </a:r>
            <a:r>
              <a:rPr lang="el-GR" altLang="zh-CN" dirty="0">
                <a:solidFill>
                  <a:srgbClr val="C00000"/>
                </a:solidFill>
                <a:latin typeface="Times New Roman" panose="02020603050405020304" pitchFamily="18" charset="0"/>
                <a:ea typeface="仿宋_GB2312" pitchFamily="49" charset="-122"/>
              </a:rPr>
              <a:t>Φ</a:t>
            </a:r>
            <a:r>
              <a:rPr lang="en-US" altLang="zh-CN" dirty="0">
                <a:solidFill>
                  <a:srgbClr val="C00000"/>
                </a:solidFill>
                <a:latin typeface="Times New Roman" panose="02020603050405020304" pitchFamily="18" charset="0"/>
                <a:ea typeface="仿宋_GB2312" pitchFamily="49" charset="-122"/>
              </a:rPr>
              <a:t>(n)</a:t>
            </a:r>
            <a:r>
              <a:rPr lang="zh-CN" altLang="en-US" dirty="0">
                <a:latin typeface="Times New Roman" panose="02020603050405020304" pitchFamily="18" charset="0"/>
                <a:ea typeface="仿宋_GB2312" pitchFamily="49" charset="-122"/>
              </a:rPr>
              <a:t>互质（即，二者最大公约数为</a:t>
            </a:r>
            <a:r>
              <a:rPr lang="en-US" altLang="zh-CN" dirty="0">
                <a:latin typeface="Times New Roman" panose="02020603050405020304" pitchFamily="18" charset="0"/>
                <a:ea typeface="仿宋_GB2312" pitchFamily="49" charset="-122"/>
              </a:rPr>
              <a:t>1</a:t>
            </a:r>
            <a:r>
              <a:rPr lang="zh-CN" altLang="en-US" dirty="0">
                <a:latin typeface="Times New Roman" panose="02020603050405020304" pitchFamily="18" charset="0"/>
                <a:ea typeface="仿宋_GB2312" pitchFamily="49" charset="-122"/>
              </a:rPr>
              <a:t>），假设</a:t>
            </a:r>
            <a:r>
              <a:rPr lang="en-US" altLang="zh-CN" dirty="0" err="1">
                <a:latin typeface="Times New Roman" panose="02020603050405020304" pitchFamily="18" charset="0"/>
                <a:ea typeface="仿宋_GB2312" pitchFamily="49" charset="-122"/>
              </a:rPr>
              <a:t>ed</a:t>
            </a:r>
            <a:r>
              <a:rPr lang="en-US" altLang="zh-CN" dirty="0">
                <a:latin typeface="Times New Roman" panose="02020603050405020304" pitchFamily="18" charset="0"/>
                <a:ea typeface="仿宋_GB2312" pitchFamily="49" charset="-122"/>
              </a:rPr>
              <a:t>=k</a:t>
            </a:r>
            <a:r>
              <a:rPr lang="el-GR" altLang="zh-CN" dirty="0">
                <a:solidFill>
                  <a:srgbClr val="C00000"/>
                </a:solidFill>
                <a:latin typeface="Times New Roman" panose="02020603050405020304" pitchFamily="18" charset="0"/>
                <a:ea typeface="仿宋_GB2312" pitchFamily="49" charset="-122"/>
              </a:rPr>
              <a:t>Φ</a:t>
            </a:r>
            <a:r>
              <a:rPr lang="en-US" altLang="zh-CN" dirty="0">
                <a:solidFill>
                  <a:srgbClr val="C00000"/>
                </a:solidFill>
                <a:latin typeface="Times New Roman" panose="02020603050405020304" pitchFamily="18" charset="0"/>
                <a:ea typeface="仿宋_GB2312" pitchFamily="49" charset="-122"/>
              </a:rPr>
              <a:t>(n)</a:t>
            </a:r>
            <a:r>
              <a:rPr lang="en-US" altLang="zh-CN" dirty="0">
                <a:latin typeface="Times New Roman" panose="02020603050405020304" pitchFamily="18" charset="0"/>
                <a:ea typeface="仿宋_GB2312" pitchFamily="49" charset="-122"/>
              </a:rPr>
              <a:t>+1</a:t>
            </a:r>
            <a:r>
              <a:rPr lang="zh-CN" altLang="en-US" dirty="0">
                <a:latin typeface="Times New Roman" panose="02020603050405020304" pitchFamily="18" charset="0"/>
                <a:ea typeface="仿宋_GB2312" pitchFamily="49" charset="-122"/>
              </a:rPr>
              <a:t>，（对某些整数</a:t>
            </a:r>
            <a:r>
              <a:rPr lang="en-US" altLang="zh-CN" dirty="0">
                <a:latin typeface="Times New Roman" panose="02020603050405020304" pitchFamily="18" charset="0"/>
                <a:ea typeface="仿宋_GB2312" pitchFamily="49" charset="-122"/>
              </a:rPr>
              <a:t>k</a:t>
            </a:r>
            <a:r>
              <a:rPr lang="zh-CN" altLang="en-US" dirty="0">
                <a:latin typeface="Times New Roman" panose="02020603050405020304" pitchFamily="18" charset="0"/>
                <a:ea typeface="仿宋_GB2312" pitchFamily="49" charset="-122"/>
              </a:rPr>
              <a:t>）</a:t>
            </a:r>
            <a:r>
              <a:rPr lang="en-US" altLang="zh-CN" dirty="0">
                <a:latin typeface="Times New Roman" panose="02020603050405020304" pitchFamily="18" charset="0"/>
                <a:ea typeface="仿宋_GB2312" pitchFamily="49" charset="-122"/>
              </a:rPr>
              <a:t>,</a:t>
            </a:r>
            <a:r>
              <a:rPr lang="zh-CN" altLang="en-US" dirty="0">
                <a:latin typeface="Times New Roman" panose="02020603050405020304" pitchFamily="18" charset="0"/>
                <a:ea typeface="仿宋_GB2312" pitchFamily="49" charset="-122"/>
              </a:rPr>
              <a:t>等价于：</a:t>
            </a:r>
          </a:p>
          <a:p>
            <a:pPr marL="287338" indent="-287338" algn="just" defTabSz="677863">
              <a:lnSpc>
                <a:spcPct val="120000"/>
              </a:lnSpc>
              <a:spcBef>
                <a:spcPct val="35000"/>
              </a:spcBef>
              <a:buFont typeface="Times New Roman" pitchFamily="18" charset="0"/>
              <a:buNone/>
            </a:pPr>
            <a:r>
              <a:rPr lang="zh-CN" altLang="en-US" sz="2400" dirty="0">
                <a:latin typeface="Times New Roman" panose="02020603050405020304" pitchFamily="18" charset="0"/>
                <a:ea typeface="仿宋_GB2312" pitchFamily="49" charset="-122"/>
              </a:rPr>
              <a:t>			    </a:t>
            </a:r>
            <a:r>
              <a:rPr lang="en-US" altLang="zh-CN" sz="2400" dirty="0">
                <a:latin typeface="Times New Roman" panose="02020603050405020304" pitchFamily="18" charset="0"/>
                <a:ea typeface="仿宋_GB2312" pitchFamily="49" charset="-122"/>
              </a:rPr>
              <a:t>ed≡1 mod </a:t>
            </a:r>
            <a:r>
              <a:rPr lang="el-GR" altLang="zh-CN" sz="2400" dirty="0">
                <a:latin typeface="Times New Roman" panose="02020603050405020304" pitchFamily="18" charset="0"/>
                <a:ea typeface="仿宋_GB2312" pitchFamily="49" charset="-122"/>
              </a:rPr>
              <a:t>Φ</a:t>
            </a:r>
            <a:r>
              <a:rPr lang="en-US" altLang="zh-CN" sz="2400" dirty="0">
                <a:latin typeface="Times New Roman" panose="02020603050405020304" pitchFamily="18" charset="0"/>
                <a:ea typeface="仿宋_GB2312" pitchFamily="49" charset="-122"/>
              </a:rPr>
              <a:t>(n)</a:t>
            </a:r>
          </a:p>
          <a:p>
            <a:pPr algn="just" defTabSz="677863">
              <a:lnSpc>
                <a:spcPct val="120000"/>
              </a:lnSpc>
              <a:spcBef>
                <a:spcPct val="35000"/>
              </a:spcBef>
              <a:buFont typeface="Wingdings" pitchFamily="2" charset="2"/>
              <a:buChar char="Ø"/>
            </a:pPr>
            <a:r>
              <a:rPr lang="en-US" altLang="zh-CN" dirty="0">
                <a:latin typeface="Times New Roman" panose="02020603050405020304" pitchFamily="18" charset="0"/>
                <a:ea typeface="仿宋_GB2312" pitchFamily="49" charset="-122"/>
              </a:rPr>
              <a:t>n</a:t>
            </a:r>
            <a:r>
              <a:rPr lang="zh-CN" altLang="en-US" dirty="0">
                <a:latin typeface="Times New Roman" panose="02020603050405020304" pitchFamily="18" charset="0"/>
                <a:ea typeface="仿宋_GB2312" pitchFamily="49" charset="-122"/>
              </a:rPr>
              <a:t>的欧拉函数</a:t>
            </a:r>
            <a:r>
              <a:rPr lang="el-GR" altLang="zh-CN" dirty="0">
                <a:solidFill>
                  <a:srgbClr val="C00000"/>
                </a:solidFill>
                <a:latin typeface="Times New Roman" panose="02020603050405020304" pitchFamily="18" charset="0"/>
                <a:ea typeface="仿宋_GB2312" pitchFamily="49" charset="-122"/>
              </a:rPr>
              <a:t>Φ</a:t>
            </a:r>
            <a:r>
              <a:rPr lang="en-US" altLang="zh-CN" dirty="0">
                <a:solidFill>
                  <a:srgbClr val="C00000"/>
                </a:solidFill>
                <a:latin typeface="Times New Roman" panose="02020603050405020304" pitchFamily="18" charset="0"/>
                <a:ea typeface="仿宋_GB2312" pitchFamily="49" charset="-122"/>
              </a:rPr>
              <a:t>(n)</a:t>
            </a:r>
          </a:p>
          <a:p>
            <a:pPr marL="849313" lvl="1" indent="-371475" algn="just" defTabSz="677863">
              <a:lnSpc>
                <a:spcPct val="120000"/>
              </a:lnSpc>
              <a:spcBef>
                <a:spcPct val="35000"/>
              </a:spcBef>
              <a:buFont typeface="Wingdings" pitchFamily="2" charset="2"/>
              <a:buChar char="ü"/>
            </a:pPr>
            <a:r>
              <a:rPr lang="zh-CN" altLang="en-US" sz="2000" dirty="0">
                <a:latin typeface="Times New Roman" panose="02020603050405020304" pitchFamily="18" charset="0"/>
                <a:ea typeface="仿宋_GB2312" pitchFamily="49" charset="-122"/>
              </a:rPr>
              <a:t>对于一个正整数</a:t>
            </a:r>
            <a:r>
              <a:rPr lang="en-US" altLang="zh-CN" sz="2000" dirty="0">
                <a:latin typeface="Times New Roman" panose="02020603050405020304" pitchFamily="18" charset="0"/>
                <a:ea typeface="仿宋_GB2312" pitchFamily="49" charset="-122"/>
              </a:rPr>
              <a:t>n</a:t>
            </a:r>
            <a:r>
              <a:rPr lang="zh-CN" altLang="en-US" sz="2000" dirty="0">
                <a:latin typeface="Times New Roman" panose="02020603050405020304" pitchFamily="18" charset="0"/>
                <a:ea typeface="仿宋_GB2312" pitchFamily="49" charset="-122"/>
              </a:rPr>
              <a:t>，小于</a:t>
            </a:r>
            <a:r>
              <a:rPr lang="en-US" altLang="zh-CN" sz="2000" dirty="0">
                <a:latin typeface="Times New Roman" panose="02020603050405020304" pitchFamily="18" charset="0"/>
                <a:ea typeface="仿宋_GB2312" pitchFamily="49" charset="-122"/>
              </a:rPr>
              <a:t>n</a:t>
            </a:r>
            <a:r>
              <a:rPr lang="zh-CN" altLang="en-US" sz="2000" dirty="0">
                <a:latin typeface="Times New Roman" panose="02020603050405020304" pitchFamily="18" charset="0"/>
                <a:ea typeface="仿宋_GB2312" pitchFamily="49" charset="-122"/>
              </a:rPr>
              <a:t>且和</a:t>
            </a:r>
            <a:r>
              <a:rPr lang="en-US" altLang="zh-CN" sz="2000" dirty="0">
                <a:latin typeface="Times New Roman" panose="02020603050405020304" pitchFamily="18" charset="0"/>
                <a:ea typeface="仿宋_GB2312" pitchFamily="49" charset="-122"/>
              </a:rPr>
              <a:t>n</a:t>
            </a:r>
            <a:r>
              <a:rPr lang="zh-CN" altLang="en-US" sz="2000" dirty="0">
                <a:latin typeface="Times New Roman" panose="02020603050405020304" pitchFamily="18" charset="0"/>
                <a:ea typeface="仿宋_GB2312" pitchFamily="49" charset="-122"/>
              </a:rPr>
              <a:t>互质的正整数的个数，记做： </a:t>
            </a:r>
            <a:r>
              <a:rPr lang="el-GR" altLang="zh-CN" sz="2000" dirty="0">
                <a:latin typeface="Times New Roman" panose="02020603050405020304" pitchFamily="18" charset="0"/>
                <a:ea typeface="仿宋_GB2312" pitchFamily="49" charset="-122"/>
              </a:rPr>
              <a:t>Φ</a:t>
            </a:r>
            <a:r>
              <a:rPr lang="en-US" altLang="zh-CN" sz="2000" dirty="0">
                <a:latin typeface="Times New Roman" panose="02020603050405020304" pitchFamily="18" charset="0"/>
                <a:ea typeface="仿宋_GB2312" pitchFamily="49" charset="-122"/>
              </a:rPr>
              <a:t>(n)</a:t>
            </a:r>
            <a:r>
              <a:rPr lang="zh-CN" altLang="en-US" sz="2000" dirty="0">
                <a:latin typeface="Times New Roman" panose="02020603050405020304" pitchFamily="18" charset="0"/>
                <a:ea typeface="仿宋_GB2312" pitchFamily="49" charset="-122"/>
              </a:rPr>
              <a:t>，且，若</a:t>
            </a:r>
            <a:r>
              <a:rPr lang="en-US" altLang="zh-CN" sz="2000" dirty="0">
                <a:latin typeface="Times New Roman" panose="02020603050405020304" pitchFamily="18" charset="0"/>
                <a:ea typeface="仿宋_GB2312" pitchFamily="49" charset="-122"/>
              </a:rPr>
              <a:t>p</a:t>
            </a:r>
            <a:r>
              <a:rPr lang="zh-CN" altLang="en-US" sz="2000" dirty="0">
                <a:latin typeface="Times New Roman" panose="02020603050405020304" pitchFamily="18" charset="0"/>
                <a:ea typeface="仿宋_GB2312" pitchFamily="49" charset="-122"/>
              </a:rPr>
              <a:t>，</a:t>
            </a:r>
            <a:r>
              <a:rPr lang="en-US" altLang="zh-CN" sz="2000" dirty="0">
                <a:latin typeface="Times New Roman" panose="02020603050405020304" pitchFamily="18" charset="0"/>
                <a:ea typeface="仿宋_GB2312" pitchFamily="49" charset="-122"/>
              </a:rPr>
              <a:t>q</a:t>
            </a:r>
            <a:r>
              <a:rPr lang="zh-CN" altLang="en-US" sz="2000" dirty="0">
                <a:latin typeface="Times New Roman" panose="02020603050405020304" pitchFamily="18" charset="0"/>
                <a:ea typeface="仿宋_GB2312" pitchFamily="49" charset="-122"/>
              </a:rPr>
              <a:t>为素数，则</a:t>
            </a:r>
            <a:r>
              <a:rPr lang="el-GR" altLang="zh-CN" sz="2000" dirty="0">
                <a:latin typeface="Times New Roman" panose="02020603050405020304" pitchFamily="18" charset="0"/>
                <a:ea typeface="仿宋_GB2312" pitchFamily="49" charset="-122"/>
              </a:rPr>
              <a:t>Φ</a:t>
            </a:r>
            <a:r>
              <a:rPr lang="en-US" altLang="zh-CN" sz="2000" dirty="0">
                <a:latin typeface="Times New Roman" panose="02020603050405020304" pitchFamily="18" charset="0"/>
                <a:ea typeface="仿宋_GB2312" pitchFamily="49" charset="-122"/>
              </a:rPr>
              <a:t>(n=</a:t>
            </a:r>
            <a:r>
              <a:rPr lang="en-US" altLang="zh-CN" sz="2000" dirty="0" err="1">
                <a:latin typeface="Times New Roman" panose="02020603050405020304" pitchFamily="18" charset="0"/>
                <a:ea typeface="仿宋_GB2312" pitchFamily="49" charset="-122"/>
              </a:rPr>
              <a:t>pq</a:t>
            </a:r>
            <a:r>
              <a:rPr lang="en-US" altLang="zh-CN" sz="2000" dirty="0">
                <a:latin typeface="Times New Roman" panose="02020603050405020304" pitchFamily="18" charset="0"/>
                <a:ea typeface="仿宋_GB2312" pitchFamily="49" charset="-122"/>
              </a:rPr>
              <a:t>)</a:t>
            </a:r>
            <a:r>
              <a:rPr lang="zh-CN" altLang="en-US" sz="2000" dirty="0">
                <a:latin typeface="Times New Roman" panose="02020603050405020304" pitchFamily="18" charset="0"/>
                <a:ea typeface="仿宋_GB2312" pitchFamily="49" charset="-122"/>
              </a:rPr>
              <a:t> </a:t>
            </a:r>
            <a:r>
              <a:rPr lang="en-US" altLang="zh-CN" sz="2000" dirty="0">
                <a:latin typeface="Times New Roman" panose="02020603050405020304" pitchFamily="18" charset="0"/>
                <a:ea typeface="仿宋_GB2312" pitchFamily="49" charset="-122"/>
              </a:rPr>
              <a:t>= (p-1)(q-1)</a:t>
            </a:r>
          </a:p>
          <a:p>
            <a:pPr algn="just" defTabSz="677863">
              <a:lnSpc>
                <a:spcPct val="120000"/>
              </a:lnSpc>
              <a:spcBef>
                <a:spcPct val="35000"/>
              </a:spcBef>
              <a:buFont typeface="Wingdings" pitchFamily="2" charset="2"/>
              <a:buChar char="Ø"/>
            </a:pPr>
            <a:r>
              <a:rPr lang="zh-CN" altLang="en-US" dirty="0">
                <a:solidFill>
                  <a:srgbClr val="C00000"/>
                </a:solidFill>
                <a:latin typeface="Times New Roman" panose="02020603050405020304" pitchFamily="18" charset="0"/>
                <a:ea typeface="仿宋_GB2312" pitchFamily="49" charset="-122"/>
              </a:rPr>
              <a:t>欧拉定理：对于互质的整数</a:t>
            </a:r>
            <a:r>
              <a:rPr lang="en-US" altLang="zh-CN" dirty="0">
                <a:solidFill>
                  <a:srgbClr val="C00000"/>
                </a:solidFill>
                <a:latin typeface="Times New Roman" panose="02020603050405020304" pitchFamily="18" charset="0"/>
                <a:ea typeface="仿宋_GB2312" pitchFamily="49" charset="-122"/>
              </a:rPr>
              <a:t>a</a:t>
            </a:r>
            <a:r>
              <a:rPr lang="zh-CN" altLang="en-US" dirty="0">
                <a:solidFill>
                  <a:srgbClr val="C00000"/>
                </a:solidFill>
                <a:latin typeface="Times New Roman" panose="02020603050405020304" pitchFamily="18" charset="0"/>
                <a:ea typeface="仿宋_GB2312" pitchFamily="49" charset="-122"/>
              </a:rPr>
              <a:t>和</a:t>
            </a:r>
            <a:r>
              <a:rPr lang="en-US" altLang="zh-CN" dirty="0">
                <a:solidFill>
                  <a:srgbClr val="C00000"/>
                </a:solidFill>
                <a:latin typeface="Times New Roman" panose="02020603050405020304" pitchFamily="18" charset="0"/>
                <a:ea typeface="仿宋_GB2312" pitchFamily="49" charset="-122"/>
              </a:rPr>
              <a:t>n</a:t>
            </a:r>
            <a:r>
              <a:rPr lang="zh-CN" altLang="en-US" dirty="0">
                <a:solidFill>
                  <a:srgbClr val="C00000"/>
                </a:solidFill>
                <a:latin typeface="Times New Roman" panose="02020603050405020304" pitchFamily="18" charset="0"/>
                <a:ea typeface="仿宋_GB2312" pitchFamily="49" charset="-122"/>
              </a:rPr>
              <a:t>，有</a:t>
            </a:r>
            <a:r>
              <a:rPr lang="en-US" altLang="zh-CN" dirty="0">
                <a:solidFill>
                  <a:srgbClr val="C00000"/>
                </a:solidFill>
                <a:latin typeface="Times New Roman" panose="02020603050405020304" pitchFamily="18" charset="0"/>
                <a:ea typeface="仿宋_GB2312" pitchFamily="49" charset="-122"/>
              </a:rPr>
              <a:t>a </a:t>
            </a:r>
            <a:r>
              <a:rPr lang="el-GR" altLang="zh-CN" baseline="30000" dirty="0">
                <a:solidFill>
                  <a:srgbClr val="C00000"/>
                </a:solidFill>
                <a:latin typeface="Times New Roman" panose="02020603050405020304" pitchFamily="18" charset="0"/>
                <a:ea typeface="仿宋_GB2312" pitchFamily="49" charset="-122"/>
              </a:rPr>
              <a:t>Φ</a:t>
            </a:r>
            <a:r>
              <a:rPr lang="en-US" altLang="zh-CN" baseline="30000" dirty="0">
                <a:solidFill>
                  <a:srgbClr val="C00000"/>
                </a:solidFill>
                <a:latin typeface="Times New Roman" panose="02020603050405020304" pitchFamily="18" charset="0"/>
                <a:ea typeface="仿宋_GB2312" pitchFamily="49" charset="-122"/>
              </a:rPr>
              <a:t>(n) </a:t>
            </a:r>
            <a:r>
              <a:rPr lang="en-US" altLang="zh-CN" dirty="0">
                <a:solidFill>
                  <a:srgbClr val="C00000"/>
                </a:solidFill>
                <a:latin typeface="Times New Roman" panose="02020603050405020304" pitchFamily="18" charset="0"/>
                <a:ea typeface="仿宋_GB2312" pitchFamily="49" charset="-122"/>
              </a:rPr>
              <a:t>≡ 1 mod n</a:t>
            </a:r>
          </a:p>
          <a:p>
            <a:pPr marL="849313" lvl="1" indent="-371475" algn="just" defTabSz="677863">
              <a:lnSpc>
                <a:spcPct val="120000"/>
              </a:lnSpc>
              <a:spcBef>
                <a:spcPct val="35000"/>
              </a:spcBef>
              <a:buFont typeface="Wingdings" pitchFamily="2" charset="2"/>
              <a:buChar char="ü"/>
            </a:pPr>
            <a:r>
              <a:rPr lang="zh-CN" altLang="en-US" dirty="0">
                <a:latin typeface="Times New Roman" panose="02020603050405020304" pitchFamily="18" charset="0"/>
                <a:ea typeface="仿宋_GB2312" pitchFamily="49" charset="-122"/>
              </a:rPr>
              <a:t>推论：对于互质的数</a:t>
            </a:r>
            <a:r>
              <a:rPr lang="en-US" altLang="zh-CN" dirty="0">
                <a:latin typeface="Times New Roman" panose="02020603050405020304" pitchFamily="18" charset="0"/>
                <a:ea typeface="仿宋_GB2312" pitchFamily="49" charset="-122"/>
              </a:rPr>
              <a:t>a</a:t>
            </a:r>
            <a:r>
              <a:rPr lang="zh-CN" altLang="en-US" dirty="0">
                <a:latin typeface="Times New Roman" panose="02020603050405020304" pitchFamily="18" charset="0"/>
                <a:ea typeface="仿宋_GB2312" pitchFamily="49" charset="-122"/>
              </a:rPr>
              <a:t>、</a:t>
            </a:r>
            <a:r>
              <a:rPr lang="en-US" altLang="zh-CN" dirty="0">
                <a:latin typeface="Times New Roman" panose="02020603050405020304" pitchFamily="18" charset="0"/>
                <a:ea typeface="仿宋_GB2312" pitchFamily="49" charset="-122"/>
              </a:rPr>
              <a:t>n</a:t>
            </a:r>
            <a:r>
              <a:rPr lang="zh-CN" altLang="en-US" dirty="0">
                <a:latin typeface="Times New Roman" panose="02020603050405020304" pitchFamily="18" charset="0"/>
                <a:ea typeface="仿宋_GB2312" pitchFamily="49" charset="-122"/>
              </a:rPr>
              <a:t>， </a:t>
            </a:r>
            <a:r>
              <a:rPr lang="en-US" altLang="zh-CN" dirty="0">
                <a:latin typeface="Times New Roman" panose="02020603050405020304" pitchFamily="18" charset="0"/>
                <a:ea typeface="仿宋_GB2312" pitchFamily="49" charset="-122"/>
              </a:rPr>
              <a:t>0&lt;a&lt;n</a:t>
            </a:r>
            <a:r>
              <a:rPr lang="zh-CN" altLang="en-US" dirty="0">
                <a:latin typeface="Times New Roman" panose="02020603050405020304" pitchFamily="18" charset="0"/>
                <a:ea typeface="仿宋_GB2312" pitchFamily="49" charset="-122"/>
              </a:rPr>
              <a:t>，并对于任意整数</a:t>
            </a:r>
            <a:r>
              <a:rPr lang="en-US" altLang="zh-CN" dirty="0">
                <a:latin typeface="Times New Roman" panose="02020603050405020304" pitchFamily="18" charset="0"/>
                <a:ea typeface="仿宋_GB2312" pitchFamily="49" charset="-122"/>
              </a:rPr>
              <a:t>k</a:t>
            </a:r>
            <a:r>
              <a:rPr lang="zh-CN" altLang="en-US" dirty="0">
                <a:latin typeface="Times New Roman" panose="02020603050405020304" pitchFamily="18" charset="0"/>
                <a:ea typeface="仿宋_GB2312" pitchFamily="49" charset="-122"/>
              </a:rPr>
              <a:t>，下列关系成立：</a:t>
            </a:r>
            <a:r>
              <a:rPr lang="en-US" altLang="zh-CN" dirty="0">
                <a:latin typeface="Times New Roman" panose="02020603050405020304" pitchFamily="18" charset="0"/>
                <a:ea typeface="仿宋_GB2312" pitchFamily="49" charset="-122"/>
              </a:rPr>
              <a:t>    </a:t>
            </a:r>
            <a:r>
              <a:rPr lang="en-US" altLang="zh-CN" dirty="0" err="1">
                <a:latin typeface="Times New Roman" panose="02020603050405020304" pitchFamily="18" charset="0"/>
                <a:ea typeface="仿宋_GB2312" pitchFamily="49" charset="-122"/>
              </a:rPr>
              <a:t>a</a:t>
            </a:r>
            <a:r>
              <a:rPr lang="en-US" altLang="zh-CN" baseline="30000" dirty="0" err="1">
                <a:latin typeface="Times New Roman" panose="02020603050405020304" pitchFamily="18" charset="0"/>
                <a:ea typeface="仿宋_GB2312" pitchFamily="49" charset="-122"/>
              </a:rPr>
              <a:t>k</a:t>
            </a:r>
            <a:r>
              <a:rPr lang="el-GR" altLang="zh-CN" baseline="30000" dirty="0">
                <a:latin typeface="Times New Roman" panose="02020603050405020304" pitchFamily="18" charset="0"/>
                <a:ea typeface="仿宋_GB2312" pitchFamily="49" charset="-122"/>
              </a:rPr>
              <a:t>Φ</a:t>
            </a:r>
            <a:r>
              <a:rPr lang="en-US" altLang="zh-CN" baseline="30000" dirty="0">
                <a:latin typeface="Times New Roman" panose="02020603050405020304" pitchFamily="18" charset="0"/>
                <a:ea typeface="仿宋_GB2312" pitchFamily="49" charset="-122"/>
              </a:rPr>
              <a:t>(n)+1</a:t>
            </a:r>
            <a:r>
              <a:rPr lang="en-US" altLang="zh-CN" dirty="0">
                <a:latin typeface="Times New Roman" panose="02020603050405020304" pitchFamily="18" charset="0"/>
                <a:ea typeface="仿宋_GB2312" pitchFamily="49" charset="-122"/>
              </a:rPr>
              <a:t>=</a:t>
            </a:r>
            <a:r>
              <a:rPr lang="en-US" altLang="zh-CN" dirty="0" err="1">
                <a:latin typeface="Times New Roman" panose="02020603050405020304" pitchFamily="18" charset="0"/>
                <a:ea typeface="仿宋_GB2312" pitchFamily="49" charset="-122"/>
              </a:rPr>
              <a:t>a</a:t>
            </a:r>
            <a:r>
              <a:rPr lang="en-US" altLang="zh-CN" baseline="30000" dirty="0" err="1">
                <a:latin typeface="Times New Roman" panose="02020603050405020304" pitchFamily="18" charset="0"/>
                <a:ea typeface="仿宋_GB2312" pitchFamily="49" charset="-122"/>
              </a:rPr>
              <a:t>k</a:t>
            </a:r>
            <a:r>
              <a:rPr lang="en-US" altLang="zh-CN" baseline="30000" dirty="0">
                <a:latin typeface="Times New Roman" panose="02020603050405020304" pitchFamily="18" charset="0"/>
                <a:ea typeface="仿宋_GB2312" pitchFamily="49" charset="-122"/>
              </a:rPr>
              <a:t>(p-1)(q-1)+1</a:t>
            </a:r>
            <a:r>
              <a:rPr lang="en-US" altLang="zh-CN" dirty="0">
                <a:latin typeface="Times New Roman" panose="02020603050405020304" pitchFamily="18" charset="0"/>
                <a:ea typeface="仿宋_GB2312" pitchFamily="49" charset="-122"/>
              </a:rPr>
              <a:t>≡a mod n</a:t>
            </a:r>
          </a:p>
        </p:txBody>
      </p:sp>
      <p:sp>
        <p:nvSpPr>
          <p:cNvPr id="2908163" name="Rectangle 3"/>
          <p:cNvSpPr>
            <a:spLocks noChangeArrowheads="1"/>
          </p:cNvSpPr>
          <p:nvPr/>
        </p:nvSpPr>
        <p:spPr bwMode="auto">
          <a:xfrm>
            <a:off x="687388" y="441325"/>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zh-CN" altLang="en-US" sz="3600" dirty="0">
                <a:solidFill>
                  <a:schemeClr val="accent2"/>
                </a:solidFill>
                <a:effectLst>
                  <a:outerShdw blurRad="38100" dist="38100" dir="2700000" algn="tl">
                    <a:srgbClr val="000000">
                      <a:alpha val="43137"/>
                    </a:srgbClr>
                  </a:outerShdw>
                </a:effectLst>
                <a:latin typeface="+mj-ea"/>
                <a:ea typeface="+mj-ea"/>
                <a:cs typeface="+mj-cs"/>
              </a:rPr>
              <a:t>欧拉定理的一个推论</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34</a:t>
            </a:fld>
            <a:endParaRPr lang="en-US" altLang="zh-CN"/>
          </a:p>
        </p:txBody>
      </p:sp>
    </p:spTree>
    <p:extLst>
      <p:ext uri="{BB962C8B-B14F-4D97-AF65-F5344CB8AC3E}">
        <p14:creationId xmlns:p14="http://schemas.microsoft.com/office/powerpoint/2010/main" val="365915299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0210" name="Rectangle 2"/>
          <p:cNvSpPr>
            <a:spLocks noGrp="1" noChangeArrowheads="1"/>
          </p:cNvSpPr>
          <p:nvPr>
            <p:ph type="body" idx="1"/>
          </p:nvPr>
        </p:nvSpPr>
        <p:spPr>
          <a:xfrm>
            <a:off x="665163" y="1365250"/>
            <a:ext cx="7908925" cy="4867275"/>
          </a:xfrm>
          <a:noFill/>
          <a:ln/>
        </p:spPr>
        <p:txBody>
          <a:bodyPr lIns="82550" tIns="41275" rIns="82550" bIns="41275"/>
          <a:lstStyle/>
          <a:p>
            <a:pPr algn="just" defTabSz="677863">
              <a:lnSpc>
                <a:spcPct val="120000"/>
              </a:lnSpc>
              <a:spcBef>
                <a:spcPct val="35000"/>
              </a:spcBef>
              <a:buFont typeface="Wingdings" pitchFamily="2" charset="2"/>
              <a:buChar char="Ø"/>
            </a:pPr>
            <a:r>
              <a:rPr lang="zh-CN" altLang="en-US" sz="2400" dirty="0">
                <a:latin typeface="Times New Roman" panose="02020603050405020304" pitchFamily="18" charset="0"/>
                <a:ea typeface="仿宋_GB2312" pitchFamily="49" charset="-122"/>
                <a:cs typeface="Arial" pitchFamily="34" charset="0"/>
              </a:rPr>
              <a:t>给定 </a:t>
            </a:r>
            <a:r>
              <a:rPr lang="en-US" altLang="zh-CN" sz="2400" dirty="0" err="1">
                <a:latin typeface="Times New Roman" panose="02020603050405020304" pitchFamily="18" charset="0"/>
                <a:ea typeface="仿宋_GB2312" pitchFamily="49" charset="-122"/>
                <a:cs typeface="Arial" pitchFamily="34" charset="0"/>
              </a:rPr>
              <a:t>ed</a:t>
            </a:r>
            <a:r>
              <a:rPr lang="en-US" altLang="zh-CN" sz="2400" dirty="0">
                <a:latin typeface="Times New Roman" panose="02020603050405020304" pitchFamily="18" charset="0"/>
                <a:ea typeface="仿宋_GB2312" pitchFamily="49" charset="-122"/>
                <a:cs typeface="Arial" pitchFamily="34" charset="0"/>
              </a:rPr>
              <a:t>  mod Φ(n) = 1</a:t>
            </a:r>
            <a:r>
              <a:rPr lang="zh-CN" altLang="en-US" sz="2400" dirty="0">
                <a:latin typeface="Times New Roman" panose="02020603050405020304" pitchFamily="18" charset="0"/>
                <a:ea typeface="仿宋_GB2312" pitchFamily="49" charset="-122"/>
                <a:cs typeface="Arial" pitchFamily="34" charset="0"/>
              </a:rPr>
              <a:t>，</a:t>
            </a:r>
            <a:r>
              <a:rPr lang="en-US" altLang="zh-CN" sz="2400" dirty="0">
                <a:latin typeface="Times New Roman" panose="02020603050405020304" pitchFamily="18" charset="0"/>
                <a:ea typeface="仿宋_GB2312" pitchFamily="49" charset="-122"/>
                <a:cs typeface="Arial" pitchFamily="34" charset="0"/>
              </a:rPr>
              <a:t>M∈[0, n-1]</a:t>
            </a:r>
            <a:r>
              <a:rPr lang="zh-CN" altLang="en-US" sz="2400" dirty="0">
                <a:latin typeface="Times New Roman" panose="02020603050405020304" pitchFamily="18" charset="0"/>
                <a:ea typeface="仿宋_GB2312" pitchFamily="49" charset="-122"/>
                <a:cs typeface="Arial" pitchFamily="34" charset="0"/>
              </a:rPr>
              <a:t>，</a:t>
            </a:r>
            <a:r>
              <a:rPr lang="en-US" altLang="zh-CN" sz="2400" dirty="0" err="1">
                <a:latin typeface="Times New Roman" panose="02020603050405020304" pitchFamily="18" charset="0"/>
                <a:ea typeface="仿宋_GB2312" pitchFamily="49" charset="-122"/>
                <a:cs typeface="Arial" pitchFamily="34" charset="0"/>
              </a:rPr>
              <a:t>gcd</a:t>
            </a:r>
            <a:r>
              <a:rPr lang="en-US" altLang="zh-CN" sz="2400" dirty="0">
                <a:latin typeface="Times New Roman" panose="02020603050405020304" pitchFamily="18" charset="0"/>
                <a:ea typeface="仿宋_GB2312" pitchFamily="49" charset="-122"/>
                <a:cs typeface="Arial" pitchFamily="34" charset="0"/>
              </a:rPr>
              <a:t>(M, n)=1, </a:t>
            </a:r>
          </a:p>
          <a:p>
            <a:pPr marL="287338" indent="-287338" algn="just" defTabSz="677863">
              <a:lnSpc>
                <a:spcPct val="120000"/>
              </a:lnSpc>
              <a:spcBef>
                <a:spcPct val="35000"/>
              </a:spcBef>
              <a:buFont typeface="Times New Roman" pitchFamily="18" charset="0"/>
              <a:buNone/>
            </a:pPr>
            <a:r>
              <a:rPr lang="zh-CN" altLang="en-US" sz="2400" dirty="0">
                <a:latin typeface="Times New Roman" panose="02020603050405020304" pitchFamily="18" charset="0"/>
                <a:ea typeface="仿宋_GB2312" pitchFamily="49" charset="-122"/>
                <a:cs typeface="Arial" pitchFamily="34" charset="0"/>
              </a:rPr>
              <a:t>   则：</a:t>
            </a:r>
            <a:r>
              <a:rPr lang="en-US" altLang="zh-CN" sz="2400" dirty="0">
                <a:latin typeface="Times New Roman" panose="02020603050405020304" pitchFamily="18" charset="0"/>
                <a:ea typeface="仿宋_GB2312" pitchFamily="49" charset="-122"/>
                <a:cs typeface="Arial" pitchFamily="34" charset="0"/>
              </a:rPr>
              <a:t>(</a:t>
            </a:r>
            <a:r>
              <a:rPr lang="en-US" altLang="zh-CN" sz="2400" dirty="0">
                <a:solidFill>
                  <a:srgbClr val="660066"/>
                </a:solidFill>
                <a:latin typeface="Times New Roman" panose="02020603050405020304" pitchFamily="18" charset="0"/>
                <a:ea typeface="仿宋_GB2312" pitchFamily="49" charset="-122"/>
                <a:cs typeface="Arial" pitchFamily="34" charset="0"/>
              </a:rPr>
              <a:t>M</a:t>
            </a:r>
            <a:r>
              <a:rPr lang="en-US" altLang="zh-CN" sz="2400" baseline="30000" dirty="0">
                <a:solidFill>
                  <a:srgbClr val="660066"/>
                </a:solidFill>
                <a:latin typeface="Times New Roman" panose="02020603050405020304" pitchFamily="18" charset="0"/>
                <a:ea typeface="仿宋_GB2312" pitchFamily="49" charset="-122"/>
                <a:cs typeface="Arial" pitchFamily="34" charset="0"/>
              </a:rPr>
              <a:t>e</a:t>
            </a:r>
            <a:r>
              <a:rPr lang="en-US" altLang="zh-CN" sz="2400" dirty="0">
                <a:solidFill>
                  <a:srgbClr val="660066"/>
                </a:solidFill>
                <a:latin typeface="Times New Roman" panose="02020603050405020304" pitchFamily="18" charset="0"/>
                <a:ea typeface="仿宋_GB2312" pitchFamily="49" charset="-122"/>
                <a:cs typeface="Arial" pitchFamily="34" charset="0"/>
              </a:rPr>
              <a:t> mod n</a:t>
            </a:r>
            <a:r>
              <a:rPr lang="en-US" altLang="zh-CN" sz="2400" dirty="0">
                <a:latin typeface="Times New Roman" panose="02020603050405020304" pitchFamily="18" charset="0"/>
                <a:ea typeface="仿宋_GB2312" pitchFamily="49" charset="-122"/>
                <a:cs typeface="Arial" pitchFamily="34" charset="0"/>
              </a:rPr>
              <a:t> )</a:t>
            </a:r>
            <a:r>
              <a:rPr lang="en-US" altLang="zh-CN" sz="2400" baseline="30000" dirty="0">
                <a:solidFill>
                  <a:srgbClr val="CC3300"/>
                </a:solidFill>
                <a:latin typeface="Times New Roman" panose="02020603050405020304" pitchFamily="18" charset="0"/>
                <a:ea typeface="仿宋_GB2312" pitchFamily="49" charset="-122"/>
                <a:cs typeface="Arial" pitchFamily="34" charset="0"/>
              </a:rPr>
              <a:t>d</a:t>
            </a:r>
            <a:r>
              <a:rPr lang="en-US" altLang="zh-CN" sz="2400" dirty="0">
                <a:solidFill>
                  <a:srgbClr val="CC3300"/>
                </a:solidFill>
                <a:latin typeface="Times New Roman" panose="02020603050405020304" pitchFamily="18" charset="0"/>
                <a:ea typeface="仿宋_GB2312" pitchFamily="49" charset="-122"/>
                <a:cs typeface="Arial" pitchFamily="34" charset="0"/>
              </a:rPr>
              <a:t> mod n</a:t>
            </a:r>
            <a:r>
              <a:rPr lang="en-US" altLang="zh-CN" sz="2400" dirty="0">
                <a:latin typeface="Times New Roman" panose="02020603050405020304" pitchFamily="18" charset="0"/>
                <a:ea typeface="仿宋_GB2312" pitchFamily="49" charset="-122"/>
                <a:cs typeface="Arial" pitchFamily="34" charset="0"/>
              </a:rPr>
              <a:t> = M</a:t>
            </a:r>
            <a:r>
              <a:rPr lang="en-US" altLang="zh-CN" sz="2400" baseline="30000" dirty="0">
                <a:latin typeface="Times New Roman" panose="02020603050405020304" pitchFamily="18" charset="0"/>
                <a:ea typeface="仿宋_GB2312" pitchFamily="49" charset="-122"/>
                <a:cs typeface="Arial" pitchFamily="34" charset="0"/>
              </a:rPr>
              <a:t>ed</a:t>
            </a:r>
            <a:r>
              <a:rPr lang="en-US" altLang="zh-CN" sz="2400" dirty="0">
                <a:latin typeface="Times New Roman" panose="02020603050405020304" pitchFamily="18" charset="0"/>
                <a:ea typeface="仿宋_GB2312" pitchFamily="49" charset="-122"/>
                <a:cs typeface="Arial" pitchFamily="34" charset="0"/>
              </a:rPr>
              <a:t> mod n = M mod n = M</a:t>
            </a:r>
          </a:p>
          <a:p>
            <a:pPr marL="287338" indent="-287338" algn="just" defTabSz="677863">
              <a:lnSpc>
                <a:spcPct val="120000"/>
              </a:lnSpc>
              <a:spcBef>
                <a:spcPct val="35000"/>
              </a:spcBef>
              <a:buFont typeface="Times New Roman" pitchFamily="18" charset="0"/>
              <a:buNone/>
            </a:pPr>
            <a:r>
              <a:rPr lang="zh-CN" altLang="en-US" sz="2400" dirty="0">
                <a:latin typeface="Times New Roman" panose="02020603050405020304" pitchFamily="18" charset="0"/>
                <a:ea typeface="仿宋_GB2312" pitchFamily="49" charset="-122"/>
                <a:cs typeface="Arial" pitchFamily="34" charset="0"/>
              </a:rPr>
              <a:t>  证明：∵ </a:t>
            </a:r>
            <a:r>
              <a:rPr lang="en-US" altLang="zh-CN" sz="2400" dirty="0" err="1">
                <a:latin typeface="Times New Roman" panose="02020603050405020304" pitchFamily="18" charset="0"/>
                <a:ea typeface="仿宋_GB2312" pitchFamily="49" charset="-122"/>
                <a:cs typeface="Arial" pitchFamily="34" charset="0"/>
              </a:rPr>
              <a:t>ed</a:t>
            </a:r>
            <a:r>
              <a:rPr lang="en-US" altLang="zh-CN" sz="2400" dirty="0">
                <a:latin typeface="Times New Roman" panose="02020603050405020304" pitchFamily="18" charset="0"/>
                <a:ea typeface="仿宋_GB2312" pitchFamily="49" charset="-122"/>
                <a:cs typeface="Arial" pitchFamily="34" charset="0"/>
              </a:rPr>
              <a:t> mod Φ(n) = 1</a:t>
            </a:r>
          </a:p>
          <a:p>
            <a:pPr marL="287338" indent="-287338" algn="just" defTabSz="677863">
              <a:lnSpc>
                <a:spcPct val="120000"/>
              </a:lnSpc>
              <a:spcBef>
                <a:spcPct val="35000"/>
              </a:spcBef>
              <a:buFont typeface="Times New Roman" pitchFamily="18" charset="0"/>
              <a:buNone/>
            </a:pPr>
            <a:r>
              <a:rPr lang="en-US" altLang="zh-CN" sz="2400" dirty="0">
                <a:latin typeface="Times New Roman" panose="02020603050405020304" pitchFamily="18" charset="0"/>
                <a:ea typeface="仿宋_GB2312" pitchFamily="49" charset="-122"/>
                <a:cs typeface="Arial" pitchFamily="34" charset="0"/>
              </a:rPr>
              <a:t>		     ∴ </a:t>
            </a:r>
            <a:r>
              <a:rPr lang="en-US" altLang="zh-CN" sz="2400" dirty="0" err="1">
                <a:latin typeface="Times New Roman" panose="02020603050405020304" pitchFamily="18" charset="0"/>
                <a:ea typeface="仿宋_GB2312" pitchFamily="49" charset="-122"/>
                <a:cs typeface="Arial" pitchFamily="34" charset="0"/>
              </a:rPr>
              <a:t>ed</a:t>
            </a:r>
            <a:r>
              <a:rPr lang="en-US" altLang="zh-CN" sz="2400" dirty="0">
                <a:latin typeface="Times New Roman" panose="02020603050405020304" pitchFamily="18" charset="0"/>
                <a:ea typeface="仿宋_GB2312" pitchFamily="49" charset="-122"/>
                <a:cs typeface="Arial" pitchFamily="34" charset="0"/>
              </a:rPr>
              <a:t> = k Φ(n) +1</a:t>
            </a:r>
            <a:r>
              <a:rPr lang="zh-CN" altLang="en-US" sz="2400" dirty="0">
                <a:latin typeface="Times New Roman" panose="02020603050405020304" pitchFamily="18" charset="0"/>
                <a:ea typeface="仿宋_GB2312" pitchFamily="49" charset="-122"/>
                <a:cs typeface="Arial" pitchFamily="34" charset="0"/>
              </a:rPr>
              <a:t>，（对某些整数</a:t>
            </a:r>
            <a:r>
              <a:rPr lang="en-US" altLang="zh-CN" sz="2400" dirty="0">
                <a:latin typeface="Times New Roman" panose="02020603050405020304" pitchFamily="18" charset="0"/>
                <a:ea typeface="仿宋_GB2312" pitchFamily="49" charset="-122"/>
                <a:cs typeface="Arial" pitchFamily="34" charset="0"/>
              </a:rPr>
              <a:t>k</a:t>
            </a:r>
            <a:r>
              <a:rPr lang="zh-CN" altLang="en-US" sz="2400" dirty="0">
                <a:latin typeface="Times New Roman" panose="02020603050405020304" pitchFamily="18" charset="0"/>
                <a:ea typeface="仿宋_GB2312" pitchFamily="49" charset="-122"/>
                <a:cs typeface="Arial" pitchFamily="34" charset="0"/>
              </a:rPr>
              <a:t>）</a:t>
            </a:r>
          </a:p>
          <a:p>
            <a:pPr marL="287338" indent="-287338" algn="just" defTabSz="677863">
              <a:lnSpc>
                <a:spcPct val="120000"/>
              </a:lnSpc>
              <a:spcBef>
                <a:spcPct val="35000"/>
              </a:spcBef>
              <a:buFont typeface="Times New Roman" pitchFamily="18" charset="0"/>
              <a:buNone/>
            </a:pPr>
            <a:r>
              <a:rPr lang="zh-CN" altLang="en-US" sz="2400" dirty="0">
                <a:latin typeface="Times New Roman" panose="02020603050405020304" pitchFamily="18" charset="0"/>
                <a:ea typeface="仿宋_GB2312" pitchFamily="49" charset="-122"/>
                <a:cs typeface="Arial" pitchFamily="34" charset="0"/>
              </a:rPr>
              <a:t>		     ∴ </a:t>
            </a:r>
            <a:r>
              <a:rPr lang="en-US" altLang="zh-CN" sz="2400" dirty="0">
                <a:latin typeface="Times New Roman" panose="02020603050405020304" pitchFamily="18" charset="0"/>
                <a:ea typeface="仿宋_GB2312" pitchFamily="49" charset="-122"/>
                <a:cs typeface="Arial" pitchFamily="34" charset="0"/>
              </a:rPr>
              <a:t>M</a:t>
            </a:r>
            <a:r>
              <a:rPr lang="en-US" altLang="zh-CN" sz="2400" baseline="30000" dirty="0">
                <a:latin typeface="Times New Roman" panose="02020603050405020304" pitchFamily="18" charset="0"/>
                <a:ea typeface="仿宋_GB2312" pitchFamily="49" charset="-122"/>
                <a:cs typeface="Arial" pitchFamily="34" charset="0"/>
              </a:rPr>
              <a:t>ed</a:t>
            </a:r>
            <a:r>
              <a:rPr lang="en-US" altLang="zh-CN" sz="2400" dirty="0">
                <a:latin typeface="Times New Roman" panose="02020603050405020304" pitchFamily="18" charset="0"/>
                <a:ea typeface="仿宋_GB2312" pitchFamily="49" charset="-122"/>
                <a:cs typeface="Arial" pitchFamily="34" charset="0"/>
              </a:rPr>
              <a:t> mod n = </a:t>
            </a:r>
            <a:r>
              <a:rPr lang="en-US" altLang="zh-CN" sz="2400" dirty="0" err="1">
                <a:latin typeface="Times New Roman" panose="02020603050405020304" pitchFamily="18" charset="0"/>
                <a:ea typeface="仿宋_GB2312" pitchFamily="49" charset="-122"/>
                <a:cs typeface="Arial" pitchFamily="34" charset="0"/>
              </a:rPr>
              <a:t>M</a:t>
            </a:r>
            <a:r>
              <a:rPr lang="en-US" altLang="zh-CN" sz="2400" baseline="30000" dirty="0" err="1">
                <a:latin typeface="Times New Roman" panose="02020603050405020304" pitchFamily="18" charset="0"/>
                <a:ea typeface="仿宋_GB2312" pitchFamily="49" charset="-122"/>
                <a:cs typeface="Arial" pitchFamily="34" charset="0"/>
              </a:rPr>
              <a:t>kΦ</a:t>
            </a:r>
            <a:r>
              <a:rPr lang="en-US" altLang="zh-CN" sz="2400" baseline="30000" dirty="0">
                <a:latin typeface="Times New Roman" panose="02020603050405020304" pitchFamily="18" charset="0"/>
                <a:ea typeface="仿宋_GB2312" pitchFamily="49" charset="-122"/>
                <a:cs typeface="Arial" pitchFamily="34" charset="0"/>
              </a:rPr>
              <a:t>(n) +1</a:t>
            </a:r>
            <a:r>
              <a:rPr lang="en-US" altLang="zh-CN" sz="2400" dirty="0">
                <a:latin typeface="Times New Roman" panose="02020603050405020304" pitchFamily="18" charset="0"/>
                <a:ea typeface="仿宋_GB2312" pitchFamily="49" charset="-122"/>
                <a:cs typeface="Arial" pitchFamily="34" charset="0"/>
              </a:rPr>
              <a:t> mod n</a:t>
            </a:r>
          </a:p>
          <a:p>
            <a:pPr marL="287338" indent="-287338" algn="just" defTabSz="677863">
              <a:lnSpc>
                <a:spcPct val="120000"/>
              </a:lnSpc>
              <a:spcBef>
                <a:spcPct val="35000"/>
              </a:spcBef>
              <a:buFont typeface="Times New Roman" pitchFamily="18" charset="0"/>
              <a:buNone/>
            </a:pPr>
            <a:r>
              <a:rPr lang="en-US" altLang="zh-CN" sz="2400" dirty="0">
                <a:latin typeface="Times New Roman" panose="02020603050405020304" pitchFamily="18" charset="0"/>
                <a:ea typeface="仿宋_GB2312" pitchFamily="49" charset="-122"/>
                <a:cs typeface="Arial" pitchFamily="34" charset="0"/>
              </a:rPr>
              <a:t>			      = M(</a:t>
            </a:r>
            <a:r>
              <a:rPr lang="en-US" altLang="zh-CN" sz="2400" dirty="0" err="1">
                <a:latin typeface="Times New Roman" panose="02020603050405020304" pitchFamily="18" charset="0"/>
                <a:ea typeface="仿宋_GB2312" pitchFamily="49" charset="-122"/>
                <a:cs typeface="Arial" pitchFamily="34" charset="0"/>
              </a:rPr>
              <a:t>M</a:t>
            </a:r>
            <a:r>
              <a:rPr lang="en-US" altLang="zh-CN" sz="2400" baseline="30000" dirty="0" err="1">
                <a:latin typeface="Times New Roman" panose="02020603050405020304" pitchFamily="18" charset="0"/>
                <a:ea typeface="仿宋_GB2312" pitchFamily="49" charset="-122"/>
                <a:cs typeface="Arial" pitchFamily="34" charset="0"/>
              </a:rPr>
              <a:t>kΦ</a:t>
            </a:r>
            <a:r>
              <a:rPr lang="en-US" altLang="zh-CN" sz="2400" baseline="30000" dirty="0">
                <a:latin typeface="Times New Roman" panose="02020603050405020304" pitchFamily="18" charset="0"/>
                <a:ea typeface="仿宋_GB2312" pitchFamily="49" charset="-122"/>
                <a:cs typeface="Arial" pitchFamily="34" charset="0"/>
              </a:rPr>
              <a:t>(n)</a:t>
            </a:r>
            <a:r>
              <a:rPr lang="en-US" altLang="zh-CN" sz="2400" dirty="0">
                <a:latin typeface="Times New Roman" panose="02020603050405020304" pitchFamily="18" charset="0"/>
                <a:ea typeface="仿宋_GB2312" pitchFamily="49" charset="-122"/>
                <a:cs typeface="Arial" pitchFamily="34" charset="0"/>
              </a:rPr>
              <a:t> mod n) mod n</a:t>
            </a:r>
          </a:p>
          <a:p>
            <a:pPr marL="287338" indent="-287338" algn="just" defTabSz="677863">
              <a:lnSpc>
                <a:spcPct val="120000"/>
              </a:lnSpc>
              <a:spcBef>
                <a:spcPct val="35000"/>
              </a:spcBef>
              <a:buFont typeface="Times New Roman" pitchFamily="18" charset="0"/>
              <a:buNone/>
            </a:pPr>
            <a:r>
              <a:rPr lang="en-US" altLang="zh-CN" sz="2400" dirty="0">
                <a:latin typeface="Times New Roman" panose="02020603050405020304" pitchFamily="18" charset="0"/>
                <a:ea typeface="仿宋_GB2312" pitchFamily="49" charset="-122"/>
                <a:cs typeface="Arial" pitchFamily="34" charset="0"/>
              </a:rPr>
              <a:t>		     ∵ </a:t>
            </a:r>
            <a:r>
              <a:rPr lang="en-US" altLang="zh-CN" sz="2400" dirty="0" err="1">
                <a:latin typeface="Times New Roman" panose="02020603050405020304" pitchFamily="18" charset="0"/>
                <a:ea typeface="仿宋_GB2312" pitchFamily="49" charset="-122"/>
                <a:cs typeface="Arial" pitchFamily="34" charset="0"/>
              </a:rPr>
              <a:t>M</a:t>
            </a:r>
            <a:r>
              <a:rPr lang="en-US" altLang="zh-CN" sz="2400" baseline="30000" dirty="0" err="1">
                <a:latin typeface="Times New Roman" panose="02020603050405020304" pitchFamily="18" charset="0"/>
                <a:ea typeface="仿宋_GB2312" pitchFamily="49" charset="-122"/>
                <a:cs typeface="Arial" pitchFamily="34" charset="0"/>
              </a:rPr>
              <a:t>kΦ</a:t>
            </a:r>
            <a:r>
              <a:rPr lang="en-US" altLang="zh-CN" sz="2400" baseline="30000" dirty="0">
                <a:latin typeface="Times New Roman" panose="02020603050405020304" pitchFamily="18" charset="0"/>
                <a:ea typeface="仿宋_GB2312" pitchFamily="49" charset="-122"/>
                <a:cs typeface="Arial" pitchFamily="34" charset="0"/>
              </a:rPr>
              <a:t>(n)</a:t>
            </a:r>
            <a:r>
              <a:rPr lang="en-US" altLang="zh-CN" sz="2400" dirty="0">
                <a:latin typeface="Times New Roman" panose="02020603050405020304" pitchFamily="18" charset="0"/>
                <a:ea typeface="仿宋_GB2312" pitchFamily="49" charset="-122"/>
                <a:cs typeface="Arial" pitchFamily="34" charset="0"/>
              </a:rPr>
              <a:t> mod n = (M</a:t>
            </a:r>
            <a:r>
              <a:rPr lang="en-US" altLang="zh-CN" sz="2400" baseline="30000" dirty="0">
                <a:latin typeface="Times New Roman" panose="02020603050405020304" pitchFamily="18" charset="0"/>
                <a:ea typeface="仿宋_GB2312" pitchFamily="49" charset="-122"/>
                <a:cs typeface="Arial" pitchFamily="34" charset="0"/>
              </a:rPr>
              <a:t>Φ(n)</a:t>
            </a:r>
            <a:r>
              <a:rPr lang="en-US" altLang="zh-CN" sz="2400" dirty="0">
                <a:latin typeface="Times New Roman" panose="02020603050405020304" pitchFamily="18" charset="0"/>
                <a:ea typeface="仿宋_GB2312" pitchFamily="49" charset="-122"/>
                <a:cs typeface="Arial" pitchFamily="34" charset="0"/>
              </a:rPr>
              <a:t> mod n )</a:t>
            </a:r>
            <a:r>
              <a:rPr lang="en-US" altLang="zh-CN" sz="2400" baseline="30000" dirty="0">
                <a:latin typeface="Times New Roman" panose="02020603050405020304" pitchFamily="18" charset="0"/>
                <a:ea typeface="仿宋_GB2312" pitchFamily="49" charset="-122"/>
                <a:cs typeface="Arial" pitchFamily="34" charset="0"/>
              </a:rPr>
              <a:t>k </a:t>
            </a:r>
            <a:r>
              <a:rPr lang="en-US" altLang="zh-CN" sz="2400" dirty="0">
                <a:latin typeface="Times New Roman" panose="02020603050405020304" pitchFamily="18" charset="0"/>
                <a:ea typeface="仿宋_GB2312" pitchFamily="49" charset="-122"/>
                <a:cs typeface="Arial" pitchFamily="34" charset="0"/>
              </a:rPr>
              <a:t>mod n 		              = 1</a:t>
            </a:r>
            <a:r>
              <a:rPr lang="en-US" altLang="zh-CN" sz="2400" baseline="30000" dirty="0">
                <a:latin typeface="Times New Roman" panose="02020603050405020304" pitchFamily="18" charset="0"/>
                <a:ea typeface="仿宋_GB2312" pitchFamily="49" charset="-122"/>
                <a:cs typeface="Arial" pitchFamily="34" charset="0"/>
              </a:rPr>
              <a:t>k</a:t>
            </a:r>
            <a:r>
              <a:rPr lang="en-US" altLang="zh-CN" sz="2400" dirty="0">
                <a:latin typeface="Times New Roman" panose="02020603050405020304" pitchFamily="18" charset="0"/>
                <a:ea typeface="仿宋_GB2312" pitchFamily="49" charset="-122"/>
                <a:cs typeface="Arial" pitchFamily="34" charset="0"/>
              </a:rPr>
              <a:t> mod n = 1</a:t>
            </a:r>
          </a:p>
          <a:p>
            <a:pPr marL="287338" indent="-287338" algn="just" defTabSz="677863">
              <a:lnSpc>
                <a:spcPct val="120000"/>
              </a:lnSpc>
              <a:spcBef>
                <a:spcPct val="35000"/>
              </a:spcBef>
              <a:buFont typeface="Times New Roman" pitchFamily="18" charset="0"/>
              <a:buNone/>
            </a:pPr>
            <a:r>
              <a:rPr lang="en-US" altLang="zh-CN" sz="2400" dirty="0">
                <a:latin typeface="Times New Roman" panose="02020603050405020304" pitchFamily="18" charset="0"/>
                <a:ea typeface="仿宋_GB2312" pitchFamily="49" charset="-122"/>
                <a:cs typeface="Arial" pitchFamily="34" charset="0"/>
              </a:rPr>
              <a:t>		     ∴ M</a:t>
            </a:r>
            <a:r>
              <a:rPr lang="en-US" altLang="zh-CN" sz="2400" baseline="30000" dirty="0">
                <a:latin typeface="Times New Roman" panose="02020603050405020304" pitchFamily="18" charset="0"/>
                <a:ea typeface="仿宋_GB2312" pitchFamily="49" charset="-122"/>
                <a:cs typeface="Arial" pitchFamily="34" charset="0"/>
              </a:rPr>
              <a:t>ed</a:t>
            </a:r>
            <a:r>
              <a:rPr lang="en-US" altLang="zh-CN" sz="2400" dirty="0">
                <a:latin typeface="Times New Roman" panose="02020603050405020304" pitchFamily="18" charset="0"/>
                <a:ea typeface="仿宋_GB2312" pitchFamily="49" charset="-122"/>
                <a:cs typeface="Arial" pitchFamily="34" charset="0"/>
              </a:rPr>
              <a:t> mod n = (M * 1) mod n = M</a:t>
            </a:r>
          </a:p>
        </p:txBody>
      </p:sp>
      <p:sp>
        <p:nvSpPr>
          <p:cNvPr id="2910211" name="Rectangle 3"/>
          <p:cNvSpPr>
            <a:spLocks noChangeArrowheads="1"/>
          </p:cNvSpPr>
          <p:nvPr/>
        </p:nvSpPr>
        <p:spPr bwMode="auto">
          <a:xfrm>
            <a:off x="687388" y="441325"/>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en-US" altLang="zh-CN" sz="3600" dirty="0">
                <a:solidFill>
                  <a:schemeClr val="accent2"/>
                </a:solidFill>
                <a:effectLst>
                  <a:outerShdw blurRad="38100" dist="38100" dir="2700000" algn="tl">
                    <a:srgbClr val="000000">
                      <a:alpha val="43137"/>
                    </a:srgbClr>
                  </a:outerShdw>
                </a:effectLst>
                <a:latin typeface="+mj-ea"/>
                <a:ea typeface="+mj-ea"/>
                <a:cs typeface="+mj-cs"/>
              </a:rPr>
              <a:t>RSA</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算法的证明</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35</a:t>
            </a:fld>
            <a:endParaRPr lang="en-US" altLang="zh-CN"/>
          </a:p>
        </p:txBody>
      </p:sp>
    </p:spTree>
    <p:extLst>
      <p:ext uri="{BB962C8B-B14F-4D97-AF65-F5344CB8AC3E}">
        <p14:creationId xmlns:p14="http://schemas.microsoft.com/office/powerpoint/2010/main" val="234376089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p:cNvSpPr>
            <a:spLocks noGrp="1"/>
          </p:cNvSpPr>
          <p:nvPr>
            <p:ph type="sldNum" sz="quarter" idx="12"/>
          </p:nvPr>
        </p:nvSpPr>
        <p:spPr/>
        <p:txBody>
          <a:bodyPr/>
          <a:lstStyle/>
          <a:p>
            <a:fld id="{C17A31B8-D637-411D-B023-CB414C017701}" type="slidenum">
              <a:rPr lang="zh-CN" altLang="en-US"/>
              <a:pPr/>
              <a:t>36</a:t>
            </a:fld>
            <a:endParaRPr lang="en-US" altLang="zh-CN"/>
          </a:p>
        </p:txBody>
      </p:sp>
      <p:sp>
        <p:nvSpPr>
          <p:cNvPr id="2912258" name="Rectangle 2"/>
          <p:cNvSpPr>
            <a:spLocks noGrp="1" noChangeArrowheads="1"/>
          </p:cNvSpPr>
          <p:nvPr>
            <p:ph type="body" sz="half" idx="1"/>
          </p:nvPr>
        </p:nvSpPr>
        <p:spPr>
          <a:xfrm>
            <a:off x="865188" y="1074738"/>
            <a:ext cx="8104188" cy="5441950"/>
          </a:xfrm>
          <a:noFill/>
          <a:ln/>
        </p:spPr>
        <p:txBody>
          <a:bodyPr lIns="82550" tIns="41275" rIns="82550" bIns="41275"/>
          <a:lstStyle/>
          <a:p>
            <a:pPr algn="just" defTabSz="677863">
              <a:spcBef>
                <a:spcPts val="0"/>
              </a:spcBef>
              <a:spcAft>
                <a:spcPts val="600"/>
              </a:spcAft>
              <a:buFont typeface="Wingdings" pitchFamily="2" charset="2"/>
              <a:buChar char="Ø"/>
            </a:pPr>
            <a:r>
              <a:rPr lang="zh-CN" altLang="en-US" sz="21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穷举攻击</a:t>
            </a:r>
            <a:endParaRPr lang="en-US" altLang="zh-CN" sz="21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endParaRPr>
          </a:p>
          <a:p>
            <a:pPr marL="849313" lvl="1" indent="-371475" algn="just" defTabSz="677863">
              <a:spcBef>
                <a:spcPts val="0"/>
              </a:spcBef>
              <a:buFont typeface="Wingdings" pitchFamily="2" charset="2"/>
              <a:buChar char="ü"/>
            </a:pPr>
            <a:r>
              <a:rPr lang="zh-CN" altLang="en-US" dirty="0">
                <a:latin typeface="微软雅黑" pitchFamily="34" charset="-122"/>
                <a:ea typeface="微软雅黑" pitchFamily="34" charset="-122"/>
              </a:rPr>
              <a:t>穷举所有可能的私钥</a:t>
            </a:r>
          </a:p>
          <a:p>
            <a:pPr algn="just" defTabSz="677863">
              <a:spcBef>
                <a:spcPts val="0"/>
              </a:spcBef>
              <a:spcAft>
                <a:spcPts val="600"/>
              </a:spcAft>
              <a:buFont typeface="Wingdings" pitchFamily="2" charset="2"/>
              <a:buChar char="Ø"/>
            </a:pPr>
            <a:r>
              <a:rPr lang="zh-CN" altLang="en-US" sz="21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数学攻击</a:t>
            </a:r>
          </a:p>
          <a:p>
            <a:pPr marL="849313" lvl="1" indent="-371475" algn="just" defTabSz="677863">
              <a:spcBef>
                <a:spcPts val="0"/>
              </a:spcBef>
              <a:buFont typeface="Wingdings" pitchFamily="2" charset="2"/>
              <a:buChar char="ü"/>
            </a:pPr>
            <a:r>
              <a:rPr lang="zh-CN" altLang="en-US" dirty="0">
                <a:latin typeface="微软雅黑" pitchFamily="34" charset="-122"/>
                <a:ea typeface="微软雅黑" pitchFamily="34" charset="-122"/>
              </a:rPr>
              <a:t>因式分解攻击</a:t>
            </a:r>
          </a:p>
          <a:p>
            <a:pPr marL="849313" lvl="1" indent="-371475" algn="just" defTabSz="677863">
              <a:spcBef>
                <a:spcPts val="0"/>
              </a:spcBef>
              <a:buFont typeface="Wingdings" pitchFamily="2" charset="2"/>
              <a:buChar char="ü"/>
            </a:pPr>
            <a:r>
              <a:rPr lang="zh-CN" altLang="en-US" dirty="0">
                <a:latin typeface="微软雅黑" pitchFamily="34" charset="-122"/>
                <a:ea typeface="微软雅黑" pitchFamily="34" charset="-122"/>
              </a:rPr>
              <a:t>参数的选取不当造成的攻击</a:t>
            </a:r>
          </a:p>
          <a:p>
            <a:pPr marL="849313" lvl="1" indent="-371475" algn="just" defTabSz="677863">
              <a:spcBef>
                <a:spcPts val="0"/>
              </a:spcBef>
              <a:buFont typeface="Wingdings" pitchFamily="2" charset="2"/>
              <a:buChar char="ü"/>
            </a:pPr>
            <a:r>
              <a:rPr lang="zh-CN" altLang="en-US" dirty="0">
                <a:latin typeface="微软雅黑" pitchFamily="34" charset="-122"/>
                <a:ea typeface="微软雅黑" pitchFamily="34" charset="-122"/>
              </a:rPr>
              <a:t>选择密文攻击</a:t>
            </a:r>
          </a:p>
          <a:p>
            <a:pPr marL="849313" lvl="1" indent="-371475" algn="just" defTabSz="677863">
              <a:spcBef>
                <a:spcPts val="0"/>
              </a:spcBef>
              <a:buFont typeface="Wingdings" pitchFamily="2" charset="2"/>
              <a:buChar char="ü"/>
            </a:pPr>
            <a:r>
              <a:rPr lang="zh-CN" altLang="en-US" dirty="0">
                <a:latin typeface="微软雅黑" pitchFamily="34" charset="-122"/>
                <a:ea typeface="微软雅黑" pitchFamily="34" charset="-122"/>
              </a:rPr>
              <a:t>共模攻击</a:t>
            </a:r>
          </a:p>
          <a:p>
            <a:pPr marL="849313" lvl="1" indent="-371475" algn="just" defTabSz="677863">
              <a:spcBef>
                <a:spcPts val="0"/>
              </a:spcBef>
              <a:buFont typeface="Wingdings" pitchFamily="2" charset="2"/>
              <a:buChar char="ü"/>
            </a:pPr>
            <a:r>
              <a:rPr lang="en-US" altLang="zh-CN" dirty="0" err="1">
                <a:latin typeface="微软雅黑" pitchFamily="34" charset="-122"/>
                <a:ea typeface="微软雅黑" pitchFamily="34" charset="-122"/>
              </a:rPr>
              <a:t>Hastad</a:t>
            </a:r>
            <a:r>
              <a:rPr lang="zh-CN" altLang="en-US" dirty="0">
                <a:latin typeface="微软雅黑" pitchFamily="34" charset="-122"/>
                <a:ea typeface="微软雅黑" pitchFamily="34" charset="-122"/>
              </a:rPr>
              <a:t>对广播信息的攻击</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小</a:t>
            </a:r>
            <a:r>
              <a:rPr lang="en-US" altLang="zh-CN" dirty="0">
                <a:latin typeface="微软雅黑" pitchFamily="34" charset="-122"/>
                <a:ea typeface="微软雅黑" pitchFamily="34" charset="-122"/>
              </a:rPr>
              <a:t>e</a:t>
            </a:r>
            <a:r>
              <a:rPr lang="zh-CN" altLang="en-US" dirty="0">
                <a:latin typeface="微软雅黑" pitchFamily="34" charset="-122"/>
                <a:ea typeface="微软雅黑" pitchFamily="34" charset="-122"/>
              </a:rPr>
              <a:t>攻击</a:t>
            </a:r>
            <a:r>
              <a:rPr lang="en-US" altLang="zh-CN" dirty="0">
                <a:latin typeface="微软雅黑" pitchFamily="34" charset="-122"/>
                <a:ea typeface="微软雅黑" pitchFamily="34" charset="-122"/>
              </a:rPr>
              <a:t>)</a:t>
            </a:r>
          </a:p>
          <a:p>
            <a:pPr marL="849313" lvl="1" indent="-371475" algn="just" defTabSz="677863">
              <a:spcBef>
                <a:spcPts val="0"/>
              </a:spcBef>
              <a:buFont typeface="Wingdings" pitchFamily="2" charset="2"/>
              <a:buChar char="ü"/>
            </a:pPr>
            <a:r>
              <a:rPr lang="zh-CN" altLang="en-US" dirty="0">
                <a:latin typeface="微软雅黑" pitchFamily="34" charset="-122"/>
                <a:ea typeface="微软雅黑" pitchFamily="34" charset="-122"/>
              </a:rPr>
              <a:t>小指数攻击（可以用连分数方法）</a:t>
            </a:r>
          </a:p>
          <a:p>
            <a:pPr marL="849313" lvl="1" indent="-371475" algn="just" defTabSz="677863">
              <a:spcBef>
                <a:spcPts val="0"/>
              </a:spcBef>
              <a:buFont typeface="Wingdings" pitchFamily="2" charset="2"/>
              <a:buChar char="ü"/>
            </a:pPr>
            <a:r>
              <a:rPr lang="zh-CN" altLang="en-US" dirty="0">
                <a:latin typeface="微软雅黑" pitchFamily="34" charset="-122"/>
                <a:ea typeface="微软雅黑" pitchFamily="34" charset="-122"/>
              </a:rPr>
              <a:t>加密及签名攻击</a:t>
            </a:r>
          </a:p>
          <a:p>
            <a:pPr marL="849313" lvl="1" indent="-371475" algn="just" defTabSz="677863">
              <a:spcBef>
                <a:spcPts val="0"/>
              </a:spcBef>
              <a:buFont typeface="Wingdings" pitchFamily="2" charset="2"/>
              <a:buChar char="ü"/>
            </a:pPr>
            <a:r>
              <a:rPr lang="zh-CN" altLang="en-US" dirty="0">
                <a:latin typeface="微软雅黑" pitchFamily="34" charset="-122"/>
                <a:ea typeface="微软雅黑" pitchFamily="34" charset="-122"/>
              </a:rPr>
              <a:t>鲁棒性攻击</a:t>
            </a:r>
          </a:p>
          <a:p>
            <a:pPr marL="849313" lvl="1" indent="-371475" algn="just" defTabSz="677863">
              <a:spcBef>
                <a:spcPts val="0"/>
              </a:spcBef>
              <a:buFont typeface="Wingdings" pitchFamily="2" charset="2"/>
              <a:buChar char="ü"/>
            </a:pPr>
            <a:r>
              <a:rPr lang="zh-CN" altLang="en-US" dirty="0">
                <a:latin typeface="微软雅黑" pitchFamily="34" charset="-122"/>
                <a:ea typeface="微软雅黑" pitchFamily="34" charset="-122"/>
              </a:rPr>
              <a:t>数学性的鲁棒性攻击</a:t>
            </a:r>
          </a:p>
          <a:p>
            <a:pPr algn="just" defTabSz="677863">
              <a:spcBef>
                <a:spcPts val="0"/>
              </a:spcBef>
              <a:spcAft>
                <a:spcPts val="600"/>
              </a:spcAft>
              <a:buFont typeface="Wingdings" pitchFamily="2" charset="2"/>
              <a:buChar char="Ø"/>
            </a:pPr>
            <a:r>
              <a:rPr lang="zh-CN" altLang="en-US" sz="21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计时攻击</a:t>
            </a:r>
          </a:p>
          <a:p>
            <a:pPr algn="just" defTabSz="677863">
              <a:spcBef>
                <a:spcPts val="0"/>
              </a:spcBef>
              <a:spcAft>
                <a:spcPts val="600"/>
              </a:spcAft>
              <a:buFont typeface="Wingdings" pitchFamily="2" charset="2"/>
              <a:buChar char="Ø"/>
            </a:pPr>
            <a:r>
              <a:rPr lang="zh-CN" altLang="en-US" sz="21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用定时攻击方法分解出私钥</a:t>
            </a:r>
            <a:r>
              <a:rPr lang="en-US" altLang="zh-CN" sz="21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d </a:t>
            </a:r>
          </a:p>
          <a:p>
            <a:pPr algn="just" defTabSz="677863">
              <a:spcBef>
                <a:spcPts val="0"/>
              </a:spcBef>
              <a:spcAft>
                <a:spcPts val="600"/>
              </a:spcAft>
              <a:buFont typeface="Wingdings" pitchFamily="2" charset="2"/>
              <a:buChar char="Ø"/>
            </a:pPr>
            <a:r>
              <a:rPr lang="zh-CN" altLang="en-US" sz="21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基于密码分析的错误攻击（基于脆弱性的中国剩余定理）</a:t>
            </a:r>
          </a:p>
          <a:p>
            <a:pPr algn="just" defTabSz="677863">
              <a:spcBef>
                <a:spcPts val="0"/>
              </a:spcBef>
              <a:spcAft>
                <a:spcPts val="600"/>
              </a:spcAft>
              <a:buFont typeface="Wingdings" pitchFamily="2" charset="2"/>
              <a:buChar char="Ø"/>
            </a:pPr>
            <a:r>
              <a:rPr lang="zh-CN" altLang="en-US" sz="2100" dirty="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对于已知部分密钥位的攻击</a:t>
            </a:r>
          </a:p>
        </p:txBody>
      </p:sp>
      <p:sp>
        <p:nvSpPr>
          <p:cNvPr id="2912259" name="Rectangle 3"/>
          <p:cNvSpPr>
            <a:spLocks noChangeArrowheads="1"/>
          </p:cNvSpPr>
          <p:nvPr/>
        </p:nvSpPr>
        <p:spPr bwMode="auto">
          <a:xfrm>
            <a:off x="687388" y="441325"/>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zh-CN" altLang="en-US" sz="3600" dirty="0">
                <a:solidFill>
                  <a:schemeClr val="accent2"/>
                </a:solidFill>
                <a:effectLst>
                  <a:outerShdw blurRad="38100" dist="38100" dir="2700000" algn="tl">
                    <a:srgbClr val="000000">
                      <a:alpha val="43137"/>
                    </a:srgbClr>
                  </a:outerShdw>
                </a:effectLst>
                <a:latin typeface="+mj-ea"/>
                <a:ea typeface="+mj-ea"/>
                <a:cs typeface="+mj-cs"/>
              </a:rPr>
              <a:t>对</a:t>
            </a:r>
            <a:r>
              <a:rPr lang="en-US" altLang="zh-CN" sz="3600" dirty="0">
                <a:solidFill>
                  <a:schemeClr val="accent2"/>
                </a:solidFill>
                <a:effectLst>
                  <a:outerShdw blurRad="38100" dist="38100" dir="2700000" algn="tl">
                    <a:srgbClr val="000000">
                      <a:alpha val="43137"/>
                    </a:srgbClr>
                  </a:outerShdw>
                </a:effectLst>
                <a:latin typeface="+mj-ea"/>
                <a:ea typeface="+mj-ea"/>
                <a:cs typeface="+mj-cs"/>
              </a:rPr>
              <a:t>RSA</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算法的攻击分析</a:t>
            </a:r>
          </a:p>
        </p:txBody>
      </p:sp>
    </p:spTree>
    <p:extLst>
      <p:ext uri="{BB962C8B-B14F-4D97-AF65-F5344CB8AC3E}">
        <p14:creationId xmlns:p14="http://schemas.microsoft.com/office/powerpoint/2010/main" val="281757595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rrowheads="1"/>
          </p:cNvSpPr>
          <p:nvPr>
            <p:ph type="title"/>
          </p:nvPr>
        </p:nvSpPr>
        <p:spPr>
          <a:xfrm>
            <a:off x="457200" y="244475"/>
            <a:ext cx="8385175" cy="520700"/>
          </a:xfrm>
        </p:spPr>
        <p:txBody>
          <a:bodyPr/>
          <a:lstStyle/>
          <a:p>
            <a:r>
              <a:rPr lang="zh-CN" altLang="en-US" sz="3600" kern="1200" dirty="0">
                <a:solidFill>
                  <a:schemeClr val="accent2"/>
                </a:solidFill>
                <a:effectLst>
                  <a:outerShdw blurRad="38100" dist="38100" dir="2700000" algn="tl">
                    <a:srgbClr val="000000">
                      <a:alpha val="43137"/>
                    </a:srgbClr>
                  </a:outerShdw>
                </a:effectLst>
                <a:latin typeface="+mj-ea"/>
              </a:rPr>
              <a:t>因式分解攻击</a:t>
            </a:r>
          </a:p>
        </p:txBody>
      </p:sp>
      <p:sp>
        <p:nvSpPr>
          <p:cNvPr id="74755" name="Rectangle 3"/>
          <p:cNvSpPr>
            <a:spLocks noGrp="1" noRot="1" noChangeArrowheads="1"/>
          </p:cNvSpPr>
          <p:nvPr>
            <p:ph type="body" idx="1"/>
          </p:nvPr>
        </p:nvSpPr>
        <p:spPr>
          <a:xfrm>
            <a:off x="515938" y="1014413"/>
            <a:ext cx="8377237" cy="5688012"/>
          </a:xfrm>
        </p:spPr>
        <p:txBody>
          <a:bodyPr/>
          <a:lstStyle/>
          <a:p>
            <a:pPr>
              <a:buFont typeface="Wingdings" pitchFamily="2" charset="2"/>
              <a:buChar char="Ø"/>
            </a:pPr>
            <a:r>
              <a:rPr lang="zh-CN" altLang="en-US" sz="2200" dirty="0">
                <a:effectLst/>
                <a:latin typeface="微软雅黑" pitchFamily="34" charset="-122"/>
                <a:ea typeface="微软雅黑" pitchFamily="34" charset="-122"/>
              </a:rPr>
              <a:t>对于合数</a:t>
            </a:r>
            <a:r>
              <a:rPr lang="en-US" altLang="zh-CN" sz="2200" i="1" dirty="0">
                <a:effectLst/>
                <a:latin typeface="微软雅黑" pitchFamily="34" charset="-122"/>
                <a:ea typeface="微软雅黑" pitchFamily="34" charset="-122"/>
              </a:rPr>
              <a:t>n=</a:t>
            </a:r>
            <a:r>
              <a:rPr lang="en-US" altLang="zh-CN" sz="2200" i="1" dirty="0" err="1">
                <a:effectLst/>
                <a:latin typeface="微软雅黑" pitchFamily="34" charset="-122"/>
                <a:ea typeface="微软雅黑" pitchFamily="34" charset="-122"/>
              </a:rPr>
              <a:t>pq</a:t>
            </a:r>
            <a:r>
              <a:rPr lang="zh-CN" altLang="en-US" sz="2200" dirty="0">
                <a:effectLst/>
                <a:latin typeface="微软雅黑" pitchFamily="34" charset="-122"/>
                <a:ea typeface="微软雅黑" pitchFamily="34" charset="-122"/>
              </a:rPr>
              <a:t>，给定</a:t>
            </a:r>
            <a:r>
              <a:rPr lang="en-US" altLang="zh-CN" sz="2200" i="1" dirty="0">
                <a:effectLst/>
                <a:latin typeface="微软雅黑" pitchFamily="34" charset="-122"/>
                <a:ea typeface="微软雅黑" pitchFamily="34" charset="-122"/>
              </a:rPr>
              <a:t>M</a:t>
            </a:r>
            <a:r>
              <a:rPr lang="zh-CN" altLang="en-US" sz="2200" dirty="0">
                <a:effectLst/>
                <a:latin typeface="微软雅黑" pitchFamily="34" charset="-122"/>
                <a:ea typeface="微软雅黑" pitchFamily="34" charset="-122"/>
              </a:rPr>
              <a:t>和</a:t>
            </a:r>
            <a:r>
              <a:rPr lang="en-US" altLang="zh-CN" sz="2200" i="1" dirty="0">
                <a:effectLst/>
                <a:latin typeface="微软雅黑" pitchFamily="34" charset="-122"/>
                <a:ea typeface="微软雅黑" pitchFamily="34" charset="-122"/>
              </a:rPr>
              <a:t>e</a:t>
            </a:r>
            <a:r>
              <a:rPr lang="zh-CN" altLang="en-US" sz="2200" dirty="0">
                <a:effectLst/>
                <a:latin typeface="微软雅黑" pitchFamily="34" charset="-122"/>
                <a:ea typeface="微软雅黑" pitchFamily="34" charset="-122"/>
              </a:rPr>
              <a:t>，运算</a:t>
            </a:r>
            <a:r>
              <a:rPr lang="en-US" altLang="zh-CN" sz="2200" i="1" dirty="0">
                <a:effectLst/>
                <a:latin typeface="微软雅黑" pitchFamily="34" charset="-122"/>
                <a:ea typeface="微软雅黑" pitchFamily="34" charset="-122"/>
              </a:rPr>
              <a:t>C </a:t>
            </a:r>
            <a:r>
              <a:rPr lang="en-US" altLang="zh-CN" sz="2200" dirty="0">
                <a:effectLst/>
                <a:latin typeface="微软雅黑" pitchFamily="34" charset="-122"/>
                <a:ea typeface="微软雅黑" pitchFamily="34" charset="-122"/>
              </a:rPr>
              <a:t>≡</a:t>
            </a:r>
            <a:r>
              <a:rPr lang="en-US" altLang="zh-CN" sz="2200" i="1" dirty="0">
                <a:effectLst/>
                <a:latin typeface="微软雅黑" pitchFamily="34" charset="-122"/>
                <a:ea typeface="微软雅黑" pitchFamily="34" charset="-122"/>
              </a:rPr>
              <a:t>M</a:t>
            </a:r>
            <a:r>
              <a:rPr lang="en-US" altLang="zh-CN" sz="2200" i="1" baseline="30000" dirty="0">
                <a:effectLst/>
                <a:latin typeface="微软雅黑" pitchFamily="34" charset="-122"/>
                <a:ea typeface="微软雅黑" pitchFamily="34" charset="-122"/>
              </a:rPr>
              <a:t>e</a:t>
            </a:r>
            <a:r>
              <a:rPr lang="en-US" altLang="zh-CN" sz="2200" dirty="0">
                <a:effectLst/>
                <a:latin typeface="微软雅黑" pitchFamily="34" charset="-122"/>
                <a:ea typeface="微软雅黑" pitchFamily="34" charset="-122"/>
              </a:rPr>
              <a:t>(</a:t>
            </a:r>
            <a:r>
              <a:rPr lang="en-US" altLang="zh-CN" sz="2200" dirty="0" err="1">
                <a:effectLst/>
                <a:latin typeface="微软雅黑" pitchFamily="34" charset="-122"/>
                <a:ea typeface="微软雅黑" pitchFamily="34" charset="-122"/>
              </a:rPr>
              <a:t>mod</a:t>
            </a:r>
            <a:r>
              <a:rPr lang="en-US" altLang="zh-CN" sz="2200" i="1" dirty="0" err="1">
                <a:effectLst/>
                <a:latin typeface="微软雅黑" pitchFamily="34" charset="-122"/>
                <a:ea typeface="微软雅黑" pitchFamily="34" charset="-122"/>
              </a:rPr>
              <a:t>n</a:t>
            </a:r>
            <a:r>
              <a:rPr lang="en-US" altLang="zh-CN" sz="2200" dirty="0">
                <a:effectLst/>
                <a:latin typeface="微软雅黑" pitchFamily="34" charset="-122"/>
                <a:ea typeface="微软雅黑" pitchFamily="34" charset="-122"/>
              </a:rPr>
              <a:t>)</a:t>
            </a:r>
            <a:r>
              <a:rPr lang="zh-CN" altLang="en-US" sz="2200" dirty="0">
                <a:effectLst/>
                <a:latin typeface="微软雅黑" pitchFamily="34" charset="-122"/>
                <a:ea typeface="微软雅黑" pitchFamily="34" charset="-122"/>
              </a:rPr>
              <a:t>是一个简单的操作</a:t>
            </a:r>
          </a:p>
          <a:p>
            <a:pPr>
              <a:buFont typeface="Wingdings" pitchFamily="2" charset="2"/>
              <a:buChar char="Ø"/>
            </a:pPr>
            <a:r>
              <a:rPr lang="zh-CN" altLang="en-US" sz="2200" dirty="0">
                <a:effectLst/>
                <a:latin typeface="微软雅黑" pitchFamily="34" charset="-122"/>
                <a:ea typeface="微软雅黑" pitchFamily="34" charset="-122"/>
              </a:rPr>
              <a:t>给定某个整数</a:t>
            </a:r>
            <a:r>
              <a:rPr lang="en-US" altLang="zh-CN" sz="2200" i="1" dirty="0">
                <a:effectLst/>
                <a:latin typeface="微软雅黑" pitchFamily="34" charset="-122"/>
                <a:ea typeface="微软雅黑" pitchFamily="34" charset="-122"/>
              </a:rPr>
              <a:t>C </a:t>
            </a:r>
            <a:r>
              <a:rPr lang="en-US" altLang="zh-CN" sz="2200" dirty="0">
                <a:effectLst/>
                <a:latin typeface="微软雅黑" pitchFamily="34" charset="-122"/>
                <a:ea typeface="微软雅黑" pitchFamily="34" charset="-122"/>
              </a:rPr>
              <a:t>≡ </a:t>
            </a:r>
            <a:r>
              <a:rPr lang="en-US" altLang="zh-CN" sz="2200" i="1" dirty="0">
                <a:effectLst/>
                <a:latin typeface="微软雅黑" pitchFamily="34" charset="-122"/>
                <a:ea typeface="微软雅黑" pitchFamily="34" charset="-122"/>
              </a:rPr>
              <a:t>M </a:t>
            </a:r>
            <a:r>
              <a:rPr lang="en-US" altLang="zh-CN" sz="2200" i="1" baseline="30000" dirty="0">
                <a:effectLst/>
                <a:latin typeface="微软雅黑" pitchFamily="34" charset="-122"/>
                <a:ea typeface="微软雅黑" pitchFamily="34" charset="-122"/>
              </a:rPr>
              <a:t>e </a:t>
            </a:r>
            <a:r>
              <a:rPr lang="en-US" altLang="zh-CN" sz="2200" dirty="0">
                <a:effectLst/>
                <a:latin typeface="微软雅黑" pitchFamily="34" charset="-122"/>
                <a:ea typeface="微软雅黑" pitchFamily="34" charset="-122"/>
              </a:rPr>
              <a:t>(mod </a:t>
            </a:r>
            <a:r>
              <a:rPr lang="en-US" altLang="zh-CN" sz="2200" i="1" dirty="0">
                <a:effectLst/>
                <a:latin typeface="微软雅黑" pitchFamily="34" charset="-122"/>
                <a:ea typeface="微软雅黑" pitchFamily="34" charset="-122"/>
              </a:rPr>
              <a:t>n</a:t>
            </a:r>
            <a:r>
              <a:rPr lang="en-US" altLang="zh-CN" sz="2200" dirty="0">
                <a:effectLst/>
                <a:latin typeface="微软雅黑" pitchFamily="34" charset="-122"/>
                <a:ea typeface="微软雅黑" pitchFamily="34" charset="-122"/>
              </a:rPr>
              <a:t>) </a:t>
            </a:r>
            <a:r>
              <a:rPr lang="zh-CN" altLang="en-US" sz="2200" dirty="0">
                <a:effectLst/>
                <a:latin typeface="微软雅黑" pitchFamily="34" charset="-122"/>
                <a:ea typeface="微软雅黑" pitchFamily="34" charset="-122"/>
              </a:rPr>
              <a:t>，求</a:t>
            </a:r>
            <a:r>
              <a:rPr lang="en-US" altLang="zh-CN" sz="2200" i="1" dirty="0">
                <a:effectLst/>
                <a:latin typeface="微软雅黑" pitchFamily="34" charset="-122"/>
                <a:ea typeface="微软雅黑" pitchFamily="34" charset="-122"/>
              </a:rPr>
              <a:t>C</a:t>
            </a:r>
            <a:r>
              <a:rPr lang="zh-CN" altLang="en-US" sz="2200" dirty="0">
                <a:effectLst/>
                <a:latin typeface="微软雅黑" pitchFamily="34" charset="-122"/>
                <a:ea typeface="微软雅黑" pitchFamily="34" charset="-122"/>
              </a:rPr>
              <a:t>的模</a:t>
            </a:r>
            <a:r>
              <a:rPr lang="en-US" altLang="zh-CN" sz="2200" i="1" dirty="0">
                <a:effectLst/>
                <a:latin typeface="微软雅黑" pitchFamily="34" charset="-122"/>
                <a:ea typeface="微软雅黑" pitchFamily="34" charset="-122"/>
              </a:rPr>
              <a:t>n</a:t>
            </a:r>
            <a:r>
              <a:rPr lang="zh-CN" altLang="en-US" sz="2200" dirty="0">
                <a:effectLst/>
                <a:latin typeface="微软雅黑" pitchFamily="34" charset="-122"/>
                <a:ea typeface="微软雅黑" pitchFamily="34" charset="-122"/>
              </a:rPr>
              <a:t>的</a:t>
            </a:r>
            <a:r>
              <a:rPr lang="en-US" altLang="zh-CN" sz="2200" i="1" dirty="0">
                <a:effectLst/>
                <a:latin typeface="微软雅黑" pitchFamily="34" charset="-122"/>
                <a:ea typeface="微软雅黑" pitchFamily="34" charset="-122"/>
              </a:rPr>
              <a:t>e</a:t>
            </a:r>
            <a:r>
              <a:rPr lang="zh-CN" altLang="en-US" sz="2200" dirty="0">
                <a:effectLst/>
                <a:latin typeface="微软雅黑" pitchFamily="34" charset="-122"/>
                <a:ea typeface="微软雅黑" pitchFamily="34" charset="-122"/>
              </a:rPr>
              <a:t>次方根</a:t>
            </a:r>
            <a:r>
              <a:rPr lang="en-US" altLang="zh-CN" sz="2200" i="1" dirty="0">
                <a:effectLst/>
                <a:latin typeface="微软雅黑" pitchFamily="34" charset="-122"/>
                <a:ea typeface="微软雅黑" pitchFamily="34" charset="-122"/>
              </a:rPr>
              <a:t>M </a:t>
            </a:r>
            <a:r>
              <a:rPr lang="en-US" altLang="zh-CN" sz="2200" dirty="0">
                <a:effectLst/>
                <a:latin typeface="微软雅黑" pitchFamily="34" charset="-122"/>
                <a:ea typeface="微软雅黑" pitchFamily="34" charset="-122"/>
              </a:rPr>
              <a:t>≡C</a:t>
            </a:r>
            <a:r>
              <a:rPr lang="en-US" altLang="zh-CN" sz="2200" baseline="30000" dirty="0">
                <a:effectLst/>
                <a:latin typeface="微软雅黑" pitchFamily="34" charset="-122"/>
                <a:ea typeface="微软雅黑" pitchFamily="34" charset="-122"/>
              </a:rPr>
              <a:t>1/</a:t>
            </a:r>
            <a:r>
              <a:rPr lang="en-US" altLang="zh-CN" sz="2200" i="1" baseline="30000" dirty="0">
                <a:effectLst/>
                <a:latin typeface="微软雅黑" pitchFamily="34" charset="-122"/>
                <a:ea typeface="微软雅黑" pitchFamily="34" charset="-122"/>
              </a:rPr>
              <a:t>e</a:t>
            </a:r>
            <a:r>
              <a:rPr lang="en-US" altLang="zh-CN" sz="2200" i="1" dirty="0">
                <a:effectLst/>
                <a:latin typeface="微软雅黑" pitchFamily="34" charset="-122"/>
                <a:ea typeface="微软雅黑" pitchFamily="34" charset="-122"/>
              </a:rPr>
              <a:t> </a:t>
            </a:r>
            <a:r>
              <a:rPr lang="en-US" altLang="zh-CN" sz="2200" dirty="0">
                <a:effectLst/>
                <a:latin typeface="微软雅黑" pitchFamily="34" charset="-122"/>
                <a:ea typeface="微软雅黑" pitchFamily="34" charset="-122"/>
              </a:rPr>
              <a:t>(mod </a:t>
            </a:r>
            <a:r>
              <a:rPr lang="en-US" altLang="zh-CN" sz="2200" i="1" dirty="0">
                <a:effectLst/>
                <a:latin typeface="微软雅黑" pitchFamily="34" charset="-122"/>
                <a:ea typeface="微软雅黑" pitchFamily="34" charset="-122"/>
              </a:rPr>
              <a:t>n</a:t>
            </a:r>
            <a:r>
              <a:rPr lang="en-US" altLang="zh-CN" sz="2200" dirty="0">
                <a:effectLst/>
                <a:latin typeface="微软雅黑" pitchFamily="34" charset="-122"/>
                <a:ea typeface="微软雅黑" pitchFamily="34" charset="-122"/>
              </a:rPr>
              <a:t>)</a:t>
            </a:r>
            <a:r>
              <a:rPr lang="zh-CN" altLang="en-US" sz="2200" dirty="0">
                <a:effectLst/>
                <a:latin typeface="微软雅黑" pitchFamily="34" charset="-122"/>
                <a:ea typeface="微软雅黑" pitchFamily="34" charset="-122"/>
              </a:rPr>
              <a:t>则一个困难性问题；如果整数</a:t>
            </a:r>
            <a:r>
              <a:rPr lang="en-US" altLang="zh-CN" sz="2200" i="1" dirty="0">
                <a:effectLst/>
                <a:latin typeface="微软雅黑" pitchFamily="34" charset="-122"/>
                <a:ea typeface="微软雅黑" pitchFamily="34" charset="-122"/>
              </a:rPr>
              <a:t>n</a:t>
            </a:r>
            <a:r>
              <a:rPr lang="zh-CN" altLang="en-US" sz="2200" dirty="0">
                <a:effectLst/>
                <a:latin typeface="微软雅黑" pitchFamily="34" charset="-122"/>
                <a:ea typeface="微软雅黑" pitchFamily="34" charset="-122"/>
              </a:rPr>
              <a:t>的素数分解是已知的，那么求</a:t>
            </a:r>
            <a:r>
              <a:rPr lang="en-US" altLang="zh-CN" sz="2200" i="1" dirty="0">
                <a:effectLst/>
                <a:latin typeface="微软雅黑" pitchFamily="34" charset="-122"/>
                <a:ea typeface="微软雅黑" pitchFamily="34" charset="-122"/>
              </a:rPr>
              <a:t>C</a:t>
            </a:r>
            <a:r>
              <a:rPr lang="zh-CN" altLang="en-US" sz="2200" dirty="0">
                <a:effectLst/>
                <a:latin typeface="微软雅黑" pitchFamily="34" charset="-122"/>
                <a:ea typeface="微软雅黑" pitchFamily="34" charset="-122"/>
              </a:rPr>
              <a:t>模</a:t>
            </a:r>
            <a:r>
              <a:rPr lang="en-US" altLang="zh-CN" sz="2200" i="1" dirty="0">
                <a:effectLst/>
                <a:latin typeface="微软雅黑" pitchFamily="34" charset="-122"/>
                <a:ea typeface="微软雅黑" pitchFamily="34" charset="-122"/>
              </a:rPr>
              <a:t>n</a:t>
            </a:r>
            <a:r>
              <a:rPr lang="zh-CN" altLang="en-US" sz="2200" dirty="0">
                <a:effectLst/>
                <a:latin typeface="微软雅黑" pitchFamily="34" charset="-122"/>
                <a:ea typeface="微软雅黑" pitchFamily="34" charset="-122"/>
              </a:rPr>
              <a:t>的</a:t>
            </a:r>
            <a:r>
              <a:rPr lang="en-US" altLang="zh-CN" sz="2200" i="1" dirty="0">
                <a:effectLst/>
                <a:latin typeface="微软雅黑" pitchFamily="34" charset="-122"/>
                <a:ea typeface="微软雅黑" pitchFamily="34" charset="-122"/>
              </a:rPr>
              <a:t>e</a:t>
            </a:r>
            <a:r>
              <a:rPr lang="zh-CN" altLang="en-US" sz="2200" dirty="0">
                <a:effectLst/>
                <a:latin typeface="微软雅黑" pitchFamily="34" charset="-122"/>
                <a:ea typeface="微软雅黑" pitchFamily="34" charset="-122"/>
              </a:rPr>
              <a:t>次方根的问题则变得可行</a:t>
            </a:r>
          </a:p>
          <a:p>
            <a:pPr>
              <a:buFont typeface="Wingdings" pitchFamily="2" charset="2"/>
              <a:buChar char="Ø"/>
            </a:pPr>
            <a:r>
              <a:rPr lang="zh-CN" altLang="en-US" sz="2200" dirty="0">
                <a:effectLst/>
                <a:latin typeface="微软雅黑" pitchFamily="34" charset="-122"/>
                <a:ea typeface="微软雅黑" pitchFamily="34" charset="-122"/>
              </a:rPr>
              <a:t>因子分解攻击</a:t>
            </a:r>
            <a:r>
              <a:rPr lang="en-US" altLang="zh-CN" sz="2200" dirty="0">
                <a:effectLst/>
                <a:latin typeface="微软雅黑" pitchFamily="34" charset="-122"/>
                <a:ea typeface="微软雅黑" pitchFamily="34" charset="-122"/>
              </a:rPr>
              <a:t>RSA</a:t>
            </a:r>
            <a:r>
              <a:rPr lang="zh-CN" altLang="en-US" sz="2200" dirty="0">
                <a:effectLst/>
                <a:latin typeface="微软雅黑" pitchFamily="34" charset="-122"/>
                <a:ea typeface="微软雅黑" pitchFamily="34" charset="-122"/>
              </a:rPr>
              <a:t>的途径包括</a:t>
            </a:r>
          </a:p>
          <a:p>
            <a:pPr>
              <a:buFont typeface="Wingdings" pitchFamily="2" charset="2"/>
              <a:buNone/>
            </a:pPr>
            <a:r>
              <a:rPr lang="en-US" altLang="zh-CN" sz="2000" dirty="0">
                <a:latin typeface="微软雅黑" pitchFamily="34" charset="-122"/>
                <a:ea typeface="微软雅黑" pitchFamily="34" charset="-122"/>
              </a:rPr>
              <a:t>     </a:t>
            </a:r>
            <a:r>
              <a:rPr lang="zh-CN"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分解</a:t>
            </a:r>
            <a:r>
              <a:rPr lang="en-US" altLang="zh-CN" sz="2000" dirty="0">
                <a:latin typeface="微软雅黑" pitchFamily="34" charset="-122"/>
                <a:ea typeface="微软雅黑" pitchFamily="34" charset="-122"/>
              </a:rPr>
              <a:t>n</a:t>
            </a:r>
            <a:r>
              <a:rPr lang="zh-CN" altLang="en-US" sz="2000" dirty="0">
                <a:latin typeface="微软雅黑" pitchFamily="34" charset="-122"/>
                <a:ea typeface="微软雅黑" pitchFamily="34" charset="-122"/>
              </a:rPr>
              <a:t>为</a:t>
            </a:r>
            <a:r>
              <a:rPr lang="en-US" altLang="zh-CN" sz="2000" dirty="0">
                <a:latin typeface="微软雅黑" pitchFamily="34" charset="-122"/>
                <a:ea typeface="微软雅黑" pitchFamily="34" charset="-122"/>
              </a:rPr>
              <a:t>p</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q</a:t>
            </a:r>
          </a:p>
          <a:p>
            <a:pPr>
              <a:buFont typeface="Wingdings" pitchFamily="2" charset="2"/>
              <a:buNone/>
            </a:pPr>
            <a:r>
              <a:rPr lang="en-US" altLang="zh-CN" sz="2000" dirty="0">
                <a:latin typeface="微软雅黑" pitchFamily="34" charset="-122"/>
                <a:ea typeface="微软雅黑" pitchFamily="34" charset="-122"/>
              </a:rPr>
              <a:t>     </a:t>
            </a:r>
            <a:r>
              <a:rPr lang="zh-CN" altLang="zh-CN" sz="2000" dirty="0">
                <a:latin typeface="微软雅黑" pitchFamily="34" charset="-122"/>
                <a:ea typeface="微软雅黑" pitchFamily="34" charset="-122"/>
              </a:rPr>
              <a:t>—</a:t>
            </a:r>
            <a:r>
              <a:rPr lang="zh-CN" altLang="en-US" sz="2000" dirty="0">
                <a:effectLst/>
                <a:latin typeface="微软雅黑" pitchFamily="34" charset="-122"/>
                <a:ea typeface="微软雅黑" pitchFamily="34" charset="-122"/>
              </a:rPr>
              <a:t>直接确定</a:t>
            </a:r>
            <a:r>
              <a:rPr lang="en-US" altLang="zh-CN" sz="2000" dirty="0">
                <a:effectLst/>
                <a:latin typeface="微软雅黑" pitchFamily="34" charset="-122"/>
                <a:ea typeface="微软雅黑" pitchFamily="34" charset="-122"/>
              </a:rPr>
              <a:t>φ (n), </a:t>
            </a:r>
            <a:r>
              <a:rPr lang="zh-CN" altLang="en-US" sz="2000" dirty="0">
                <a:effectLst/>
                <a:latin typeface="微软雅黑" pitchFamily="34" charset="-122"/>
                <a:ea typeface="微软雅黑" pitchFamily="34" charset="-122"/>
              </a:rPr>
              <a:t>而不确定</a:t>
            </a:r>
            <a:r>
              <a:rPr lang="en-US" altLang="zh-CN" sz="2000" dirty="0">
                <a:effectLst/>
                <a:latin typeface="微软雅黑" pitchFamily="34" charset="-122"/>
                <a:ea typeface="微软雅黑" pitchFamily="34" charset="-122"/>
              </a:rPr>
              <a:t>p</a:t>
            </a:r>
            <a:r>
              <a:rPr lang="zh-CN" altLang="en-US" sz="2000" dirty="0">
                <a:effectLst/>
                <a:latin typeface="微软雅黑" pitchFamily="34" charset="-122"/>
                <a:ea typeface="微软雅黑" pitchFamily="34" charset="-122"/>
              </a:rPr>
              <a:t>，</a:t>
            </a:r>
            <a:r>
              <a:rPr lang="en-US" altLang="zh-CN" sz="2000" dirty="0">
                <a:effectLst/>
                <a:latin typeface="微软雅黑" pitchFamily="34" charset="-122"/>
                <a:ea typeface="微软雅黑" pitchFamily="34" charset="-122"/>
              </a:rPr>
              <a:t>q</a:t>
            </a:r>
          </a:p>
          <a:p>
            <a:pPr>
              <a:buFont typeface="Wingdings" pitchFamily="2" charset="2"/>
              <a:buNone/>
            </a:pPr>
            <a:r>
              <a:rPr lang="en-US" altLang="zh-CN" sz="2000" dirty="0">
                <a:effectLst/>
                <a:latin typeface="微软雅黑" pitchFamily="34" charset="-122"/>
                <a:ea typeface="微软雅黑" pitchFamily="34" charset="-122"/>
              </a:rPr>
              <a:t>     </a:t>
            </a:r>
            <a:r>
              <a:rPr lang="zh-CN" altLang="zh-CN" sz="2000" dirty="0">
                <a:effectLst/>
                <a:latin typeface="微软雅黑" pitchFamily="34" charset="-122"/>
                <a:ea typeface="微软雅黑" pitchFamily="34" charset="-122"/>
              </a:rPr>
              <a:t>—</a:t>
            </a:r>
            <a:r>
              <a:rPr lang="zh-CN" altLang="en-US" sz="2000" dirty="0">
                <a:effectLst/>
                <a:latin typeface="微软雅黑" pitchFamily="34" charset="-122"/>
                <a:ea typeface="微软雅黑" pitchFamily="34" charset="-122"/>
              </a:rPr>
              <a:t>直接确定</a:t>
            </a:r>
            <a:r>
              <a:rPr lang="en-US" altLang="zh-CN" sz="2000" dirty="0">
                <a:effectLst/>
                <a:latin typeface="微软雅黑" pitchFamily="34" charset="-122"/>
                <a:ea typeface="微软雅黑" pitchFamily="34" charset="-122"/>
              </a:rPr>
              <a:t>d</a:t>
            </a:r>
            <a:r>
              <a:rPr lang="zh-CN" altLang="en-US" sz="2000" dirty="0">
                <a:effectLst/>
                <a:latin typeface="微软雅黑" pitchFamily="34" charset="-122"/>
                <a:ea typeface="微软雅黑" pitchFamily="34" charset="-122"/>
              </a:rPr>
              <a:t>，而不确定</a:t>
            </a:r>
            <a:r>
              <a:rPr lang="en-US" altLang="zh-CN" sz="2000" dirty="0">
                <a:effectLst/>
                <a:latin typeface="微软雅黑" pitchFamily="34" charset="-122"/>
                <a:ea typeface="微软雅黑" pitchFamily="34" charset="-122"/>
              </a:rPr>
              <a:t>φ (n)</a:t>
            </a:r>
          </a:p>
          <a:p>
            <a:pPr>
              <a:buFont typeface="Wingdings" pitchFamily="2" charset="2"/>
              <a:buNone/>
            </a:pPr>
            <a:r>
              <a:rPr lang="en-US" altLang="zh-CN" sz="2000" dirty="0">
                <a:effectLst/>
                <a:latin typeface="微软雅黑" pitchFamily="34" charset="-122"/>
                <a:ea typeface="微软雅黑" pitchFamily="34" charset="-122"/>
              </a:rPr>
              <a:t>     —</a:t>
            </a:r>
            <a:r>
              <a:rPr lang="zh-CN" altLang="en-US" sz="2000" dirty="0">
                <a:effectLst/>
                <a:latin typeface="微软雅黑" pitchFamily="34" charset="-122"/>
                <a:ea typeface="微软雅黑" pitchFamily="34" charset="-122"/>
              </a:rPr>
              <a:t>可以证明，从</a:t>
            </a:r>
            <a:r>
              <a:rPr lang="en-US" altLang="zh-CN" sz="2000" dirty="0">
                <a:effectLst/>
                <a:latin typeface="微软雅黑" pitchFamily="34" charset="-122"/>
                <a:ea typeface="微软雅黑" pitchFamily="34" charset="-122"/>
              </a:rPr>
              <a:t>e</a:t>
            </a:r>
            <a:r>
              <a:rPr lang="zh-CN" altLang="en-US" sz="2000" dirty="0">
                <a:effectLst/>
                <a:latin typeface="微软雅黑" pitchFamily="34" charset="-122"/>
                <a:ea typeface="微软雅黑" pitchFamily="34" charset="-122"/>
              </a:rPr>
              <a:t>和</a:t>
            </a:r>
            <a:r>
              <a:rPr lang="en-US" altLang="zh-CN" sz="2000" dirty="0">
                <a:effectLst/>
                <a:latin typeface="微软雅黑" pitchFamily="34" charset="-122"/>
                <a:ea typeface="微软雅黑" pitchFamily="34" charset="-122"/>
              </a:rPr>
              <a:t>n</a:t>
            </a:r>
            <a:r>
              <a:rPr lang="zh-CN" altLang="en-US" sz="2000" dirty="0">
                <a:effectLst/>
                <a:latin typeface="微软雅黑" pitchFamily="34" charset="-122"/>
                <a:ea typeface="微软雅黑" pitchFamily="34" charset="-122"/>
              </a:rPr>
              <a:t>确定</a:t>
            </a:r>
            <a:r>
              <a:rPr lang="en-US" altLang="zh-CN" sz="2000" dirty="0">
                <a:effectLst/>
                <a:latin typeface="微软雅黑" pitchFamily="34" charset="-122"/>
                <a:ea typeface="微软雅黑" pitchFamily="34" charset="-122"/>
              </a:rPr>
              <a:t>φ (n)</a:t>
            </a:r>
            <a:r>
              <a:rPr lang="zh-CN" altLang="en-US" sz="2000" dirty="0">
                <a:effectLst/>
                <a:latin typeface="微软雅黑" pitchFamily="34" charset="-122"/>
                <a:ea typeface="微软雅黑" pitchFamily="34" charset="-122"/>
              </a:rPr>
              <a:t>或者</a:t>
            </a:r>
            <a:r>
              <a:rPr lang="en-US" altLang="zh-CN" sz="2000" dirty="0">
                <a:effectLst/>
                <a:latin typeface="微软雅黑" pitchFamily="34" charset="-122"/>
                <a:ea typeface="微软雅黑" pitchFamily="34" charset="-122"/>
              </a:rPr>
              <a:t>d</a:t>
            </a:r>
            <a:r>
              <a:rPr lang="zh-CN" altLang="en-US" sz="2000" dirty="0">
                <a:effectLst/>
                <a:latin typeface="微软雅黑" pitchFamily="34" charset="-122"/>
                <a:ea typeface="微软雅黑" pitchFamily="34" charset="-122"/>
              </a:rPr>
              <a:t>的算法至少和因子分</a:t>
            </a:r>
          </a:p>
          <a:p>
            <a:pPr>
              <a:buFont typeface="Wingdings" pitchFamily="2" charset="2"/>
              <a:buNone/>
            </a:pPr>
            <a:r>
              <a:rPr lang="zh-CN" altLang="en-US" sz="2000" dirty="0">
                <a:effectLst/>
                <a:latin typeface="微软雅黑" pitchFamily="34" charset="-122"/>
                <a:ea typeface="微软雅黑" pitchFamily="34" charset="-122"/>
              </a:rPr>
              <a:t>         解一样费时。因此，将因子分解的困难性作为评价</a:t>
            </a:r>
            <a:r>
              <a:rPr lang="en-US" altLang="zh-CN" sz="2000" dirty="0">
                <a:effectLst/>
                <a:latin typeface="微软雅黑" pitchFamily="34" charset="-122"/>
                <a:ea typeface="微软雅黑" pitchFamily="34" charset="-122"/>
              </a:rPr>
              <a:t>RSA</a:t>
            </a:r>
          </a:p>
          <a:p>
            <a:pPr>
              <a:buFont typeface="Wingdings" pitchFamily="2" charset="2"/>
              <a:buNone/>
            </a:pPr>
            <a:r>
              <a:rPr lang="en-US" altLang="zh-CN" sz="2000" dirty="0">
                <a:effectLst/>
                <a:latin typeface="微软雅黑" pitchFamily="34" charset="-122"/>
                <a:ea typeface="微软雅黑" pitchFamily="34" charset="-122"/>
              </a:rPr>
              <a:t>         </a:t>
            </a:r>
            <a:r>
              <a:rPr lang="zh-CN" altLang="en-US" sz="2000" dirty="0">
                <a:effectLst/>
                <a:latin typeface="微软雅黑" pitchFamily="34" charset="-122"/>
                <a:ea typeface="微软雅黑" pitchFamily="34" charset="-122"/>
              </a:rPr>
              <a:t>安全性的基准。目前使用的方法都为数域筛法。</a:t>
            </a:r>
          </a:p>
          <a:p>
            <a:pPr>
              <a:buFont typeface="Wingdings" pitchFamily="2" charset="2"/>
              <a:buChar char="Ø"/>
            </a:pPr>
            <a:r>
              <a:rPr lang="zh-CN" altLang="en-US" sz="2200" dirty="0">
                <a:latin typeface="微软雅黑" pitchFamily="34" charset="-122"/>
                <a:ea typeface="微软雅黑" pitchFamily="34" charset="-122"/>
              </a:rPr>
              <a:t>猜想</a:t>
            </a:r>
          </a:p>
          <a:p>
            <a:pPr>
              <a:buNone/>
            </a:pPr>
            <a:r>
              <a:rPr lang="zh-CN" altLang="en-US" sz="2200" dirty="0">
                <a:effectLst/>
                <a:latin typeface="微软雅黑" pitchFamily="34" charset="-122"/>
                <a:ea typeface="微软雅黑" pitchFamily="34" charset="-122"/>
              </a:rPr>
              <a:t>       </a:t>
            </a:r>
            <a:r>
              <a:rPr lang="zh-CN" altLang="en-US" sz="2000" dirty="0">
                <a:latin typeface="微软雅黑" pitchFamily="34" charset="-122"/>
                <a:ea typeface="微软雅黑" pitchFamily="34" charset="-122"/>
              </a:rPr>
              <a:t>攻破</a:t>
            </a:r>
            <a:r>
              <a:rPr lang="en-US" altLang="zh-CN" sz="2000" dirty="0">
                <a:latin typeface="微软雅黑" pitchFamily="34" charset="-122"/>
                <a:ea typeface="微软雅黑" pitchFamily="34" charset="-122"/>
              </a:rPr>
              <a:t>RSA</a:t>
            </a:r>
            <a:r>
              <a:rPr lang="zh-CN" altLang="en-US" sz="2000" dirty="0">
                <a:latin typeface="微软雅黑" pitchFamily="34" charset="-122"/>
                <a:ea typeface="微软雅黑" pitchFamily="34" charset="-122"/>
              </a:rPr>
              <a:t>与分解</a:t>
            </a:r>
            <a:r>
              <a:rPr lang="en-US" altLang="zh-CN" sz="2000" dirty="0">
                <a:latin typeface="微软雅黑" pitchFamily="34" charset="-122"/>
                <a:ea typeface="微软雅黑" pitchFamily="34" charset="-122"/>
              </a:rPr>
              <a:t>n</a:t>
            </a:r>
            <a:r>
              <a:rPr lang="zh-CN" altLang="en-US" sz="2000" dirty="0">
                <a:latin typeface="微软雅黑" pitchFamily="34" charset="-122"/>
                <a:ea typeface="微软雅黑" pitchFamily="34" charset="-122"/>
              </a:rPr>
              <a:t>是多项式等价的。然而，这个猜想至今</a:t>
            </a:r>
          </a:p>
          <a:p>
            <a:pPr>
              <a:buNone/>
            </a:pPr>
            <a:r>
              <a:rPr lang="zh-CN" altLang="en-US" sz="2000" dirty="0">
                <a:latin typeface="微软雅黑" pitchFamily="34" charset="-122"/>
                <a:ea typeface="微软雅黑" pitchFamily="34" charset="-122"/>
              </a:rPr>
              <a:t>       没有给出可信的证明！！！</a:t>
            </a:r>
          </a:p>
          <a:p>
            <a:pPr>
              <a:lnSpc>
                <a:spcPct val="80000"/>
              </a:lnSpc>
            </a:pPr>
            <a:endParaRPr lang="en-US" altLang="zh-CN" sz="2200" dirty="0">
              <a:latin typeface="微软雅黑" pitchFamily="34" charset="-122"/>
              <a:ea typeface="微软雅黑" pitchFamily="34" charset="-122"/>
            </a:endParaRPr>
          </a:p>
        </p:txBody>
      </p:sp>
      <p:sp>
        <p:nvSpPr>
          <p:cNvPr id="74756" name="AutoShape 4">
            <a:hlinkClick r:id="rId2" action="ppaction://hlinksldjump" highlightClick="1"/>
          </p:cNvPr>
          <p:cNvSpPr>
            <a:spLocks noChangeArrowheads="1"/>
          </p:cNvSpPr>
          <p:nvPr/>
        </p:nvSpPr>
        <p:spPr bwMode="auto">
          <a:xfrm>
            <a:off x="8604250" y="6308725"/>
            <a:ext cx="288925" cy="288925"/>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37</a:t>
            </a:fld>
            <a:endParaRPr lang="en-US" altLang="zh-CN"/>
          </a:p>
        </p:txBody>
      </p:sp>
    </p:spTree>
    <p:extLst>
      <p:ext uri="{BB962C8B-B14F-4D97-AF65-F5344CB8AC3E}">
        <p14:creationId xmlns:p14="http://schemas.microsoft.com/office/powerpoint/2010/main" val="12433721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rrowheads="1"/>
          </p:cNvSpPr>
          <p:nvPr>
            <p:ph type="title"/>
          </p:nvPr>
        </p:nvSpPr>
        <p:spPr>
          <a:xfrm>
            <a:off x="457200" y="244475"/>
            <a:ext cx="8385175" cy="592138"/>
          </a:xfrm>
        </p:spPr>
        <p:txBody>
          <a:bodyPr/>
          <a:lstStyle/>
          <a:p>
            <a:r>
              <a:rPr lang="zh-CN" altLang="en-US" sz="3600" kern="1200" dirty="0">
                <a:solidFill>
                  <a:schemeClr val="accent2"/>
                </a:solidFill>
                <a:effectLst>
                  <a:outerShdw blurRad="38100" dist="38100" dir="2700000" algn="tl">
                    <a:srgbClr val="000000">
                      <a:alpha val="43137"/>
                    </a:srgbClr>
                  </a:outerShdw>
                </a:effectLst>
                <a:latin typeface="+mj-ea"/>
              </a:rPr>
              <a:t>参数的选取不当造成的攻击</a:t>
            </a:r>
          </a:p>
        </p:txBody>
      </p:sp>
      <p:sp>
        <p:nvSpPr>
          <p:cNvPr id="76803" name="Rectangle 3"/>
          <p:cNvSpPr>
            <a:spLocks noGrp="1" noRot="1" noChangeArrowheads="1"/>
          </p:cNvSpPr>
          <p:nvPr>
            <p:ph type="body" idx="1"/>
          </p:nvPr>
        </p:nvSpPr>
        <p:spPr>
          <a:xfrm>
            <a:off x="515938" y="1149350"/>
            <a:ext cx="8377237" cy="5616575"/>
          </a:xfrm>
        </p:spPr>
        <p:txBody>
          <a:bodyPr/>
          <a:lstStyle/>
          <a:p>
            <a:pPr>
              <a:buFont typeface="Wingdings" pitchFamily="2" charset="2"/>
              <a:buChar char="Ø"/>
            </a:pPr>
            <a:r>
              <a:rPr lang="zh-CN" altLang="en-US" sz="2400" dirty="0">
                <a:effectLst/>
              </a:rPr>
              <a:t>在选择</a:t>
            </a:r>
            <a:r>
              <a:rPr lang="en-US" altLang="zh-CN" sz="2400" dirty="0">
                <a:effectLst/>
              </a:rPr>
              <a:t>p</a:t>
            </a:r>
            <a:r>
              <a:rPr lang="zh-CN" altLang="en-US" sz="2400" dirty="0">
                <a:effectLst/>
              </a:rPr>
              <a:t>，</a:t>
            </a:r>
            <a:r>
              <a:rPr lang="en-US" altLang="zh-CN" sz="2400" dirty="0">
                <a:effectLst/>
              </a:rPr>
              <a:t>q</a:t>
            </a:r>
            <a:r>
              <a:rPr lang="zh-CN" altLang="en-US" sz="2400" dirty="0">
                <a:effectLst/>
              </a:rPr>
              <a:t>时，应注意􀁚</a:t>
            </a:r>
          </a:p>
          <a:p>
            <a:pPr marL="400050" lvl="1" indent="0">
              <a:spcAft>
                <a:spcPts val="600"/>
              </a:spcAft>
              <a:buNone/>
            </a:pPr>
            <a:r>
              <a:rPr lang="en-US" altLang="zh-CN" sz="2200" dirty="0">
                <a:effectLst/>
              </a:rPr>
              <a:t>—</a:t>
            </a:r>
            <a:r>
              <a:rPr lang="zh-CN" altLang="en-US" sz="2200" dirty="0">
                <a:effectLst/>
              </a:rPr>
              <a:t>应该是随机素数并且不包含在素数表中􀁚</a:t>
            </a:r>
          </a:p>
          <a:p>
            <a:pPr marL="400050" lvl="1" indent="0">
              <a:spcAft>
                <a:spcPts val="600"/>
              </a:spcAft>
              <a:buNone/>
            </a:pPr>
            <a:r>
              <a:rPr lang="en-US" altLang="zh-CN" sz="2200" dirty="0">
                <a:effectLst/>
              </a:rPr>
              <a:t>—</a:t>
            </a:r>
            <a:r>
              <a:rPr lang="zh-CN" altLang="en-US" sz="2200" dirty="0">
                <a:effectLst/>
              </a:rPr>
              <a:t>两个素数不应该太接近</a:t>
            </a:r>
            <a:r>
              <a:rPr lang="zh-CN" altLang="en-US" sz="2000" dirty="0">
                <a:effectLst/>
              </a:rPr>
              <a:t>􀂃</a:t>
            </a:r>
          </a:p>
          <a:p>
            <a:pPr>
              <a:buFont typeface="Wingdings" pitchFamily="2" charset="2"/>
              <a:buChar char="Ø"/>
            </a:pPr>
            <a:endParaRPr lang="zh-CN" altLang="en-US" sz="2400" dirty="0">
              <a:effectLst/>
            </a:endParaRPr>
          </a:p>
          <a:p>
            <a:pPr>
              <a:buFont typeface="Wingdings" pitchFamily="2" charset="2"/>
              <a:buChar char="Ø"/>
            </a:pPr>
            <a:r>
              <a:rPr lang="zh-CN" altLang="en-US" sz="2400" dirty="0">
                <a:effectLst/>
              </a:rPr>
              <a:t>对于前两点：因为</a:t>
            </a:r>
            <a:r>
              <a:rPr lang="en-US" altLang="zh-CN" sz="2400" dirty="0">
                <a:effectLst/>
              </a:rPr>
              <a:t>n = </a:t>
            </a:r>
            <a:r>
              <a:rPr lang="en-US" altLang="zh-CN" sz="2400" dirty="0" err="1">
                <a:effectLst/>
              </a:rPr>
              <a:t>pq</a:t>
            </a:r>
            <a:r>
              <a:rPr lang="en-US" altLang="zh-CN" sz="2400" dirty="0">
                <a:effectLst/>
              </a:rPr>
              <a:t> = (</a:t>
            </a:r>
            <a:r>
              <a:rPr lang="en-US" altLang="zh-CN" sz="2400" dirty="0" err="1">
                <a:effectLst/>
              </a:rPr>
              <a:t>p+q</a:t>
            </a:r>
            <a:r>
              <a:rPr lang="en-US" altLang="zh-CN" sz="2400" dirty="0">
                <a:effectLst/>
              </a:rPr>
              <a:t>)</a:t>
            </a:r>
            <a:r>
              <a:rPr lang="en-US" altLang="zh-CN" sz="2400" baseline="30000" dirty="0">
                <a:effectLst/>
              </a:rPr>
              <a:t>2</a:t>
            </a:r>
            <a:r>
              <a:rPr lang="en-US" altLang="zh-CN" sz="2400" dirty="0">
                <a:effectLst/>
              </a:rPr>
              <a:t>/4-(p-q)</a:t>
            </a:r>
            <a:r>
              <a:rPr lang="en-US" altLang="zh-CN" sz="2400" baseline="30000" dirty="0">
                <a:effectLst/>
              </a:rPr>
              <a:t>2</a:t>
            </a:r>
            <a:r>
              <a:rPr lang="en-US" altLang="zh-CN" sz="2400" dirty="0">
                <a:effectLst/>
              </a:rPr>
              <a:t>/4</a:t>
            </a:r>
            <a:r>
              <a:rPr lang="zh-CN" altLang="en-US" sz="2400" dirty="0">
                <a:effectLst/>
              </a:rPr>
              <a:t>，当</a:t>
            </a:r>
            <a:r>
              <a:rPr lang="en-US" altLang="zh-CN" sz="2400" dirty="0">
                <a:effectLst/>
              </a:rPr>
              <a:t>(p-q)/2 </a:t>
            </a:r>
            <a:r>
              <a:rPr lang="zh-CN" altLang="en-US" sz="2400" dirty="0">
                <a:effectLst/>
              </a:rPr>
              <a:t>很小时，那么</a:t>
            </a:r>
            <a:r>
              <a:rPr lang="en-US" altLang="zh-CN" sz="2400" dirty="0">
                <a:effectLst/>
              </a:rPr>
              <a:t>(</a:t>
            </a:r>
            <a:r>
              <a:rPr lang="en-US" altLang="zh-CN" sz="2400" dirty="0" err="1">
                <a:effectLst/>
              </a:rPr>
              <a:t>p+q</a:t>
            </a:r>
            <a:r>
              <a:rPr lang="en-US" altLang="zh-CN" sz="2400" dirty="0">
                <a:effectLst/>
              </a:rPr>
              <a:t>)/2 </a:t>
            </a:r>
            <a:r>
              <a:rPr lang="zh-CN" altLang="en-US" sz="2400" dirty="0">
                <a:effectLst/>
              </a:rPr>
              <a:t>只比     稍大一点，那么逐个检查大于    的整数</a:t>
            </a:r>
            <a:r>
              <a:rPr lang="en-US" altLang="zh-CN" sz="2400" dirty="0">
                <a:effectLst/>
              </a:rPr>
              <a:t>x</a:t>
            </a:r>
            <a:r>
              <a:rPr lang="zh-CN" altLang="en-US" sz="2400" dirty="0">
                <a:effectLst/>
              </a:rPr>
              <a:t>，直到找到一个使得</a:t>
            </a:r>
            <a:r>
              <a:rPr lang="en-US" altLang="zh-CN" sz="2400" dirty="0">
                <a:effectLst/>
              </a:rPr>
              <a:t>x</a:t>
            </a:r>
            <a:r>
              <a:rPr lang="en-US" altLang="zh-CN" sz="2400" baseline="30000" dirty="0">
                <a:effectLst/>
              </a:rPr>
              <a:t>2</a:t>
            </a:r>
            <a:r>
              <a:rPr lang="en-US" altLang="zh-CN" sz="2400" dirty="0">
                <a:effectLst/>
              </a:rPr>
              <a:t>-n </a:t>
            </a:r>
            <a:r>
              <a:rPr lang="zh-CN" altLang="en-US" sz="2400" dirty="0">
                <a:effectLst/>
              </a:rPr>
              <a:t>是一个平方数，记作</a:t>
            </a:r>
            <a:r>
              <a:rPr lang="en-US" altLang="zh-CN" sz="2400" dirty="0">
                <a:effectLst/>
              </a:rPr>
              <a:t>y</a:t>
            </a:r>
            <a:r>
              <a:rPr lang="en-US" altLang="zh-CN" sz="2400" baseline="30000" dirty="0">
                <a:effectLst/>
              </a:rPr>
              <a:t>2</a:t>
            </a:r>
            <a:r>
              <a:rPr lang="zh-CN" altLang="en-US" sz="2400" dirty="0">
                <a:effectLst/>
              </a:rPr>
              <a:t>，那么就有</a:t>
            </a:r>
            <a:r>
              <a:rPr lang="en-US" altLang="zh-CN" sz="2400" dirty="0">
                <a:effectLst/>
              </a:rPr>
              <a:t>p=</a:t>
            </a:r>
            <a:r>
              <a:rPr lang="en-US" altLang="zh-CN" sz="2400" dirty="0" err="1">
                <a:effectLst/>
              </a:rPr>
              <a:t>x+y</a:t>
            </a:r>
            <a:r>
              <a:rPr lang="zh-CN" altLang="en-US" sz="2400" dirty="0">
                <a:effectLst/>
              </a:rPr>
              <a:t>和</a:t>
            </a:r>
            <a:r>
              <a:rPr lang="en-US" altLang="zh-CN" sz="2400" dirty="0">
                <a:effectLst/>
              </a:rPr>
              <a:t>q=x-y</a:t>
            </a:r>
            <a:r>
              <a:rPr lang="zh-CN" altLang="en-US" sz="2400" dirty="0">
                <a:effectLst/>
              </a:rPr>
              <a:t>􀂃</a:t>
            </a:r>
            <a:endParaRPr lang="en-US" altLang="zh-CN" sz="2400" dirty="0">
              <a:effectLst/>
            </a:endParaRPr>
          </a:p>
          <a:p>
            <a:pPr>
              <a:buFont typeface="Wingdings" pitchFamily="2" charset="2"/>
              <a:buChar char="Ø"/>
            </a:pPr>
            <a:endParaRPr lang="zh-CN" altLang="en-US" sz="2400" dirty="0">
              <a:effectLst/>
            </a:endParaRPr>
          </a:p>
          <a:p>
            <a:pPr>
              <a:buFont typeface="Wingdings" pitchFamily="2" charset="2"/>
              <a:buChar char="Ø"/>
            </a:pPr>
            <a:r>
              <a:rPr lang="zh-CN" altLang="en-US" sz="2400" dirty="0">
                <a:effectLst/>
              </a:rPr>
              <a:t>解决方法：选择</a:t>
            </a:r>
            <a:r>
              <a:rPr lang="en-US" altLang="zh-CN" sz="2400" dirty="0">
                <a:effectLst/>
              </a:rPr>
              <a:t>p</a:t>
            </a:r>
            <a:r>
              <a:rPr lang="zh-CN" altLang="en-US" sz="2400" dirty="0">
                <a:effectLst/>
              </a:rPr>
              <a:t>和</a:t>
            </a:r>
            <a:r>
              <a:rPr lang="en-US" altLang="zh-CN" sz="2400" dirty="0">
                <a:effectLst/>
              </a:rPr>
              <a:t>q</a:t>
            </a:r>
            <a:r>
              <a:rPr lang="zh-CN" altLang="en-US" sz="2400" dirty="0">
                <a:effectLst/>
              </a:rPr>
              <a:t>使其二进制位表示的长度有几比特不同</a:t>
            </a:r>
          </a:p>
          <a:p>
            <a:pPr>
              <a:buFont typeface="Wingdings" pitchFamily="2" charset="2"/>
              <a:buNone/>
            </a:pPr>
            <a:endParaRPr lang="en-US" altLang="zh-CN" sz="2400" dirty="0"/>
          </a:p>
        </p:txBody>
      </p:sp>
      <p:sp>
        <p:nvSpPr>
          <p:cNvPr id="7680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6807" name="Rectangle 7"/>
          <p:cNvSpPr>
            <a:spLocks noChangeArrowheads="1"/>
          </p:cNvSpPr>
          <p:nvPr/>
        </p:nvSpPr>
        <p:spPr bwMode="auto">
          <a:xfrm>
            <a:off x="0" y="3284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76806" name="Object 6"/>
          <p:cNvGraphicFramePr>
            <a:graphicFrameLocks noChangeAspect="1"/>
          </p:cNvGraphicFramePr>
          <p:nvPr>
            <p:extLst>
              <p:ext uri="{D42A27DB-BD31-4B8C-83A1-F6EECF244321}">
                <p14:modId xmlns:p14="http://schemas.microsoft.com/office/powerpoint/2010/main" val="1577884847"/>
              </p:ext>
            </p:extLst>
          </p:nvPr>
        </p:nvGraphicFramePr>
        <p:xfrm>
          <a:off x="3758407" y="3372645"/>
          <a:ext cx="493713" cy="449262"/>
        </p:xfrm>
        <a:graphic>
          <a:graphicData uri="http://schemas.openxmlformats.org/presentationml/2006/ole">
            <mc:AlternateContent xmlns:mc="http://schemas.openxmlformats.org/markup-compatibility/2006">
              <mc:Choice xmlns:v="urn:schemas-microsoft-com:vml" Requires="v">
                <p:oleObj spid="_x0000_s43026" name="公式" r:id="rId3" imgW="253800" imgH="228600" progId="Equation.3">
                  <p:embed/>
                </p:oleObj>
              </mc:Choice>
              <mc:Fallback>
                <p:oleObj name="公式" r:id="rId3" imgW="253800" imgH="228600" progId="Equation.3">
                  <p:embed/>
                  <p:pic>
                    <p:nvPicPr>
                      <p:cNvPr id="0" name=""/>
                      <p:cNvPicPr>
                        <a:picLocks noChangeAspect="1" noChangeArrowheads="1"/>
                      </p:cNvPicPr>
                      <p:nvPr/>
                    </p:nvPicPr>
                    <p:blipFill>
                      <a:blip r:embed="rId4"/>
                      <a:srcRect/>
                      <a:stretch>
                        <a:fillRect/>
                      </a:stretch>
                    </p:blipFill>
                    <p:spPr bwMode="auto">
                      <a:xfrm>
                        <a:off x="3758407" y="3372645"/>
                        <a:ext cx="493713" cy="449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808" name="AutoShape 8">
            <a:hlinkClick r:id="rId5" action="ppaction://hlinksldjump" highlightClick="1"/>
          </p:cNvPr>
          <p:cNvSpPr>
            <a:spLocks noChangeArrowheads="1"/>
          </p:cNvSpPr>
          <p:nvPr/>
        </p:nvSpPr>
        <p:spPr bwMode="auto">
          <a:xfrm>
            <a:off x="8604250" y="6381750"/>
            <a:ext cx="288925" cy="287338"/>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 name="对象 1"/>
          <p:cNvGraphicFramePr>
            <a:graphicFrameLocks noChangeAspect="1"/>
          </p:cNvGraphicFramePr>
          <p:nvPr>
            <p:extLst>
              <p:ext uri="{D42A27DB-BD31-4B8C-83A1-F6EECF244321}">
                <p14:modId xmlns:p14="http://schemas.microsoft.com/office/powerpoint/2010/main" val="4168417495"/>
              </p:ext>
            </p:extLst>
          </p:nvPr>
        </p:nvGraphicFramePr>
        <p:xfrm>
          <a:off x="8089900" y="3336393"/>
          <a:ext cx="493713" cy="449262"/>
        </p:xfrm>
        <a:graphic>
          <a:graphicData uri="http://schemas.openxmlformats.org/presentationml/2006/ole">
            <mc:AlternateContent xmlns:mc="http://schemas.openxmlformats.org/markup-compatibility/2006">
              <mc:Choice xmlns:v="urn:schemas-microsoft-com:vml" Requires="v">
                <p:oleObj spid="_x0000_s43027" name="公式" r:id="rId6" imgW="253800" imgH="228600" progId="Equation.3">
                  <p:embed/>
                </p:oleObj>
              </mc:Choice>
              <mc:Fallback>
                <p:oleObj name="公式" r:id="rId6" imgW="2538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89900" y="3336393"/>
                        <a:ext cx="493713" cy="449262"/>
                      </a:xfrm>
                      <a:prstGeom prst="rect">
                        <a:avLst/>
                      </a:prstGeom>
                      <a:noFill/>
                      <a:ln>
                        <a:noFill/>
                      </a:ln>
                    </p:spPr>
                  </p:pic>
                </p:oleObj>
              </mc:Fallback>
            </mc:AlternateContent>
          </a:graphicData>
        </a:graphic>
      </p:graphicFrame>
      <p:sp>
        <p:nvSpPr>
          <p:cNvPr id="3" name="灯片编号占位符 2"/>
          <p:cNvSpPr>
            <a:spLocks noGrp="1"/>
          </p:cNvSpPr>
          <p:nvPr>
            <p:ph type="sldNum" sz="quarter" idx="10"/>
          </p:nvPr>
        </p:nvSpPr>
        <p:spPr/>
        <p:txBody>
          <a:bodyPr/>
          <a:lstStyle/>
          <a:p>
            <a:pPr>
              <a:defRPr/>
            </a:pPr>
            <a:fld id="{AA391F51-DA1D-424B-BD54-E6317CB1A384}" type="slidenum">
              <a:rPr lang="en-US" altLang="zh-CN" smtClean="0"/>
              <a:pPr>
                <a:defRPr/>
              </a:pPr>
              <a:t>38</a:t>
            </a:fld>
            <a:endParaRPr lang="en-US" altLang="zh-CN"/>
          </a:p>
        </p:txBody>
      </p:sp>
    </p:spTree>
    <p:extLst>
      <p:ext uri="{BB962C8B-B14F-4D97-AF65-F5344CB8AC3E}">
        <p14:creationId xmlns:p14="http://schemas.microsoft.com/office/powerpoint/2010/main" val="3254290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rrowheads="1"/>
          </p:cNvSpPr>
          <p:nvPr>
            <p:ph type="title"/>
          </p:nvPr>
        </p:nvSpPr>
        <p:spPr>
          <a:xfrm>
            <a:off x="457200" y="244475"/>
            <a:ext cx="8385175" cy="663575"/>
          </a:xfrm>
        </p:spPr>
        <p:txBody>
          <a:bodyPr/>
          <a:lstStyle/>
          <a:p>
            <a:r>
              <a:rPr lang="zh-CN" altLang="en-US" sz="3600" kern="1200" dirty="0">
                <a:solidFill>
                  <a:schemeClr val="accent2"/>
                </a:solidFill>
                <a:effectLst>
                  <a:outerShdw blurRad="38100" dist="38100" dir="2700000" algn="tl">
                    <a:srgbClr val="000000">
                      <a:alpha val="43137"/>
                    </a:srgbClr>
                  </a:outerShdw>
                </a:effectLst>
                <a:latin typeface="+mj-ea"/>
              </a:rPr>
              <a:t>选择密文攻击</a:t>
            </a:r>
          </a:p>
        </p:txBody>
      </p:sp>
      <p:sp>
        <p:nvSpPr>
          <p:cNvPr id="77827" name="Rectangle 3"/>
          <p:cNvSpPr>
            <a:spLocks noGrp="1" noRot="1" noChangeArrowheads="1"/>
          </p:cNvSpPr>
          <p:nvPr>
            <p:ph type="body" idx="1"/>
          </p:nvPr>
        </p:nvSpPr>
        <p:spPr>
          <a:xfrm>
            <a:off x="515938" y="1196975"/>
            <a:ext cx="8377237" cy="5184775"/>
          </a:xfrm>
        </p:spPr>
        <p:txBody>
          <a:bodyPr/>
          <a:lstStyle/>
          <a:p>
            <a:pPr>
              <a:lnSpc>
                <a:spcPct val="90000"/>
              </a:lnSpc>
              <a:buFont typeface="Wingdings" pitchFamily="2" charset="2"/>
              <a:buChar char="Ø"/>
            </a:pPr>
            <a:r>
              <a:rPr lang="zh-CN" altLang="en-US" sz="2200" dirty="0">
                <a:effectLst/>
                <a:latin typeface="微软雅黑" pitchFamily="34" charset="-122"/>
                <a:ea typeface="微软雅黑" pitchFamily="34" charset="-122"/>
              </a:rPr>
              <a:t>针对</a:t>
            </a:r>
            <a:r>
              <a:rPr lang="en-US" altLang="zh-CN" sz="2200" dirty="0">
                <a:effectLst/>
                <a:latin typeface="微软雅黑" pitchFamily="34" charset="-122"/>
                <a:ea typeface="微软雅黑" pitchFamily="34" charset="-122"/>
              </a:rPr>
              <a:t>RSA</a:t>
            </a:r>
            <a:r>
              <a:rPr lang="zh-CN" altLang="en-US" sz="2200" dirty="0">
                <a:effectLst/>
                <a:latin typeface="微软雅黑" pitchFamily="34" charset="-122"/>
                <a:ea typeface="微软雅黑" pitchFamily="34" charset="-122"/>
              </a:rPr>
              <a:t>公钥加密的使用过程，而不是攻击算法本身。</a:t>
            </a:r>
            <a:r>
              <a:rPr lang="en-US" altLang="zh-CN" sz="2200" dirty="0">
                <a:effectLst/>
                <a:latin typeface="微软雅黑" pitchFamily="34" charset="-122"/>
                <a:ea typeface="微软雅黑" pitchFamily="34" charset="-122"/>
              </a:rPr>
              <a:t>RSA</a:t>
            </a:r>
            <a:r>
              <a:rPr lang="zh-CN" altLang="en-US" sz="2200" dirty="0">
                <a:effectLst/>
                <a:latin typeface="微软雅黑" pitchFamily="34" charset="-122"/>
                <a:ea typeface="微软雅黑" pitchFamily="34" charset="-122"/>
              </a:rPr>
              <a:t>算法是一个判定性加密算法。</a:t>
            </a:r>
          </a:p>
          <a:p>
            <a:pPr>
              <a:lnSpc>
                <a:spcPct val="90000"/>
              </a:lnSpc>
              <a:buFont typeface="Wingdings" pitchFamily="2" charset="2"/>
              <a:buNone/>
            </a:pPr>
            <a:endParaRPr lang="zh-CN" altLang="en-US" sz="2200" dirty="0">
              <a:effectLst/>
              <a:latin typeface="微软雅黑" pitchFamily="34" charset="-122"/>
              <a:ea typeface="微软雅黑" pitchFamily="34" charset="-122"/>
            </a:endParaRPr>
          </a:p>
          <a:p>
            <a:pPr>
              <a:lnSpc>
                <a:spcPct val="90000"/>
              </a:lnSpc>
              <a:buFont typeface="Wingdings" pitchFamily="2" charset="2"/>
              <a:buChar char="Ø"/>
            </a:pPr>
            <a:r>
              <a:rPr lang="zh-CN" altLang="en-US" sz="2200" dirty="0">
                <a:latin typeface="微软雅黑" pitchFamily="34" charset="-122"/>
                <a:ea typeface="微软雅黑" pitchFamily="34" charset="-122"/>
              </a:rPr>
              <a:t>攻击者得到对两个明文</a:t>
            </a:r>
            <a:r>
              <a:rPr lang="en-US" altLang="zh-CN" sz="2200" dirty="0">
                <a:latin typeface="微软雅黑" pitchFamily="34" charset="-122"/>
                <a:ea typeface="微软雅黑" pitchFamily="34" charset="-122"/>
              </a:rPr>
              <a:t>m0</a:t>
            </a:r>
            <a:r>
              <a:rPr lang="zh-CN" altLang="en-US" sz="2200" dirty="0">
                <a:latin typeface="微软雅黑" pitchFamily="34" charset="-122"/>
                <a:ea typeface="微软雅黑" pitchFamily="34" charset="-122"/>
              </a:rPr>
              <a:t>，</a:t>
            </a:r>
            <a:r>
              <a:rPr lang="en-US" altLang="zh-CN" sz="2200" dirty="0">
                <a:latin typeface="微软雅黑" pitchFamily="34" charset="-122"/>
                <a:ea typeface="微软雅黑" pitchFamily="34" charset="-122"/>
              </a:rPr>
              <a:t>m1</a:t>
            </a:r>
            <a:r>
              <a:rPr lang="zh-CN" altLang="en-US" sz="2200" dirty="0">
                <a:latin typeface="微软雅黑" pitchFamily="34" charset="-122"/>
                <a:ea typeface="微软雅黑" pitchFamily="34" charset="-122"/>
              </a:rPr>
              <a:t>的加密结果，就可以获得 </a:t>
            </a:r>
          </a:p>
          <a:p>
            <a:pPr>
              <a:lnSpc>
                <a:spcPct val="90000"/>
              </a:lnSpc>
              <a:buFont typeface="Wingdings" pitchFamily="2" charset="2"/>
              <a:buNone/>
            </a:pPr>
            <a:r>
              <a:rPr lang="zh-CN" altLang="en-US" sz="2200" dirty="0">
                <a:effectLst/>
                <a:latin typeface="微软雅黑" pitchFamily="34" charset="-122"/>
                <a:ea typeface="微软雅黑" pitchFamily="34" charset="-122"/>
              </a:rPr>
              <a:t>        对</a:t>
            </a:r>
            <a:r>
              <a:rPr lang="en-US" altLang="zh-CN" sz="2200" dirty="0">
                <a:effectLst/>
                <a:latin typeface="微软雅黑" pitchFamily="34" charset="-122"/>
                <a:ea typeface="微软雅黑" pitchFamily="34" charset="-122"/>
              </a:rPr>
              <a:t>m</a:t>
            </a:r>
            <a:r>
              <a:rPr lang="en-US" altLang="zh-CN" sz="2200" baseline="-25000" dirty="0">
                <a:effectLst/>
                <a:latin typeface="微软雅黑" pitchFamily="34" charset="-122"/>
                <a:ea typeface="微软雅黑" pitchFamily="34" charset="-122"/>
              </a:rPr>
              <a:t>0</a:t>
            </a:r>
            <a:r>
              <a:rPr lang="en-US" altLang="zh-CN" sz="2200" dirty="0">
                <a:effectLst/>
                <a:latin typeface="微软雅黑" pitchFamily="34" charset="-122"/>
                <a:ea typeface="微软雅黑" pitchFamily="34" charset="-122"/>
              </a:rPr>
              <a:t> × m</a:t>
            </a:r>
            <a:r>
              <a:rPr lang="en-US" altLang="zh-CN" sz="2200" baseline="-25000" dirty="0">
                <a:effectLst/>
                <a:latin typeface="微软雅黑" pitchFamily="34" charset="-122"/>
                <a:ea typeface="微软雅黑" pitchFamily="34" charset="-122"/>
              </a:rPr>
              <a:t>1</a:t>
            </a:r>
            <a:r>
              <a:rPr lang="zh-CN" altLang="en-US" sz="2200" dirty="0">
                <a:effectLst/>
                <a:latin typeface="微软雅黑" pitchFamily="34" charset="-122"/>
                <a:ea typeface="微软雅黑" pitchFamily="34" charset="-122"/>
              </a:rPr>
              <a:t>的结果</a:t>
            </a:r>
          </a:p>
          <a:p>
            <a:pPr>
              <a:lnSpc>
                <a:spcPct val="90000"/>
              </a:lnSpc>
              <a:buFont typeface="Wingdings" pitchFamily="2" charset="2"/>
              <a:buNone/>
            </a:pPr>
            <a:r>
              <a:rPr lang="zh-CN" altLang="en-US" sz="2200" dirty="0">
                <a:effectLst/>
                <a:latin typeface="微软雅黑" pitchFamily="34" charset="-122"/>
                <a:ea typeface="微软雅黑" pitchFamily="34" charset="-122"/>
              </a:rPr>
              <a:t>                    </a:t>
            </a:r>
            <a:r>
              <a:rPr lang="en-US" altLang="zh-CN" sz="2200" dirty="0">
                <a:effectLst/>
                <a:latin typeface="微软雅黑" pitchFamily="34" charset="-122"/>
                <a:ea typeface="微软雅黑" pitchFamily="34" charset="-122"/>
              </a:rPr>
              <a:t>c</a:t>
            </a:r>
            <a:r>
              <a:rPr lang="en-US" altLang="zh-CN" sz="2200" baseline="-25000" dirty="0">
                <a:effectLst/>
                <a:latin typeface="微软雅黑" pitchFamily="34" charset="-122"/>
                <a:ea typeface="微软雅黑" pitchFamily="34" charset="-122"/>
              </a:rPr>
              <a:t>0</a:t>
            </a:r>
            <a:r>
              <a:rPr lang="en-US" altLang="zh-CN" sz="2200" dirty="0">
                <a:effectLst/>
                <a:latin typeface="微软雅黑" pitchFamily="34" charset="-122"/>
                <a:ea typeface="微软雅黑" pitchFamily="34" charset="-122"/>
              </a:rPr>
              <a:t>≡m</a:t>
            </a:r>
            <a:r>
              <a:rPr lang="en-US" altLang="zh-CN" sz="2200" baseline="-25000" dirty="0">
                <a:effectLst/>
                <a:latin typeface="微软雅黑" pitchFamily="34" charset="-122"/>
                <a:ea typeface="微软雅黑" pitchFamily="34" charset="-122"/>
              </a:rPr>
              <a:t>0</a:t>
            </a:r>
            <a:r>
              <a:rPr lang="en-US" altLang="zh-CN" sz="2200" baseline="30000" dirty="0">
                <a:effectLst/>
                <a:latin typeface="微软雅黑" pitchFamily="34" charset="-122"/>
                <a:ea typeface="微软雅黑" pitchFamily="34" charset="-122"/>
              </a:rPr>
              <a:t>e</a:t>
            </a:r>
            <a:r>
              <a:rPr lang="en-US" altLang="zh-CN" sz="2200" dirty="0">
                <a:effectLst/>
                <a:latin typeface="微软雅黑" pitchFamily="34" charset="-122"/>
                <a:ea typeface="微软雅黑" pitchFamily="34" charset="-122"/>
              </a:rPr>
              <a:t>(mod n), c</a:t>
            </a:r>
            <a:r>
              <a:rPr lang="en-US" altLang="zh-CN" sz="2200" baseline="-25000" dirty="0">
                <a:effectLst/>
                <a:latin typeface="微软雅黑" pitchFamily="34" charset="-122"/>
                <a:ea typeface="微软雅黑" pitchFamily="34" charset="-122"/>
              </a:rPr>
              <a:t>1</a:t>
            </a:r>
            <a:r>
              <a:rPr lang="en-US" altLang="zh-CN" sz="2200" dirty="0">
                <a:effectLst/>
                <a:latin typeface="微软雅黑" pitchFamily="34" charset="-122"/>
                <a:ea typeface="微软雅黑" pitchFamily="34" charset="-122"/>
              </a:rPr>
              <a:t>≡m</a:t>
            </a:r>
            <a:r>
              <a:rPr lang="en-US" altLang="zh-CN" sz="2200" baseline="-25000" dirty="0">
                <a:effectLst/>
                <a:latin typeface="微软雅黑" pitchFamily="34" charset="-122"/>
                <a:ea typeface="微软雅黑" pitchFamily="34" charset="-122"/>
              </a:rPr>
              <a:t>1</a:t>
            </a:r>
            <a:r>
              <a:rPr lang="en-US" altLang="zh-CN" sz="2200" baseline="30000" dirty="0">
                <a:effectLst/>
                <a:latin typeface="微软雅黑" pitchFamily="34" charset="-122"/>
                <a:ea typeface="微软雅黑" pitchFamily="34" charset="-122"/>
              </a:rPr>
              <a:t>e</a:t>
            </a:r>
            <a:r>
              <a:rPr lang="en-US" altLang="zh-CN" sz="2200" dirty="0">
                <a:effectLst/>
                <a:latin typeface="微软雅黑" pitchFamily="34" charset="-122"/>
                <a:ea typeface="微软雅黑" pitchFamily="34" charset="-122"/>
              </a:rPr>
              <a:t>(mod n)</a:t>
            </a:r>
          </a:p>
          <a:p>
            <a:pPr>
              <a:lnSpc>
                <a:spcPct val="90000"/>
              </a:lnSpc>
              <a:buFont typeface="Wingdings" pitchFamily="2" charset="2"/>
              <a:buNone/>
            </a:pPr>
            <a:r>
              <a:rPr lang="en-US" altLang="zh-CN" sz="2200" dirty="0">
                <a:effectLst/>
                <a:latin typeface="微软雅黑" pitchFamily="34" charset="-122"/>
                <a:ea typeface="微软雅黑" pitchFamily="34" charset="-122"/>
              </a:rPr>
              <a:t>        </a:t>
            </a:r>
            <a:r>
              <a:rPr lang="zh-CN" altLang="en-US" sz="2200" dirty="0">
                <a:effectLst/>
                <a:latin typeface="微软雅黑" pitchFamily="34" charset="-122"/>
                <a:ea typeface="微软雅黑" pitchFamily="34" charset="-122"/>
              </a:rPr>
              <a:t>那么对</a:t>
            </a:r>
            <a:r>
              <a:rPr lang="en-US" altLang="zh-CN" sz="2200" dirty="0">
                <a:effectLst/>
                <a:latin typeface="微软雅黑" pitchFamily="34" charset="-122"/>
                <a:ea typeface="微软雅黑" pitchFamily="34" charset="-122"/>
              </a:rPr>
              <a:t>m</a:t>
            </a:r>
            <a:r>
              <a:rPr lang="en-US" altLang="zh-CN" sz="2200" baseline="-25000" dirty="0">
                <a:effectLst/>
                <a:latin typeface="微软雅黑" pitchFamily="34" charset="-122"/>
                <a:ea typeface="微软雅黑" pitchFamily="34" charset="-122"/>
              </a:rPr>
              <a:t>0</a:t>
            </a:r>
            <a:r>
              <a:rPr lang="en-US" altLang="zh-CN" sz="2200" dirty="0">
                <a:effectLst/>
                <a:latin typeface="微软雅黑" pitchFamily="34" charset="-122"/>
                <a:ea typeface="微软雅黑" pitchFamily="34" charset="-122"/>
              </a:rPr>
              <a:t> × m</a:t>
            </a:r>
            <a:r>
              <a:rPr lang="en-US" altLang="zh-CN" sz="2200" baseline="-25000" dirty="0">
                <a:effectLst/>
                <a:latin typeface="微软雅黑" pitchFamily="34" charset="-122"/>
                <a:ea typeface="微软雅黑" pitchFamily="34" charset="-122"/>
              </a:rPr>
              <a:t>1</a:t>
            </a:r>
            <a:r>
              <a:rPr lang="zh-CN" altLang="en-US" sz="2200" dirty="0">
                <a:effectLst/>
                <a:latin typeface="微软雅黑" pitchFamily="34" charset="-122"/>
                <a:ea typeface="微软雅黑" pitchFamily="34" charset="-122"/>
              </a:rPr>
              <a:t>的加密结果为</a:t>
            </a:r>
          </a:p>
          <a:p>
            <a:pPr>
              <a:lnSpc>
                <a:spcPct val="90000"/>
              </a:lnSpc>
              <a:buFont typeface="Wingdings" pitchFamily="2" charset="2"/>
              <a:buNone/>
            </a:pPr>
            <a:r>
              <a:rPr lang="zh-CN" altLang="en-US" sz="2200" dirty="0">
                <a:effectLst/>
                <a:latin typeface="微软雅黑" pitchFamily="34" charset="-122"/>
                <a:ea typeface="微软雅黑" pitchFamily="34" charset="-122"/>
              </a:rPr>
              <a:t>                    </a:t>
            </a:r>
            <a:r>
              <a:rPr lang="en-US" altLang="zh-CN" sz="2200" dirty="0">
                <a:effectLst/>
                <a:latin typeface="微软雅黑" pitchFamily="34" charset="-122"/>
                <a:ea typeface="微软雅黑" pitchFamily="34" charset="-122"/>
              </a:rPr>
              <a:t>m</a:t>
            </a:r>
            <a:r>
              <a:rPr lang="en-US" altLang="zh-CN" sz="2200" baseline="-25000" dirty="0">
                <a:effectLst/>
                <a:latin typeface="微软雅黑" pitchFamily="34" charset="-122"/>
                <a:ea typeface="微软雅黑" pitchFamily="34" charset="-122"/>
              </a:rPr>
              <a:t>0</a:t>
            </a:r>
            <a:r>
              <a:rPr lang="en-US" altLang="zh-CN" sz="2200" baseline="30000" dirty="0">
                <a:effectLst/>
                <a:latin typeface="微软雅黑" pitchFamily="34" charset="-122"/>
                <a:ea typeface="微软雅黑" pitchFamily="34" charset="-122"/>
              </a:rPr>
              <a:t>e</a:t>
            </a:r>
            <a:r>
              <a:rPr lang="en-US" altLang="zh-CN" sz="2200" dirty="0">
                <a:effectLst/>
                <a:latin typeface="微软雅黑" pitchFamily="34" charset="-122"/>
                <a:ea typeface="微软雅黑" pitchFamily="34" charset="-122"/>
              </a:rPr>
              <a:t>×m</a:t>
            </a:r>
            <a:r>
              <a:rPr lang="en-US" altLang="zh-CN" sz="2200" baseline="-25000" dirty="0">
                <a:effectLst/>
                <a:latin typeface="微软雅黑" pitchFamily="34" charset="-122"/>
                <a:ea typeface="微软雅黑" pitchFamily="34" charset="-122"/>
              </a:rPr>
              <a:t>1</a:t>
            </a:r>
            <a:r>
              <a:rPr lang="en-US" altLang="zh-CN" sz="2200" baseline="30000" dirty="0">
                <a:effectLst/>
                <a:latin typeface="微软雅黑" pitchFamily="34" charset="-122"/>
                <a:ea typeface="微软雅黑" pitchFamily="34" charset="-122"/>
              </a:rPr>
              <a:t>e</a:t>
            </a:r>
            <a:r>
              <a:rPr lang="en-US" altLang="zh-CN" sz="2200" dirty="0">
                <a:effectLst/>
                <a:latin typeface="微软雅黑" pitchFamily="34" charset="-122"/>
                <a:ea typeface="微软雅黑" pitchFamily="34" charset="-122"/>
              </a:rPr>
              <a:t> (mod n)≡ c</a:t>
            </a:r>
            <a:r>
              <a:rPr lang="en-US" altLang="zh-CN" sz="2200" baseline="-25000" dirty="0">
                <a:effectLst/>
                <a:latin typeface="微软雅黑" pitchFamily="34" charset="-122"/>
                <a:ea typeface="微软雅黑" pitchFamily="34" charset="-122"/>
              </a:rPr>
              <a:t>0</a:t>
            </a:r>
            <a:r>
              <a:rPr lang="en-US" altLang="zh-CN" sz="2200" dirty="0">
                <a:effectLst/>
                <a:latin typeface="微软雅黑" pitchFamily="34" charset="-122"/>
                <a:ea typeface="微软雅黑" pitchFamily="34" charset="-122"/>
              </a:rPr>
              <a:t> × c</a:t>
            </a:r>
            <a:r>
              <a:rPr lang="en-US" altLang="zh-CN" sz="2200" baseline="-25000" dirty="0">
                <a:effectLst/>
                <a:latin typeface="微软雅黑" pitchFamily="34" charset="-122"/>
                <a:ea typeface="微软雅黑" pitchFamily="34" charset="-122"/>
              </a:rPr>
              <a:t>1</a:t>
            </a:r>
            <a:r>
              <a:rPr lang="en-US" altLang="zh-CN" sz="2200" dirty="0">
                <a:effectLst/>
                <a:latin typeface="微软雅黑" pitchFamily="34" charset="-122"/>
                <a:ea typeface="微软雅黑" pitchFamily="34" charset="-122"/>
              </a:rPr>
              <a:t>(mod n)</a:t>
            </a:r>
          </a:p>
          <a:p>
            <a:pPr>
              <a:lnSpc>
                <a:spcPct val="90000"/>
              </a:lnSpc>
              <a:buFont typeface="Wingdings" pitchFamily="2" charset="2"/>
              <a:buNone/>
            </a:pPr>
            <a:endParaRPr lang="en-US" altLang="zh-CN" sz="2200" dirty="0">
              <a:effectLst/>
              <a:latin typeface="微软雅黑" pitchFamily="34" charset="-122"/>
              <a:ea typeface="微软雅黑" pitchFamily="34" charset="-122"/>
            </a:endParaRPr>
          </a:p>
          <a:p>
            <a:pPr>
              <a:lnSpc>
                <a:spcPct val="90000"/>
              </a:lnSpc>
              <a:buFont typeface="Wingdings" pitchFamily="2" charset="2"/>
              <a:buChar char="Ø"/>
            </a:pPr>
            <a:r>
              <a:rPr lang="zh-CN" altLang="en-US" sz="2200" dirty="0">
                <a:effectLst/>
                <a:latin typeface="微软雅黑" pitchFamily="34" charset="-122"/>
                <a:ea typeface="微软雅黑" pitchFamily="34" charset="-122"/>
              </a:rPr>
              <a:t>由对</a:t>
            </a:r>
            <a:r>
              <a:rPr lang="en-US" altLang="zh-CN" sz="2200" dirty="0">
                <a:effectLst/>
                <a:latin typeface="微软雅黑" pitchFamily="34" charset="-122"/>
                <a:ea typeface="微软雅黑" pitchFamily="34" charset="-122"/>
              </a:rPr>
              <a:t>m</a:t>
            </a:r>
            <a:r>
              <a:rPr lang="en-US" altLang="zh-CN" sz="2200" baseline="-25000" dirty="0">
                <a:effectLst/>
                <a:latin typeface="微软雅黑" pitchFamily="34" charset="-122"/>
                <a:ea typeface="微软雅黑" pitchFamily="34" charset="-122"/>
              </a:rPr>
              <a:t>0</a:t>
            </a:r>
            <a:r>
              <a:rPr lang="zh-CN" altLang="en-US" sz="2200" dirty="0">
                <a:effectLst/>
                <a:latin typeface="微软雅黑" pitchFamily="34" charset="-122"/>
                <a:ea typeface="微软雅黑" pitchFamily="34" charset="-122"/>
              </a:rPr>
              <a:t>的加密结果，可以获得对</a:t>
            </a:r>
            <a:r>
              <a:rPr lang="en-US" altLang="zh-CN" sz="2200" dirty="0">
                <a:effectLst/>
                <a:latin typeface="微软雅黑" pitchFamily="34" charset="-122"/>
                <a:ea typeface="微软雅黑" pitchFamily="34" charset="-122"/>
              </a:rPr>
              <a:t>m</a:t>
            </a:r>
            <a:r>
              <a:rPr lang="en-US" altLang="zh-CN" sz="2200" baseline="-25000" dirty="0">
                <a:effectLst/>
                <a:latin typeface="微软雅黑" pitchFamily="34" charset="-122"/>
                <a:ea typeface="微软雅黑" pitchFamily="34" charset="-122"/>
              </a:rPr>
              <a:t>0</a:t>
            </a:r>
            <a:r>
              <a:rPr lang="en-US" altLang="zh-CN" sz="2200" dirty="0">
                <a:effectLst/>
                <a:latin typeface="微软雅黑" pitchFamily="34" charset="-122"/>
                <a:ea typeface="微软雅黑" pitchFamily="34" charset="-122"/>
              </a:rPr>
              <a:t> </a:t>
            </a:r>
            <a:r>
              <a:rPr lang="en-US" altLang="zh-CN" sz="2200" baseline="30000" dirty="0">
                <a:effectLst/>
                <a:latin typeface="微软雅黑" pitchFamily="34" charset="-122"/>
                <a:ea typeface="微软雅黑" pitchFamily="34" charset="-122"/>
              </a:rPr>
              <a:t>r</a:t>
            </a:r>
            <a:r>
              <a:rPr lang="zh-CN" altLang="en-US" sz="2200" dirty="0">
                <a:effectLst/>
                <a:latin typeface="微软雅黑" pitchFamily="34" charset="-122"/>
                <a:ea typeface="微软雅黑" pitchFamily="34" charset="-122"/>
              </a:rPr>
              <a:t>的加密结果</a:t>
            </a:r>
          </a:p>
          <a:p>
            <a:pPr>
              <a:lnSpc>
                <a:spcPct val="90000"/>
              </a:lnSpc>
              <a:buFont typeface="Wingdings" pitchFamily="2" charset="2"/>
              <a:buNone/>
            </a:pPr>
            <a:r>
              <a:rPr lang="zh-CN" altLang="en-US" sz="2200" dirty="0">
                <a:effectLst/>
                <a:latin typeface="微软雅黑" pitchFamily="34" charset="-122"/>
                <a:ea typeface="微软雅黑" pitchFamily="34" charset="-122"/>
              </a:rPr>
              <a:t>                    </a:t>
            </a:r>
            <a:r>
              <a:rPr lang="en-US" altLang="zh-CN" sz="2200" dirty="0">
                <a:effectLst/>
                <a:latin typeface="微软雅黑" pitchFamily="34" charset="-122"/>
                <a:ea typeface="微软雅黑" pitchFamily="34" charset="-122"/>
              </a:rPr>
              <a:t>(m</a:t>
            </a:r>
            <a:r>
              <a:rPr lang="en-US" altLang="zh-CN" sz="2200" baseline="-25000" dirty="0">
                <a:effectLst/>
                <a:latin typeface="微软雅黑" pitchFamily="34" charset="-122"/>
                <a:ea typeface="微软雅黑" pitchFamily="34" charset="-122"/>
              </a:rPr>
              <a:t>0</a:t>
            </a:r>
            <a:r>
              <a:rPr lang="en-US" altLang="zh-CN" sz="2200" baseline="30000" dirty="0">
                <a:effectLst/>
                <a:latin typeface="微软雅黑" pitchFamily="34" charset="-122"/>
                <a:ea typeface="微软雅黑" pitchFamily="34" charset="-122"/>
              </a:rPr>
              <a:t>r</a:t>
            </a:r>
            <a:r>
              <a:rPr lang="en-US" altLang="zh-CN" sz="2200" dirty="0">
                <a:effectLst/>
                <a:latin typeface="微软雅黑" pitchFamily="34" charset="-122"/>
                <a:ea typeface="微软雅黑" pitchFamily="34" charset="-122"/>
              </a:rPr>
              <a:t>)e ≡c</a:t>
            </a:r>
            <a:r>
              <a:rPr lang="en-US" altLang="zh-CN" sz="2200" baseline="-25000" dirty="0">
                <a:effectLst/>
                <a:latin typeface="微软雅黑" pitchFamily="34" charset="-122"/>
                <a:ea typeface="微软雅黑" pitchFamily="34" charset="-122"/>
              </a:rPr>
              <a:t>0</a:t>
            </a:r>
            <a:r>
              <a:rPr lang="en-US" altLang="zh-CN" sz="2200" baseline="30000" dirty="0">
                <a:effectLst/>
                <a:latin typeface="微软雅黑" pitchFamily="34" charset="-122"/>
                <a:ea typeface="微软雅黑" pitchFamily="34" charset="-122"/>
              </a:rPr>
              <a:t>r</a:t>
            </a:r>
            <a:r>
              <a:rPr lang="en-US" altLang="zh-CN" sz="2200" dirty="0">
                <a:effectLst/>
                <a:latin typeface="微软雅黑" pitchFamily="34" charset="-122"/>
                <a:ea typeface="微软雅黑" pitchFamily="34" charset="-122"/>
              </a:rPr>
              <a:t>(mod n)</a:t>
            </a:r>
          </a:p>
          <a:p>
            <a:pPr>
              <a:lnSpc>
                <a:spcPct val="90000"/>
              </a:lnSpc>
              <a:buFont typeface="Wingdings" pitchFamily="2" charset="2"/>
              <a:buNone/>
            </a:pPr>
            <a:endParaRPr lang="en-US" altLang="zh-CN" sz="2200" dirty="0">
              <a:effectLst/>
              <a:latin typeface="微软雅黑" pitchFamily="34" charset="-122"/>
              <a:ea typeface="微软雅黑" pitchFamily="34" charset="-122"/>
            </a:endParaRPr>
          </a:p>
          <a:p>
            <a:pPr>
              <a:lnSpc>
                <a:spcPct val="90000"/>
              </a:lnSpc>
              <a:buFont typeface="Wingdings" pitchFamily="2" charset="2"/>
              <a:buChar char="Ø"/>
            </a:pPr>
            <a:r>
              <a:rPr lang="zh-CN" altLang="en-US" sz="2200" dirty="0">
                <a:effectLst/>
                <a:latin typeface="微软雅黑" pitchFamily="34" charset="-122"/>
                <a:ea typeface="微软雅黑" pitchFamily="34" charset="-122"/>
              </a:rPr>
              <a:t>由</a:t>
            </a:r>
            <a:r>
              <a:rPr lang="en-US" altLang="zh-CN" sz="2200" dirty="0">
                <a:effectLst/>
                <a:latin typeface="微软雅黑" pitchFamily="34" charset="-122"/>
                <a:ea typeface="微软雅黑" pitchFamily="34" charset="-122"/>
              </a:rPr>
              <a:t>(c×2</a:t>
            </a:r>
            <a:r>
              <a:rPr lang="en-US" altLang="zh-CN" sz="2200" baseline="30000" dirty="0">
                <a:effectLst/>
                <a:latin typeface="微软雅黑" pitchFamily="34" charset="-122"/>
                <a:ea typeface="微软雅黑" pitchFamily="34" charset="-122"/>
              </a:rPr>
              <a:t>e</a:t>
            </a:r>
            <a:r>
              <a:rPr lang="en-US" altLang="zh-CN" sz="2200" dirty="0">
                <a:effectLst/>
                <a:latin typeface="微软雅黑" pitchFamily="34" charset="-122"/>
                <a:ea typeface="微软雅黑" pitchFamily="34" charset="-122"/>
              </a:rPr>
              <a:t>)(mod n)</a:t>
            </a:r>
            <a:r>
              <a:rPr lang="zh-CN" altLang="en-US" sz="2200" dirty="0">
                <a:effectLst/>
                <a:latin typeface="微软雅黑" pitchFamily="34" charset="-122"/>
                <a:ea typeface="微软雅黑" pitchFamily="34" charset="-122"/>
              </a:rPr>
              <a:t>的解密结果，可以恢复出</a:t>
            </a:r>
            <a:r>
              <a:rPr lang="en-US" altLang="zh-CN" sz="2200" dirty="0">
                <a:effectLst/>
                <a:latin typeface="微软雅黑" pitchFamily="34" charset="-122"/>
                <a:ea typeface="微软雅黑" pitchFamily="34" charset="-122"/>
              </a:rPr>
              <a:t>c</a:t>
            </a:r>
            <a:r>
              <a:rPr lang="zh-CN" altLang="en-US" sz="2200" dirty="0">
                <a:effectLst/>
                <a:latin typeface="微软雅黑" pitchFamily="34" charset="-122"/>
                <a:ea typeface="微软雅黑" pitchFamily="34" charset="-122"/>
              </a:rPr>
              <a:t>对应的明文</a:t>
            </a:r>
            <a:r>
              <a:rPr lang="en-US" altLang="zh-CN" sz="2200" dirty="0">
                <a:effectLst/>
                <a:latin typeface="微软雅黑" pitchFamily="34" charset="-122"/>
                <a:ea typeface="微软雅黑" pitchFamily="34" charset="-122"/>
              </a:rPr>
              <a:t>m</a:t>
            </a:r>
            <a:endParaRPr lang="zh-CN" altLang="en-US" sz="2200" dirty="0">
              <a:effectLst/>
              <a:latin typeface="微软雅黑" pitchFamily="34" charset="-122"/>
              <a:ea typeface="微软雅黑" pitchFamily="34" charset="-122"/>
            </a:endParaRPr>
          </a:p>
          <a:p>
            <a:pPr>
              <a:lnSpc>
                <a:spcPct val="90000"/>
              </a:lnSpc>
              <a:buFont typeface="Wingdings" pitchFamily="2" charset="2"/>
              <a:buNone/>
            </a:pPr>
            <a:endParaRPr lang="en-US" altLang="zh-CN" sz="2200" dirty="0">
              <a:latin typeface="微软雅黑" pitchFamily="34" charset="-122"/>
              <a:ea typeface="微软雅黑" pitchFamily="34" charset="-122"/>
            </a:endParaRPr>
          </a:p>
        </p:txBody>
      </p:sp>
      <p:sp>
        <p:nvSpPr>
          <p:cNvPr id="77828" name="AutoShape 4">
            <a:hlinkClick r:id="rId2" action="ppaction://hlinksldjump" highlightClick="1"/>
          </p:cNvPr>
          <p:cNvSpPr>
            <a:spLocks noChangeArrowheads="1"/>
          </p:cNvSpPr>
          <p:nvPr/>
        </p:nvSpPr>
        <p:spPr bwMode="auto">
          <a:xfrm>
            <a:off x="8604250" y="6381750"/>
            <a:ext cx="288925" cy="287338"/>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39</a:t>
            </a:fld>
            <a:endParaRPr lang="en-US" altLang="zh-CN"/>
          </a:p>
        </p:txBody>
      </p:sp>
    </p:spTree>
    <p:extLst>
      <p:ext uri="{BB962C8B-B14F-4D97-AF65-F5344CB8AC3E}">
        <p14:creationId xmlns:p14="http://schemas.microsoft.com/office/powerpoint/2010/main" val="1552166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9250" name="Rectangle 2"/>
          <p:cNvSpPr>
            <a:spLocks noGrp="1" noChangeArrowheads="1"/>
          </p:cNvSpPr>
          <p:nvPr>
            <p:ph type="title"/>
          </p:nvPr>
        </p:nvSpPr>
        <p:spPr>
          <a:noFill/>
          <a:ln/>
        </p:spPr>
        <p:txBody>
          <a:bodyPr lIns="82550" tIns="41275" rIns="82550" bIns="41275"/>
          <a:lstStyle/>
          <a:p>
            <a:pPr algn="ctr" defTabSz="677863"/>
            <a:r>
              <a:rPr lang="en-US" altLang="zh-CN" sz="3600" kern="1200" dirty="0">
                <a:solidFill>
                  <a:schemeClr val="accent2">
                    <a:lumMod val="75000"/>
                  </a:schemeClr>
                </a:solidFill>
                <a:effectLst>
                  <a:outerShdw blurRad="38100" dist="38100" dir="2700000" algn="tl">
                    <a:srgbClr val="000000">
                      <a:alpha val="43137"/>
                    </a:srgbClr>
                  </a:outerShdw>
                </a:effectLst>
                <a:latin typeface="+mj-ea"/>
              </a:rPr>
              <a:t>3.4 </a:t>
            </a:r>
            <a:r>
              <a:rPr lang="zh-CN" altLang="en-US" sz="3600" kern="1200" dirty="0">
                <a:solidFill>
                  <a:schemeClr val="accent2">
                    <a:lumMod val="75000"/>
                  </a:schemeClr>
                </a:solidFill>
                <a:effectLst>
                  <a:outerShdw blurRad="38100" dist="38100" dir="2700000" algn="tl">
                    <a:srgbClr val="000000">
                      <a:alpha val="43137"/>
                    </a:srgbClr>
                  </a:outerShdw>
                </a:effectLst>
                <a:latin typeface="+mj-ea"/>
              </a:rPr>
              <a:t>公钥密码原理</a:t>
            </a:r>
          </a:p>
        </p:txBody>
      </p:sp>
      <p:sp>
        <p:nvSpPr>
          <p:cNvPr id="2869251" name="Rectangle 3"/>
          <p:cNvSpPr>
            <a:spLocks noChangeArrowheads="1"/>
          </p:cNvSpPr>
          <p:nvPr/>
        </p:nvSpPr>
        <p:spPr bwMode="auto">
          <a:xfrm>
            <a:off x="481013" y="1320800"/>
            <a:ext cx="8050212" cy="309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lstStyle/>
          <a:p>
            <a:pPr marL="457200" indent="-457200" algn="just" defTabSz="677863">
              <a:lnSpc>
                <a:spcPct val="130000"/>
              </a:lnSpc>
              <a:spcBef>
                <a:spcPct val="65000"/>
              </a:spcBef>
              <a:buClr>
                <a:schemeClr val="tx1"/>
              </a:buClr>
              <a:buSzPct val="105000"/>
              <a:buFont typeface="Wingdings" pitchFamily="2" charset="2"/>
              <a:buChar char="Ø"/>
            </a:pPr>
            <a:r>
              <a:rPr lang="zh-CN" altLang="en-US" sz="2600" dirty="0">
                <a:solidFill>
                  <a:srgbClr val="000099"/>
                </a:solidFill>
                <a:latin typeface="微软雅黑" pitchFamily="34" charset="-122"/>
                <a:ea typeface="微软雅黑" pitchFamily="34" charset="-122"/>
              </a:rPr>
              <a:t>内容回顾</a:t>
            </a:r>
          </a:p>
          <a:p>
            <a:pPr marL="849313" lvl="1" indent="-371475" algn="just" defTabSz="677863">
              <a:lnSpc>
                <a:spcPct val="130000"/>
              </a:lnSpc>
              <a:spcBef>
                <a:spcPct val="65000"/>
              </a:spcBef>
              <a:buFont typeface="Wingdings" pitchFamily="2" charset="2"/>
              <a:buChar char="ü"/>
            </a:pPr>
            <a:r>
              <a:rPr lang="zh-CN" altLang="en-US" sz="2200" dirty="0">
                <a:solidFill>
                  <a:srgbClr val="000099"/>
                </a:solidFill>
                <a:latin typeface="微软雅黑" pitchFamily="34" charset="-122"/>
                <a:ea typeface="微软雅黑" pitchFamily="34" charset="-122"/>
              </a:rPr>
              <a:t>常规（对称）加密算法的两个基本手段是</a:t>
            </a:r>
            <a:r>
              <a:rPr lang="zh-CN" altLang="en-US" sz="2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扩散</a:t>
            </a:r>
            <a:r>
              <a:rPr lang="zh-CN" altLang="en-US" sz="2200" dirty="0">
                <a:solidFill>
                  <a:srgbClr val="000099"/>
                </a:solidFill>
                <a:latin typeface="微软雅黑" pitchFamily="34" charset="-122"/>
                <a:ea typeface="微软雅黑" pitchFamily="34" charset="-122"/>
              </a:rPr>
              <a:t>和</a:t>
            </a:r>
            <a:r>
              <a:rPr lang="zh-CN" altLang="en-US" sz="2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混淆</a:t>
            </a:r>
            <a:endParaRPr lang="en-US" altLang="zh-CN" sz="2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a:p>
            <a:pPr marL="849313" lvl="1" indent="-371475" algn="just" defTabSz="677863">
              <a:lnSpc>
                <a:spcPct val="130000"/>
              </a:lnSpc>
              <a:spcBef>
                <a:spcPct val="65000"/>
              </a:spcBef>
              <a:buFont typeface="Wingdings" pitchFamily="2" charset="2"/>
              <a:buChar char="ü"/>
            </a:pPr>
            <a:endParaRPr lang="zh-CN" altLang="en-US" sz="2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a:p>
            <a:pPr marL="849313" lvl="1" indent="-371475" algn="just" defTabSz="677863">
              <a:lnSpc>
                <a:spcPct val="130000"/>
              </a:lnSpc>
              <a:spcBef>
                <a:spcPct val="65000"/>
              </a:spcBef>
              <a:buFont typeface="Wingdings" pitchFamily="2" charset="2"/>
              <a:buChar char="ü"/>
            </a:pPr>
            <a:r>
              <a:rPr lang="zh-CN" altLang="en-US" sz="2200" dirty="0">
                <a:solidFill>
                  <a:srgbClr val="000099"/>
                </a:solidFill>
                <a:latin typeface="微软雅黑" pitchFamily="34" charset="-122"/>
                <a:ea typeface="微软雅黑" pitchFamily="34" charset="-122"/>
              </a:rPr>
              <a:t>现代（对称）加密算法一般都遵循</a:t>
            </a:r>
            <a:r>
              <a:rPr lang="en-US" altLang="zh-CN" sz="2200" dirty="0" err="1">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Feistel</a:t>
            </a:r>
            <a:r>
              <a:rPr lang="zh-CN" altLang="en-US" sz="2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和</a:t>
            </a:r>
            <a:r>
              <a:rPr lang="en-US" altLang="zh-CN" sz="2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SPN</a:t>
            </a:r>
            <a:r>
              <a:rPr lang="zh-CN" altLang="en-US" sz="2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结构</a:t>
            </a:r>
            <a:endParaRPr lang="en-US" altLang="zh-CN" sz="2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a:p>
            <a:pPr marL="849313" lvl="1" indent="-371475" algn="just" defTabSz="677863">
              <a:lnSpc>
                <a:spcPct val="130000"/>
              </a:lnSpc>
              <a:spcBef>
                <a:spcPct val="65000"/>
              </a:spcBef>
              <a:buFont typeface="Wingdings" pitchFamily="2" charset="2"/>
              <a:buChar char="ü"/>
            </a:pPr>
            <a:endParaRPr lang="zh-CN" altLang="en-US" sz="2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a:p>
            <a:pPr marL="849313" lvl="1" indent="-371475" algn="just" defTabSz="677863">
              <a:lnSpc>
                <a:spcPct val="130000"/>
              </a:lnSpc>
              <a:spcBef>
                <a:spcPct val="65000"/>
              </a:spcBef>
              <a:buFont typeface="Wingdings" pitchFamily="2" charset="2"/>
              <a:buChar char="ü"/>
            </a:pPr>
            <a:r>
              <a:rPr lang="zh-CN" altLang="en-US" sz="2200" dirty="0">
                <a:solidFill>
                  <a:srgbClr val="000099"/>
                </a:solidFill>
                <a:latin typeface="微软雅黑" pitchFamily="34" charset="-122"/>
                <a:ea typeface="微软雅黑" pitchFamily="34" charset="-122"/>
              </a:rPr>
              <a:t>另一个重要问题是要解决</a:t>
            </a:r>
            <a:r>
              <a:rPr lang="zh-CN" altLang="en-US" sz="2200" dirty="0">
                <a:solidFill>
                  <a:srgbClr val="C00000"/>
                </a:solidFill>
                <a:latin typeface="微软雅黑" pitchFamily="34" charset="-122"/>
                <a:ea typeface="微软雅黑" pitchFamily="34" charset="-122"/>
              </a:rPr>
              <a:t>密钥的分配和共享</a:t>
            </a:r>
            <a:endParaRPr lang="zh-CN" altLang="en-US" sz="2200" dirty="0">
              <a:solidFill>
                <a:srgbClr val="000099"/>
              </a:solidFill>
              <a:latin typeface="微软雅黑" pitchFamily="34" charset="-122"/>
              <a:ea typeface="微软雅黑" pitchFamily="34" charset="-122"/>
            </a:endParaRP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4</a:t>
            </a:fld>
            <a:endParaRPr lang="en-US" altLang="zh-CN"/>
          </a:p>
        </p:txBody>
      </p:sp>
    </p:spTree>
    <p:extLst>
      <p:ext uri="{BB962C8B-B14F-4D97-AF65-F5344CB8AC3E}">
        <p14:creationId xmlns:p14="http://schemas.microsoft.com/office/powerpoint/2010/main" val="415602429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rrowheads="1"/>
          </p:cNvSpPr>
          <p:nvPr>
            <p:ph type="title"/>
          </p:nvPr>
        </p:nvSpPr>
        <p:spPr>
          <a:xfrm>
            <a:off x="457200" y="244475"/>
            <a:ext cx="8385175" cy="592138"/>
          </a:xfrm>
        </p:spPr>
        <p:txBody>
          <a:bodyPr/>
          <a:lstStyle/>
          <a:p>
            <a:r>
              <a:rPr lang="zh-CN" altLang="en-US" sz="3600" kern="1200" dirty="0">
                <a:solidFill>
                  <a:schemeClr val="accent2"/>
                </a:solidFill>
                <a:effectLst>
                  <a:outerShdw blurRad="38100" dist="38100" dir="2700000" algn="tl">
                    <a:srgbClr val="000000">
                      <a:alpha val="43137"/>
                    </a:srgbClr>
                  </a:outerShdw>
                </a:effectLst>
                <a:latin typeface="+mj-ea"/>
              </a:rPr>
              <a:t>共模攻击</a:t>
            </a:r>
          </a:p>
        </p:txBody>
      </p:sp>
      <p:sp>
        <p:nvSpPr>
          <p:cNvPr id="83971" name="Rectangle 3"/>
          <p:cNvSpPr>
            <a:spLocks noGrp="1" noRot="1" noChangeArrowheads="1"/>
          </p:cNvSpPr>
          <p:nvPr>
            <p:ph type="body" idx="1"/>
          </p:nvPr>
        </p:nvSpPr>
        <p:spPr>
          <a:xfrm>
            <a:off x="515938" y="1241425"/>
            <a:ext cx="8377237" cy="5616575"/>
          </a:xfrm>
        </p:spPr>
        <p:txBody>
          <a:bodyPr/>
          <a:lstStyle/>
          <a:p>
            <a:pPr>
              <a:spcAft>
                <a:spcPts val="900"/>
              </a:spcAft>
              <a:buFont typeface="Wingdings" pitchFamily="2" charset="2"/>
              <a:buChar char="Ø"/>
            </a:pPr>
            <a:r>
              <a:rPr lang="zh-CN" altLang="en-US" sz="2400" dirty="0">
                <a:effectLst/>
              </a:rPr>
              <a:t>共模攻击：指通信系统中使用相同的</a:t>
            </a:r>
            <a:r>
              <a:rPr lang="en-US" altLang="zh-CN" sz="2400" dirty="0">
                <a:effectLst/>
              </a:rPr>
              <a:t>n</a:t>
            </a:r>
            <a:r>
              <a:rPr lang="zh-CN" altLang="en-US" sz="2400" dirty="0">
                <a:effectLst/>
              </a:rPr>
              <a:t>，且存在两个用户的公钥</a:t>
            </a:r>
            <a:r>
              <a:rPr lang="en-US" altLang="zh-CN" sz="2400" dirty="0">
                <a:effectLst/>
              </a:rPr>
              <a:t>e1</a:t>
            </a:r>
            <a:r>
              <a:rPr lang="zh-CN" altLang="en-US" sz="2400" dirty="0">
                <a:effectLst/>
              </a:rPr>
              <a:t>和</a:t>
            </a:r>
            <a:r>
              <a:rPr lang="en-US" altLang="zh-CN" sz="2400" dirty="0">
                <a:effectLst/>
              </a:rPr>
              <a:t>e2</a:t>
            </a:r>
            <a:r>
              <a:rPr lang="zh-CN" altLang="en-US" sz="2400" dirty="0">
                <a:effectLst/>
              </a:rPr>
              <a:t>是互素的，则可以由这两个用户对同一条明文的不同加密结果，恢复出原始明文</a:t>
            </a:r>
          </a:p>
          <a:p>
            <a:pPr>
              <a:spcAft>
                <a:spcPts val="900"/>
              </a:spcAft>
              <a:buFont typeface="Wingdings" pitchFamily="2" charset="2"/>
              <a:buChar char="Ø"/>
            </a:pPr>
            <a:r>
              <a:rPr lang="zh-CN" altLang="en-US" dirty="0"/>
              <a:t>攻击方法：</a:t>
            </a:r>
          </a:p>
          <a:p>
            <a:pPr>
              <a:spcAft>
                <a:spcPts val="900"/>
              </a:spcAft>
              <a:buFont typeface="Wingdings" pitchFamily="2" charset="2"/>
              <a:buNone/>
            </a:pPr>
            <a:r>
              <a:rPr lang="zh-CN" altLang="en-US" sz="2400" dirty="0">
                <a:effectLst/>
              </a:rPr>
              <a:t>      设</a:t>
            </a:r>
            <a:r>
              <a:rPr lang="en-US" altLang="zh-CN" sz="2400" dirty="0">
                <a:effectLst/>
              </a:rPr>
              <a:t>c1≡m</a:t>
            </a:r>
            <a:r>
              <a:rPr lang="en-US" altLang="zh-CN" sz="2400" baseline="30000" dirty="0">
                <a:effectLst/>
              </a:rPr>
              <a:t>e1</a:t>
            </a:r>
            <a:r>
              <a:rPr lang="en-US" altLang="zh-CN" sz="2400" dirty="0">
                <a:effectLst/>
              </a:rPr>
              <a:t>(mod n)     c2 ≡m</a:t>
            </a:r>
            <a:r>
              <a:rPr lang="en-US" altLang="zh-CN" sz="2400" baseline="30000" dirty="0">
                <a:effectLst/>
              </a:rPr>
              <a:t>e2</a:t>
            </a:r>
            <a:r>
              <a:rPr lang="en-US" altLang="zh-CN" sz="2400" dirty="0">
                <a:effectLst/>
              </a:rPr>
              <a:t> (mod n)</a:t>
            </a:r>
          </a:p>
          <a:p>
            <a:pPr>
              <a:spcAft>
                <a:spcPts val="900"/>
              </a:spcAft>
              <a:buFont typeface="Wingdings" pitchFamily="2" charset="2"/>
              <a:buNone/>
            </a:pPr>
            <a:r>
              <a:rPr lang="en-US" altLang="zh-CN" sz="2400" dirty="0">
                <a:effectLst/>
              </a:rPr>
              <a:t>      </a:t>
            </a:r>
            <a:r>
              <a:rPr lang="zh-CN" altLang="en-US" sz="2400" dirty="0">
                <a:effectLst/>
              </a:rPr>
              <a:t>攻击者知道</a:t>
            </a:r>
            <a:r>
              <a:rPr lang="en-US" altLang="zh-CN" sz="2400" dirty="0">
                <a:effectLst/>
              </a:rPr>
              <a:t>e1, e2, n, c1, c2</a:t>
            </a:r>
          </a:p>
          <a:p>
            <a:pPr>
              <a:spcAft>
                <a:spcPts val="900"/>
              </a:spcAft>
              <a:buFont typeface="Wingdings" pitchFamily="2" charset="2"/>
              <a:buNone/>
            </a:pPr>
            <a:r>
              <a:rPr lang="en-US" altLang="zh-CN" sz="2400" dirty="0">
                <a:effectLst/>
              </a:rPr>
              <a:t>      </a:t>
            </a:r>
            <a:r>
              <a:rPr lang="zh-CN" altLang="en-US" sz="2400" dirty="0">
                <a:effectLst/>
              </a:rPr>
              <a:t>根据中国剩余定理推论：</a:t>
            </a:r>
          </a:p>
          <a:p>
            <a:pPr>
              <a:spcAft>
                <a:spcPts val="900"/>
              </a:spcAft>
              <a:buFont typeface="Wingdings" pitchFamily="2" charset="2"/>
              <a:buNone/>
            </a:pPr>
            <a:r>
              <a:rPr lang="zh-CN" altLang="en-US" sz="2400" dirty="0">
                <a:effectLst/>
              </a:rPr>
              <a:t>          存在</a:t>
            </a:r>
            <a:r>
              <a:rPr lang="en-US" altLang="zh-CN" sz="2400" dirty="0">
                <a:effectLst/>
              </a:rPr>
              <a:t>s, t </a:t>
            </a:r>
            <a:r>
              <a:rPr lang="zh-CN" altLang="en-US" sz="2400" dirty="0">
                <a:effectLst/>
              </a:rPr>
              <a:t>使</a:t>
            </a:r>
            <a:r>
              <a:rPr lang="en-US" altLang="zh-CN" sz="2400" dirty="0">
                <a:effectLst/>
              </a:rPr>
              <a:t>t×e1+s×e2=1 (</a:t>
            </a:r>
            <a:r>
              <a:rPr lang="zh-CN" altLang="en-US" sz="2400" dirty="0">
                <a:effectLst/>
              </a:rPr>
              <a:t>注意是相等</a:t>
            </a:r>
            <a:r>
              <a:rPr lang="en-US" altLang="zh-CN" sz="2400" dirty="0">
                <a:effectLst/>
              </a:rPr>
              <a:t>)</a:t>
            </a:r>
          </a:p>
          <a:p>
            <a:pPr>
              <a:spcAft>
                <a:spcPts val="900"/>
              </a:spcAft>
              <a:buFont typeface="Wingdings" pitchFamily="2" charset="2"/>
              <a:buNone/>
            </a:pPr>
            <a:r>
              <a:rPr lang="en-US" altLang="zh-CN" sz="2400" dirty="0">
                <a:effectLst/>
              </a:rPr>
              <a:t>          </a:t>
            </a:r>
            <a:r>
              <a:rPr lang="zh-CN" altLang="en-US" sz="2400" dirty="0">
                <a:effectLst/>
              </a:rPr>
              <a:t>则</a:t>
            </a:r>
            <a:r>
              <a:rPr lang="en-US" altLang="zh-CN" sz="2400" dirty="0">
                <a:effectLst/>
              </a:rPr>
              <a:t>c1</a:t>
            </a:r>
            <a:r>
              <a:rPr lang="en-US" altLang="zh-CN" sz="2400" baseline="30000" dirty="0">
                <a:effectLst/>
              </a:rPr>
              <a:t>t</a:t>
            </a:r>
            <a:r>
              <a:rPr lang="en-US" altLang="zh-CN" sz="2400" dirty="0">
                <a:effectLst/>
              </a:rPr>
              <a:t>×c2</a:t>
            </a:r>
            <a:r>
              <a:rPr lang="en-US" altLang="zh-CN" sz="2400" baseline="30000" dirty="0">
                <a:effectLst/>
              </a:rPr>
              <a:t>s</a:t>
            </a:r>
            <a:r>
              <a:rPr lang="en-US" altLang="zh-CN" sz="2400" dirty="0">
                <a:effectLst/>
              </a:rPr>
              <a:t>=m (mod n)</a:t>
            </a:r>
          </a:p>
          <a:p>
            <a:pPr>
              <a:spcAft>
                <a:spcPts val="900"/>
              </a:spcAft>
              <a:buFont typeface="Wingdings" pitchFamily="2" charset="2"/>
              <a:buChar char="Ø"/>
            </a:pPr>
            <a:r>
              <a:rPr lang="zh-CN" altLang="en-US" dirty="0"/>
              <a:t>结论：不能用同一个</a:t>
            </a:r>
            <a:r>
              <a:rPr lang="en-US" altLang="zh-CN" dirty="0"/>
              <a:t>n</a:t>
            </a:r>
            <a:r>
              <a:rPr lang="zh-CN" altLang="en-US" dirty="0"/>
              <a:t>来生成密钥</a:t>
            </a:r>
          </a:p>
          <a:p>
            <a:pPr>
              <a:buFont typeface="Wingdings" pitchFamily="2" charset="2"/>
              <a:buNone/>
            </a:pPr>
            <a:endParaRPr lang="en-US" altLang="zh-CN" sz="2400" dirty="0"/>
          </a:p>
        </p:txBody>
      </p:sp>
      <p:sp>
        <p:nvSpPr>
          <p:cNvPr id="83972" name="AutoShape 4">
            <a:hlinkClick r:id="rId2" action="ppaction://hlinksldjump" highlightClick="1"/>
          </p:cNvPr>
          <p:cNvSpPr>
            <a:spLocks noChangeArrowheads="1"/>
          </p:cNvSpPr>
          <p:nvPr/>
        </p:nvSpPr>
        <p:spPr bwMode="auto">
          <a:xfrm>
            <a:off x="8532813" y="6308725"/>
            <a:ext cx="360362" cy="360363"/>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40</a:t>
            </a:fld>
            <a:endParaRPr lang="en-US" altLang="zh-CN"/>
          </a:p>
        </p:txBody>
      </p:sp>
    </p:spTree>
    <p:extLst>
      <p:ext uri="{BB962C8B-B14F-4D97-AF65-F5344CB8AC3E}">
        <p14:creationId xmlns:p14="http://schemas.microsoft.com/office/powerpoint/2010/main" val="2782066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rrowheads="1"/>
          </p:cNvSpPr>
          <p:nvPr>
            <p:ph type="title"/>
          </p:nvPr>
        </p:nvSpPr>
        <p:spPr>
          <a:xfrm>
            <a:off x="457200" y="244475"/>
            <a:ext cx="8385175" cy="520700"/>
          </a:xfrm>
        </p:spPr>
        <p:txBody>
          <a:bodyPr/>
          <a:lstStyle/>
          <a:p>
            <a:r>
              <a:rPr lang="zh-CN" altLang="en-US" sz="3600" kern="1200" dirty="0">
                <a:solidFill>
                  <a:schemeClr val="accent2"/>
                </a:solidFill>
                <a:effectLst>
                  <a:outerShdw blurRad="38100" dist="38100" dir="2700000" algn="tl">
                    <a:srgbClr val="000000">
                      <a:alpha val="43137"/>
                    </a:srgbClr>
                  </a:outerShdw>
                </a:effectLst>
                <a:latin typeface="+mj-ea"/>
              </a:rPr>
              <a:t>小</a:t>
            </a:r>
            <a:r>
              <a:rPr lang="en-US" altLang="zh-CN" sz="3600" kern="1200" dirty="0">
                <a:solidFill>
                  <a:schemeClr val="accent2"/>
                </a:solidFill>
                <a:effectLst>
                  <a:outerShdw blurRad="38100" dist="38100" dir="2700000" algn="tl">
                    <a:srgbClr val="000000">
                      <a:alpha val="43137"/>
                    </a:srgbClr>
                  </a:outerShdw>
                </a:effectLst>
                <a:latin typeface="+mj-ea"/>
              </a:rPr>
              <a:t>e</a:t>
            </a:r>
            <a:r>
              <a:rPr lang="zh-CN" altLang="en-US" sz="3600" kern="1200" dirty="0">
                <a:solidFill>
                  <a:schemeClr val="accent2"/>
                </a:solidFill>
                <a:effectLst>
                  <a:outerShdw blurRad="38100" dist="38100" dir="2700000" algn="tl">
                    <a:srgbClr val="000000">
                      <a:alpha val="43137"/>
                    </a:srgbClr>
                  </a:outerShdw>
                </a:effectLst>
                <a:latin typeface="+mj-ea"/>
              </a:rPr>
              <a:t>攻击</a:t>
            </a:r>
          </a:p>
        </p:txBody>
      </p:sp>
      <p:sp>
        <p:nvSpPr>
          <p:cNvPr id="84995" name="Rectangle 3"/>
          <p:cNvSpPr>
            <a:spLocks noGrp="1" noRot="1" noChangeArrowheads="1"/>
          </p:cNvSpPr>
          <p:nvPr>
            <p:ph type="body" idx="1"/>
          </p:nvPr>
        </p:nvSpPr>
        <p:spPr>
          <a:xfrm>
            <a:off x="407194" y="1052513"/>
            <a:ext cx="8377237" cy="5616575"/>
          </a:xfrm>
        </p:spPr>
        <p:txBody>
          <a:bodyPr/>
          <a:lstStyle/>
          <a:p>
            <a:pPr>
              <a:buFont typeface="Wingdings" pitchFamily="2" charset="2"/>
              <a:buChar char="Ø"/>
            </a:pPr>
            <a:r>
              <a:rPr lang="zh-CN" altLang="en-US" sz="2200" dirty="0">
                <a:effectLst/>
              </a:rPr>
              <a:t>小</a:t>
            </a:r>
            <a:r>
              <a:rPr lang="en-US" altLang="zh-CN" sz="2200" dirty="0">
                <a:effectLst/>
              </a:rPr>
              <a:t>e</a:t>
            </a:r>
            <a:r>
              <a:rPr lang="zh-CN" altLang="en-US" sz="2200" dirty="0">
                <a:effectLst/>
              </a:rPr>
              <a:t>攻击：指</a:t>
            </a:r>
            <a:r>
              <a:rPr lang="en-US" altLang="zh-CN" sz="2200" dirty="0">
                <a:effectLst/>
              </a:rPr>
              <a:t>e</a:t>
            </a:r>
            <a:r>
              <a:rPr lang="zh-CN" altLang="en-US" sz="2200" dirty="0">
                <a:effectLst/>
              </a:rPr>
              <a:t>很小时，若使用广播加密（即利用同一个</a:t>
            </a:r>
            <a:r>
              <a:rPr lang="en-US" altLang="zh-CN" sz="2200" dirty="0">
                <a:effectLst/>
              </a:rPr>
              <a:t>e</a:t>
            </a:r>
            <a:r>
              <a:rPr lang="zh-CN" altLang="en-US" sz="2200" dirty="0">
                <a:effectLst/>
              </a:rPr>
              <a:t>对同一个消息</a:t>
            </a:r>
            <a:r>
              <a:rPr lang="en-US" altLang="zh-CN" sz="2200" dirty="0">
                <a:effectLst/>
              </a:rPr>
              <a:t>m</a:t>
            </a:r>
            <a:r>
              <a:rPr lang="zh-CN" altLang="en-US" sz="2200" dirty="0">
                <a:effectLst/>
              </a:rPr>
              <a:t>加密再分发给多个人）下遭遇的攻击</a:t>
            </a:r>
          </a:p>
          <a:p>
            <a:pPr>
              <a:buFont typeface="Wingdings" pitchFamily="2" charset="2"/>
              <a:buChar char="Ø"/>
            </a:pPr>
            <a:r>
              <a:rPr lang="zh-CN" altLang="en-US" sz="2200" dirty="0">
                <a:effectLst/>
              </a:rPr>
              <a:t>设</a:t>
            </a:r>
            <a:r>
              <a:rPr lang="en-US" altLang="zh-CN" sz="2200" dirty="0">
                <a:effectLst/>
              </a:rPr>
              <a:t>e=3</a:t>
            </a:r>
            <a:r>
              <a:rPr lang="zh-CN" altLang="en-US" sz="2200" dirty="0">
                <a:effectLst/>
              </a:rPr>
              <a:t>，攻击方法如下</a:t>
            </a:r>
          </a:p>
          <a:p>
            <a:pPr>
              <a:buFont typeface="Wingdings" pitchFamily="2" charset="2"/>
              <a:buNone/>
            </a:pPr>
            <a:r>
              <a:rPr lang="zh-CN" altLang="en-US" sz="2200" dirty="0">
                <a:effectLst/>
              </a:rPr>
              <a:t>    有三个成员的公钥</a:t>
            </a:r>
            <a:r>
              <a:rPr lang="en-US" altLang="zh-CN" sz="2200" dirty="0">
                <a:effectLst/>
              </a:rPr>
              <a:t>e</a:t>
            </a:r>
            <a:r>
              <a:rPr lang="zh-CN" altLang="en-US" sz="2200" dirty="0">
                <a:effectLst/>
              </a:rPr>
              <a:t>均为</a:t>
            </a:r>
            <a:r>
              <a:rPr lang="en-US" altLang="zh-CN" sz="2200" dirty="0">
                <a:effectLst/>
              </a:rPr>
              <a:t>3</a:t>
            </a:r>
            <a:r>
              <a:rPr lang="zh-CN" altLang="en-US" sz="2200" dirty="0">
                <a:effectLst/>
              </a:rPr>
              <a:t>，但他们彼此的</a:t>
            </a:r>
            <a:r>
              <a:rPr lang="en-US" altLang="zh-CN" sz="2200" dirty="0">
                <a:effectLst/>
              </a:rPr>
              <a:t>n</a:t>
            </a:r>
            <a:r>
              <a:rPr lang="zh-CN" altLang="en-US" sz="2200" dirty="0">
                <a:effectLst/>
              </a:rPr>
              <a:t>不同，记为</a:t>
            </a:r>
            <a:r>
              <a:rPr lang="en-US" altLang="zh-CN" sz="2200" dirty="0">
                <a:effectLst/>
              </a:rPr>
              <a:t>n1</a:t>
            </a:r>
            <a:r>
              <a:rPr lang="zh-CN" altLang="en-US" sz="2200" dirty="0">
                <a:effectLst/>
              </a:rPr>
              <a:t>，</a:t>
            </a:r>
            <a:r>
              <a:rPr lang="en-US" altLang="zh-CN" sz="2200" dirty="0">
                <a:effectLst/>
              </a:rPr>
              <a:t>n2</a:t>
            </a:r>
            <a:r>
              <a:rPr lang="zh-CN" altLang="en-US" sz="2200" dirty="0">
                <a:effectLst/>
              </a:rPr>
              <a:t>，</a:t>
            </a:r>
            <a:r>
              <a:rPr lang="en-US" altLang="zh-CN" sz="2200" dirty="0">
                <a:effectLst/>
              </a:rPr>
              <a:t>n3</a:t>
            </a:r>
          </a:p>
          <a:p>
            <a:pPr>
              <a:buFont typeface="Wingdings" pitchFamily="2" charset="2"/>
              <a:buNone/>
            </a:pPr>
            <a:r>
              <a:rPr lang="en-US" altLang="zh-CN" sz="2200" dirty="0">
                <a:effectLst/>
              </a:rPr>
              <a:t>               c1 ≡m3(mod n1)</a:t>
            </a:r>
          </a:p>
          <a:p>
            <a:pPr>
              <a:buFont typeface="Wingdings" pitchFamily="2" charset="2"/>
              <a:buNone/>
            </a:pPr>
            <a:r>
              <a:rPr lang="en-US" altLang="zh-CN" sz="2200" dirty="0">
                <a:effectLst/>
              </a:rPr>
              <a:t>               c2 ≡m3(mod n2)</a:t>
            </a:r>
          </a:p>
          <a:p>
            <a:pPr>
              <a:buFont typeface="Wingdings" pitchFamily="2" charset="2"/>
              <a:buNone/>
            </a:pPr>
            <a:r>
              <a:rPr lang="en-US" altLang="zh-CN" sz="2200" dirty="0">
                <a:effectLst/>
              </a:rPr>
              <a:t>               c3 ≡m3(mod n3)</a:t>
            </a:r>
          </a:p>
          <a:p>
            <a:pPr>
              <a:buFont typeface="Wingdings" pitchFamily="2" charset="2"/>
              <a:buNone/>
            </a:pPr>
            <a:r>
              <a:rPr lang="en-US" altLang="zh-CN" sz="2200" dirty="0">
                <a:effectLst/>
              </a:rPr>
              <a:t>     </a:t>
            </a:r>
            <a:r>
              <a:rPr lang="zh-CN" altLang="en-US" sz="2200" dirty="0">
                <a:effectLst/>
              </a:rPr>
              <a:t>因为</a:t>
            </a:r>
            <a:r>
              <a:rPr lang="en-US" altLang="zh-CN" sz="2200" dirty="0">
                <a:effectLst/>
              </a:rPr>
              <a:t>n1,n2,n3</a:t>
            </a:r>
            <a:r>
              <a:rPr lang="zh-CN" altLang="en-US" sz="2200" dirty="0">
                <a:effectLst/>
              </a:rPr>
              <a:t>一般是互素的（否则。。），因此由中国剩余定理可得：</a:t>
            </a:r>
          </a:p>
          <a:p>
            <a:pPr>
              <a:buFont typeface="Wingdings" pitchFamily="2" charset="2"/>
              <a:buNone/>
            </a:pPr>
            <a:r>
              <a:rPr lang="zh-CN" altLang="en-US" sz="2200" dirty="0">
                <a:effectLst/>
              </a:rPr>
              <a:t>               </a:t>
            </a:r>
            <a:r>
              <a:rPr lang="en-US" altLang="zh-CN" sz="2200" dirty="0">
                <a:effectLst/>
              </a:rPr>
              <a:t>C≡m</a:t>
            </a:r>
            <a:r>
              <a:rPr lang="en-US" altLang="zh-CN" sz="2200" baseline="30000" dirty="0">
                <a:effectLst/>
              </a:rPr>
              <a:t>3</a:t>
            </a:r>
            <a:r>
              <a:rPr lang="en-US" altLang="zh-CN" sz="2200" dirty="0">
                <a:effectLst/>
              </a:rPr>
              <a:t>(mod n1×n2×n3) </a:t>
            </a:r>
          </a:p>
          <a:p>
            <a:pPr>
              <a:buFont typeface="Wingdings" pitchFamily="2" charset="2"/>
              <a:buNone/>
            </a:pPr>
            <a:r>
              <a:rPr lang="en-US" altLang="zh-CN" sz="2200" dirty="0">
                <a:effectLst/>
              </a:rPr>
              <a:t>        </a:t>
            </a:r>
            <a:r>
              <a:rPr lang="zh-CN" altLang="en-US" sz="2200" dirty="0">
                <a:effectLst/>
              </a:rPr>
              <a:t>又因为</a:t>
            </a:r>
            <a:r>
              <a:rPr lang="en-US" altLang="zh-CN" sz="2200" dirty="0">
                <a:effectLst/>
              </a:rPr>
              <a:t>m&lt;n1,n2,n3</a:t>
            </a:r>
            <a:r>
              <a:rPr lang="zh-CN" altLang="en-US" sz="2200" dirty="0">
                <a:effectLst/>
              </a:rPr>
              <a:t>；所以可得</a:t>
            </a:r>
            <a:r>
              <a:rPr lang="en-US" altLang="zh-CN" sz="2200" dirty="0">
                <a:effectLst/>
              </a:rPr>
              <a:t>m3&lt;n1×n2×n3</a:t>
            </a:r>
            <a:r>
              <a:rPr lang="zh-CN" altLang="en-US" sz="2200" dirty="0">
                <a:effectLst/>
              </a:rPr>
              <a:t>，则</a:t>
            </a:r>
            <a:r>
              <a:rPr lang="en-US" altLang="zh-CN" sz="2200" dirty="0">
                <a:effectLst/>
              </a:rPr>
              <a:t>m</a:t>
            </a:r>
            <a:r>
              <a:rPr lang="zh-CN" altLang="en-US" sz="2200" dirty="0">
                <a:effectLst/>
              </a:rPr>
              <a:t>为</a:t>
            </a:r>
            <a:r>
              <a:rPr lang="en-US" altLang="zh-CN" sz="2200" dirty="0">
                <a:effectLst/>
              </a:rPr>
              <a:t>C</a:t>
            </a:r>
            <a:r>
              <a:rPr lang="zh-CN" altLang="en-US" sz="2200" dirty="0">
                <a:effectLst/>
              </a:rPr>
              <a:t>开三次方</a:t>
            </a:r>
          </a:p>
          <a:p>
            <a:pPr>
              <a:buFont typeface="Wingdings" pitchFamily="2" charset="2"/>
              <a:buNone/>
            </a:pPr>
            <a:endParaRPr lang="en-US" altLang="zh-CN" sz="2200" dirty="0"/>
          </a:p>
        </p:txBody>
      </p:sp>
      <p:sp>
        <p:nvSpPr>
          <p:cNvPr id="84996" name="AutoShape 4">
            <a:hlinkClick r:id="rId2" action="ppaction://hlinksldjump" highlightClick="1"/>
          </p:cNvPr>
          <p:cNvSpPr>
            <a:spLocks noChangeArrowheads="1"/>
          </p:cNvSpPr>
          <p:nvPr/>
        </p:nvSpPr>
        <p:spPr bwMode="auto">
          <a:xfrm>
            <a:off x="8604250" y="6381750"/>
            <a:ext cx="360363" cy="287338"/>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41</a:t>
            </a:fld>
            <a:endParaRPr lang="en-US" altLang="zh-CN"/>
          </a:p>
        </p:txBody>
      </p:sp>
    </p:spTree>
    <p:extLst>
      <p:ext uri="{BB962C8B-B14F-4D97-AF65-F5344CB8AC3E}">
        <p14:creationId xmlns:p14="http://schemas.microsoft.com/office/powerpoint/2010/main" val="18007789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rrowheads="1"/>
          </p:cNvSpPr>
          <p:nvPr>
            <p:ph type="title"/>
          </p:nvPr>
        </p:nvSpPr>
        <p:spPr>
          <a:xfrm>
            <a:off x="468313" y="260350"/>
            <a:ext cx="8385175" cy="736600"/>
          </a:xfrm>
        </p:spPr>
        <p:txBody>
          <a:bodyPr/>
          <a:lstStyle/>
          <a:p>
            <a:r>
              <a:rPr lang="zh-CN" altLang="en-US" sz="3600" kern="1200" dirty="0">
                <a:solidFill>
                  <a:schemeClr val="accent2"/>
                </a:solidFill>
                <a:effectLst>
                  <a:outerShdw blurRad="38100" dist="38100" dir="2700000" algn="tl">
                    <a:srgbClr val="000000">
                      <a:alpha val="43137"/>
                    </a:srgbClr>
                  </a:outerShdw>
                </a:effectLst>
                <a:latin typeface="+mj-ea"/>
              </a:rPr>
              <a:t>计时攻击</a:t>
            </a:r>
          </a:p>
        </p:txBody>
      </p:sp>
      <p:sp>
        <p:nvSpPr>
          <p:cNvPr id="86019" name="Rectangle 3"/>
          <p:cNvSpPr>
            <a:spLocks noGrp="1" noRot="1" noChangeArrowheads="1"/>
          </p:cNvSpPr>
          <p:nvPr>
            <p:ph type="body" idx="1"/>
          </p:nvPr>
        </p:nvSpPr>
        <p:spPr>
          <a:xfrm>
            <a:off x="946150" y="1385888"/>
            <a:ext cx="7837487" cy="5472112"/>
          </a:xfrm>
        </p:spPr>
        <p:txBody>
          <a:bodyPr/>
          <a:lstStyle/>
          <a:p>
            <a:pPr>
              <a:buFont typeface="Wingdings" pitchFamily="2" charset="2"/>
              <a:buChar char="Ø"/>
            </a:pPr>
            <a:r>
              <a:rPr lang="en-US" altLang="zh-CN" dirty="0">
                <a:effectLst/>
              </a:rPr>
              <a:t> </a:t>
            </a:r>
            <a:r>
              <a:rPr lang="zh-CN" altLang="en-US" sz="2400" dirty="0">
                <a:effectLst/>
              </a:rPr>
              <a:t>思想：利用指数中某一位为</a:t>
            </a:r>
            <a:r>
              <a:rPr lang="en-US" altLang="zh-CN" sz="2400" dirty="0">
                <a:effectLst/>
              </a:rPr>
              <a:t>0</a:t>
            </a:r>
            <a:r>
              <a:rPr lang="zh-CN" altLang="en-US" sz="2400" dirty="0">
                <a:effectLst/>
              </a:rPr>
              <a:t>或者为</a:t>
            </a:r>
            <a:r>
              <a:rPr lang="en-US" altLang="zh-CN" sz="2400" dirty="0">
                <a:effectLst/>
              </a:rPr>
              <a:t>1</a:t>
            </a:r>
            <a:r>
              <a:rPr lang="zh-CN" altLang="en-US" sz="2400" dirty="0">
                <a:effectLst/>
              </a:rPr>
              <a:t>时，硬件加密速度不同</a:t>
            </a:r>
            <a:endParaRPr lang="en-US" altLang="zh-CN" sz="2400" dirty="0">
              <a:effectLst/>
            </a:endParaRPr>
          </a:p>
          <a:p>
            <a:pPr>
              <a:buFont typeface="Wingdings" pitchFamily="2" charset="2"/>
              <a:buChar char="Ø"/>
            </a:pPr>
            <a:endParaRPr lang="zh-CN" altLang="en-US" sz="2400" dirty="0">
              <a:effectLst/>
            </a:endParaRPr>
          </a:p>
          <a:p>
            <a:pPr>
              <a:buFont typeface="Wingdings" pitchFamily="2" charset="2"/>
              <a:buChar char="Ø"/>
            </a:pPr>
            <a:r>
              <a:rPr lang="zh-CN" altLang="en-US" dirty="0"/>
              <a:t> 解决方法</a:t>
            </a:r>
          </a:p>
          <a:p>
            <a:pPr>
              <a:buFont typeface="Wingdings" pitchFamily="2" charset="2"/>
              <a:buNone/>
            </a:pPr>
            <a:r>
              <a:rPr lang="zh-CN" altLang="en-US" sz="2400" dirty="0">
                <a:effectLst/>
              </a:rPr>
              <a:t>      </a:t>
            </a:r>
            <a:r>
              <a:rPr lang="en-US" altLang="zh-CN" sz="2400" dirty="0">
                <a:effectLst/>
              </a:rPr>
              <a:t>—</a:t>
            </a:r>
            <a:r>
              <a:rPr lang="zh-CN" altLang="en-US" sz="2400" dirty="0">
                <a:effectLst/>
              </a:rPr>
              <a:t>不变的幂运算时间：保证所有幂运算中返回结果前执行的时间相同</a:t>
            </a:r>
          </a:p>
          <a:p>
            <a:pPr>
              <a:buFont typeface="Wingdings" pitchFamily="2" charset="2"/>
              <a:buNone/>
            </a:pPr>
            <a:r>
              <a:rPr lang="zh-CN" altLang="en-US" sz="2400" dirty="0">
                <a:effectLst/>
              </a:rPr>
              <a:t>      </a:t>
            </a:r>
            <a:r>
              <a:rPr lang="en-US" altLang="zh-CN" sz="2400" dirty="0">
                <a:effectLst/>
              </a:rPr>
              <a:t>—</a:t>
            </a:r>
            <a:r>
              <a:rPr lang="zh-CN" altLang="en-US" sz="2400" dirty="0">
                <a:effectLst/>
              </a:rPr>
              <a:t>随机延时</a:t>
            </a:r>
          </a:p>
          <a:p>
            <a:pPr>
              <a:buFont typeface="Wingdings" pitchFamily="2" charset="2"/>
              <a:buNone/>
            </a:pPr>
            <a:r>
              <a:rPr lang="zh-CN" altLang="en-US" sz="2400" dirty="0">
                <a:effectLst/>
              </a:rPr>
              <a:t>      </a:t>
            </a:r>
            <a:r>
              <a:rPr lang="en-US" altLang="zh-CN" sz="2400" dirty="0">
                <a:effectLst/>
              </a:rPr>
              <a:t>—</a:t>
            </a:r>
            <a:r>
              <a:rPr lang="zh-CN" altLang="en-US" sz="2400" dirty="0">
                <a:effectLst/>
              </a:rPr>
              <a:t>隐蔽：在密文上乘以随机数</a:t>
            </a:r>
          </a:p>
          <a:p>
            <a:pPr>
              <a:buFont typeface="Wingdings" pitchFamily="2" charset="2"/>
              <a:buNone/>
            </a:pPr>
            <a:endParaRPr lang="en-US" altLang="zh-CN" sz="2400" dirty="0"/>
          </a:p>
        </p:txBody>
      </p:sp>
      <p:sp>
        <p:nvSpPr>
          <p:cNvPr id="86020" name="AutoShape 4">
            <a:hlinkClick r:id="rId2" action="ppaction://hlinksldjump" highlightClick="1"/>
          </p:cNvPr>
          <p:cNvSpPr>
            <a:spLocks noChangeArrowheads="1"/>
          </p:cNvSpPr>
          <p:nvPr/>
        </p:nvSpPr>
        <p:spPr bwMode="auto">
          <a:xfrm>
            <a:off x="8604250" y="6381750"/>
            <a:ext cx="358775" cy="287338"/>
          </a:xfrm>
          <a:prstGeom prst="actionButtonBackPrevious">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42</a:t>
            </a:fld>
            <a:endParaRPr lang="en-US" altLang="zh-CN"/>
          </a:p>
        </p:txBody>
      </p:sp>
    </p:spTree>
    <p:extLst>
      <p:ext uri="{BB962C8B-B14F-4D97-AF65-F5344CB8AC3E}">
        <p14:creationId xmlns:p14="http://schemas.microsoft.com/office/powerpoint/2010/main" val="1723531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2"/>
          <p:cNvSpPr>
            <a:spLocks noGrp="1" noRot="1" noChangeArrowheads="1"/>
          </p:cNvSpPr>
          <p:nvPr>
            <p:ph type="title"/>
          </p:nvPr>
        </p:nvSpPr>
        <p:spPr/>
        <p:txBody>
          <a:bodyPr/>
          <a:lstStyle/>
          <a:p>
            <a:pPr eaLnBrk="1" hangingPunct="1"/>
            <a:r>
              <a:rPr lang="en-US" altLang="zh-CN" sz="3600" dirty="0"/>
              <a:t>RSA</a:t>
            </a:r>
            <a:r>
              <a:rPr lang="zh-CN" altLang="en-US" sz="3600" dirty="0"/>
              <a:t>算法破译练习</a:t>
            </a:r>
          </a:p>
        </p:txBody>
      </p:sp>
      <p:sp>
        <p:nvSpPr>
          <p:cNvPr id="6" name="Rectangle 3">
            <a:extLst>
              <a:ext uri="{FF2B5EF4-FFF2-40B4-BE49-F238E27FC236}">
                <a16:creationId xmlns:a16="http://schemas.microsoft.com/office/drawing/2014/main" id="{A59D8742-3994-4561-9E91-910442A58B65}"/>
              </a:ext>
            </a:extLst>
          </p:cNvPr>
          <p:cNvSpPr>
            <a:spLocks noGrp="1" noChangeArrowheads="1"/>
          </p:cNvSpPr>
          <p:nvPr>
            <p:ph type="body" idx="1"/>
          </p:nvPr>
        </p:nvSpPr>
        <p:spPr>
          <a:xfrm>
            <a:off x="601662" y="2828181"/>
            <a:ext cx="8002588" cy="1201638"/>
          </a:xfrm>
          <a:noFill/>
          <a:extLst>
            <a:ext uri="{909E8E84-426E-40DD-AFC4-6F175D3DCCD1}">
              <a14:hiddenFill xmlns:a14="http://schemas.microsoft.com/office/drawing/2010/main">
                <a:solidFill>
                  <a:schemeClr val="bg1"/>
                </a:solidFill>
              </a14:hiddenFill>
            </a:ext>
          </a:extLst>
        </p:spPr>
        <p:txBody>
          <a:bodyPr/>
          <a:lstStyle/>
          <a:p>
            <a:pPr marL="0" indent="0">
              <a:lnSpc>
                <a:spcPct val="90000"/>
              </a:lnSpc>
              <a:buNone/>
            </a:pPr>
            <a:endParaRPr lang="en-US" altLang="zh-CN" sz="4000" b="0" dirty="0">
              <a:solidFill>
                <a:srgbClr val="FF0000"/>
              </a:solidFill>
              <a:latin typeface="微软雅黑" pitchFamily="34" charset="-122"/>
              <a:ea typeface="微软雅黑" pitchFamily="34" charset="-122"/>
            </a:endParaRPr>
          </a:p>
          <a:p>
            <a:pPr>
              <a:lnSpc>
                <a:spcPct val="90000"/>
              </a:lnSpc>
            </a:pPr>
            <a:r>
              <a:rPr lang="zh-CN" altLang="en-US" sz="4000" dirty="0">
                <a:solidFill>
                  <a:srgbClr val="FF0000"/>
                </a:solidFill>
                <a:latin typeface="微软雅黑" pitchFamily="34" charset="-122"/>
                <a:ea typeface="微软雅黑" pitchFamily="34" charset="-122"/>
              </a:rPr>
              <a:t>课堂练习：</a:t>
            </a:r>
            <a:r>
              <a:rPr lang="en-US" altLang="zh-CN" sz="4000" dirty="0">
                <a:solidFill>
                  <a:srgbClr val="FF0000"/>
                </a:solidFill>
                <a:latin typeface="微软雅黑" pitchFamily="34" charset="-122"/>
                <a:ea typeface="微软雅黑" pitchFamily="34" charset="-122"/>
              </a:rPr>
              <a:t>P77</a:t>
            </a:r>
            <a:r>
              <a:rPr lang="zh-CN" altLang="en-US" sz="4000" dirty="0">
                <a:solidFill>
                  <a:srgbClr val="FF0000"/>
                </a:solidFill>
                <a:latin typeface="微软雅黑" pitchFamily="34" charset="-122"/>
                <a:ea typeface="微软雅黑" pitchFamily="34" charset="-122"/>
              </a:rPr>
              <a:t>，</a:t>
            </a:r>
            <a:r>
              <a:rPr lang="en-US" altLang="zh-CN" sz="4000" dirty="0">
                <a:solidFill>
                  <a:srgbClr val="FF0000"/>
                </a:solidFill>
                <a:latin typeface="微软雅黑" pitchFamily="34" charset="-122"/>
                <a:ea typeface="微软雅黑" pitchFamily="34" charset="-122"/>
              </a:rPr>
              <a:t>3.15</a:t>
            </a:r>
            <a:r>
              <a:rPr lang="zh-CN" altLang="en-US" sz="4000" dirty="0">
                <a:solidFill>
                  <a:srgbClr val="FF0000"/>
                </a:solidFill>
                <a:latin typeface="微软雅黑" pitchFamily="34" charset="-122"/>
                <a:ea typeface="微软雅黑" pitchFamily="34" charset="-122"/>
              </a:rPr>
              <a:t>题</a:t>
            </a:r>
            <a:endParaRPr lang="en-US" altLang="zh-CN" sz="4000" b="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431872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p:cNvSpPr>
            <a:spLocks noGrp="1"/>
          </p:cNvSpPr>
          <p:nvPr>
            <p:ph type="sldNum" sz="quarter" idx="12"/>
          </p:nvPr>
        </p:nvSpPr>
        <p:spPr/>
        <p:txBody>
          <a:bodyPr/>
          <a:lstStyle/>
          <a:p>
            <a:fld id="{CA74900F-B65B-4C02-A3A3-60A9AE3122AC}" type="slidenum">
              <a:rPr lang="zh-CN" altLang="en-US"/>
              <a:pPr/>
              <a:t>44</a:t>
            </a:fld>
            <a:endParaRPr lang="en-US" altLang="zh-CN"/>
          </a:p>
        </p:txBody>
      </p:sp>
      <p:sp>
        <p:nvSpPr>
          <p:cNvPr id="2914306" name="Rectangle 2"/>
          <p:cNvSpPr>
            <a:spLocks noGrp="1" noChangeArrowheads="1"/>
          </p:cNvSpPr>
          <p:nvPr>
            <p:ph type="body" sz="half" idx="1"/>
          </p:nvPr>
        </p:nvSpPr>
        <p:spPr>
          <a:xfrm>
            <a:off x="660400" y="1322388"/>
            <a:ext cx="8104188" cy="4519612"/>
          </a:xfrm>
          <a:noFill/>
          <a:ln/>
        </p:spPr>
        <p:txBody>
          <a:bodyPr lIns="82550" tIns="41275" rIns="82550" bIns="41275"/>
          <a:lstStyle/>
          <a:p>
            <a:pPr algn="just" defTabSz="677863">
              <a:lnSpc>
                <a:spcPct val="130000"/>
              </a:lnSpc>
              <a:spcBef>
                <a:spcPct val="65000"/>
              </a:spcBef>
              <a:buFont typeface="Wingdings" pitchFamily="2" charset="2"/>
              <a:buChar char="Ø"/>
            </a:pPr>
            <a:r>
              <a:rPr lang="zh-CN" altLang="en-US" sz="3200" dirty="0">
                <a:latin typeface="微软雅黑" pitchFamily="34" charset="-122"/>
                <a:ea typeface="微软雅黑" pitchFamily="34" charset="-122"/>
              </a:rPr>
              <a:t>参数要求</a:t>
            </a:r>
          </a:p>
          <a:p>
            <a:pPr marL="935038" lvl="1" indent="-457200" algn="just" defTabSz="677863">
              <a:lnSpc>
                <a:spcPct val="130000"/>
              </a:lnSpc>
              <a:spcBef>
                <a:spcPct val="65000"/>
              </a:spcBef>
              <a:buFont typeface="Wingdings" pitchFamily="2" charset="2"/>
              <a:buChar char="ü"/>
            </a:pPr>
            <a:r>
              <a:rPr lang="en-US" altLang="zh-CN" sz="2800" dirty="0" err="1">
                <a:latin typeface="微软雅黑" pitchFamily="34" charset="-122"/>
                <a:ea typeface="微软雅黑" pitchFamily="34" charset="-122"/>
              </a:rPr>
              <a:t>p,q</a:t>
            </a:r>
            <a:r>
              <a:rPr lang="zh-CN" altLang="en-US" sz="2800" dirty="0">
                <a:latin typeface="微软雅黑" pitchFamily="34" charset="-122"/>
                <a:ea typeface="微软雅黑" pitchFamily="34" charset="-122"/>
              </a:rPr>
              <a:t>选择：大素数的选择很</a:t>
            </a:r>
            <a:r>
              <a:rPr lang="zh-CN" altLang="en-US" sz="2800">
                <a:latin typeface="微软雅黑" pitchFamily="34" charset="-122"/>
                <a:ea typeface="微软雅黑" pitchFamily="34" charset="-122"/>
              </a:rPr>
              <a:t>重要，如要求</a:t>
            </a:r>
            <a:r>
              <a:rPr lang="en-US" altLang="zh-CN" sz="2800" dirty="0">
                <a:latin typeface="微软雅黑" pitchFamily="34" charset="-122"/>
                <a:ea typeface="微软雅黑" pitchFamily="34" charset="-122"/>
              </a:rPr>
              <a:t>n</a:t>
            </a:r>
            <a:r>
              <a:rPr lang="zh-CN" altLang="en-US" sz="2800" dirty="0">
                <a:latin typeface="微软雅黑" pitchFamily="34" charset="-122"/>
                <a:ea typeface="微软雅黑" pitchFamily="34" charset="-122"/>
              </a:rPr>
              <a:t>为</a:t>
            </a:r>
            <a:r>
              <a:rPr lang="en-US" altLang="zh-CN" sz="2800" dirty="0">
                <a:latin typeface="微软雅黑" pitchFamily="34" charset="-122"/>
                <a:ea typeface="微软雅黑" pitchFamily="34" charset="-122"/>
              </a:rPr>
              <a:t>2048bit</a:t>
            </a:r>
            <a:r>
              <a:rPr lang="zh-CN" altLang="en-US" sz="2800" dirty="0">
                <a:latin typeface="微软雅黑" pitchFamily="34" charset="-122"/>
                <a:ea typeface="微软雅黑" pitchFamily="34" charset="-122"/>
              </a:rPr>
              <a:t>位，</a:t>
            </a:r>
            <a:r>
              <a:rPr lang="en-US" altLang="zh-CN" sz="2800" dirty="0">
                <a:latin typeface="微软雅黑" pitchFamily="34" charset="-122"/>
                <a:ea typeface="微软雅黑" pitchFamily="34" charset="-122"/>
              </a:rPr>
              <a:t>p</a:t>
            </a:r>
            <a:r>
              <a:rPr lang="zh-CN" altLang="en-US" sz="2800" dirty="0">
                <a:latin typeface="微软雅黑" pitchFamily="34" charset="-122"/>
                <a:ea typeface="微软雅黑" pitchFamily="34" charset="-122"/>
              </a:rPr>
              <a:t>和</a:t>
            </a:r>
            <a:r>
              <a:rPr lang="en-US" altLang="zh-CN" sz="2800" dirty="0">
                <a:latin typeface="微软雅黑" pitchFamily="34" charset="-122"/>
                <a:ea typeface="微软雅黑" pitchFamily="34" charset="-122"/>
              </a:rPr>
              <a:t>q</a:t>
            </a:r>
            <a:r>
              <a:rPr lang="zh-CN" altLang="en-US" sz="2800" dirty="0">
                <a:latin typeface="微软雅黑" pitchFamily="34" charset="-122"/>
                <a:ea typeface="微软雅黑" pitchFamily="34" charset="-122"/>
              </a:rPr>
              <a:t>即为</a:t>
            </a:r>
            <a:r>
              <a:rPr lang="en-US" altLang="zh-CN" sz="2800" dirty="0">
                <a:latin typeface="微软雅黑" pitchFamily="34" charset="-122"/>
                <a:ea typeface="微软雅黑" pitchFamily="34" charset="-122"/>
              </a:rPr>
              <a:t>1024bit</a:t>
            </a:r>
            <a:r>
              <a:rPr lang="zh-CN" altLang="en-US" sz="2800" dirty="0">
                <a:latin typeface="微软雅黑" pitchFamily="34" charset="-122"/>
                <a:ea typeface="微软雅黑" pitchFamily="34" charset="-122"/>
              </a:rPr>
              <a:t>长度，且</a:t>
            </a:r>
            <a:r>
              <a:rPr lang="en-US" altLang="zh-CN" sz="2800" dirty="0">
                <a:latin typeface="微软雅黑" pitchFamily="34" charset="-122"/>
                <a:ea typeface="微软雅黑" pitchFamily="34" charset="-122"/>
              </a:rPr>
              <a:t>p</a:t>
            </a:r>
            <a:r>
              <a:rPr lang="zh-CN" altLang="en-US" sz="2800" dirty="0">
                <a:latin typeface="微软雅黑" pitchFamily="34" charset="-122"/>
                <a:ea typeface="微软雅黑" pitchFamily="34" charset="-122"/>
              </a:rPr>
              <a:t>和</a:t>
            </a:r>
            <a:r>
              <a:rPr lang="en-US" altLang="zh-CN" sz="2800" dirty="0">
                <a:latin typeface="微软雅黑" pitchFamily="34" charset="-122"/>
                <a:ea typeface="微软雅黑" pitchFamily="34" charset="-122"/>
              </a:rPr>
              <a:t>q</a:t>
            </a:r>
            <a:r>
              <a:rPr lang="zh-CN" altLang="en-US" sz="2800" dirty="0">
                <a:latin typeface="微软雅黑" pitchFamily="34" charset="-122"/>
                <a:ea typeface="微软雅黑" pitchFamily="34" charset="-122"/>
              </a:rPr>
              <a:t>的值差别很大</a:t>
            </a:r>
            <a:endParaRPr lang="en-US" altLang="zh-CN" sz="2800" dirty="0">
              <a:latin typeface="微软雅黑" pitchFamily="34" charset="-122"/>
              <a:ea typeface="微软雅黑" pitchFamily="34" charset="-122"/>
            </a:endParaRPr>
          </a:p>
          <a:p>
            <a:pPr marL="935038" lvl="1" indent="-457200" algn="just" defTabSz="677863">
              <a:lnSpc>
                <a:spcPct val="130000"/>
              </a:lnSpc>
              <a:spcBef>
                <a:spcPct val="65000"/>
              </a:spcBef>
              <a:buFont typeface="Wingdings" pitchFamily="2" charset="2"/>
              <a:buChar char="ü"/>
            </a:pPr>
            <a:r>
              <a:rPr lang="zh-CN" altLang="en-US" sz="2800" dirty="0">
                <a:latin typeface="微软雅黑" pitchFamily="34" charset="-122"/>
                <a:ea typeface="微软雅黑" pitchFamily="34" charset="-122"/>
              </a:rPr>
              <a:t>加密密钥选择：为了提高加密速度，通常取</a:t>
            </a:r>
            <a:r>
              <a:rPr lang="en-US" altLang="zh-CN" sz="2800" dirty="0">
                <a:latin typeface="微软雅黑" pitchFamily="34" charset="-122"/>
                <a:ea typeface="微软雅黑" pitchFamily="34" charset="-122"/>
              </a:rPr>
              <a:t>e</a:t>
            </a:r>
            <a:r>
              <a:rPr lang="zh-CN" altLang="en-US" sz="2800" dirty="0">
                <a:latin typeface="微软雅黑" pitchFamily="34" charset="-122"/>
                <a:ea typeface="微软雅黑" pitchFamily="34" charset="-122"/>
              </a:rPr>
              <a:t>为特定的小整数，如</a:t>
            </a:r>
            <a:r>
              <a:rPr lang="en-US" altLang="zh-CN" sz="2800" dirty="0">
                <a:latin typeface="微软雅黑" pitchFamily="34" charset="-122"/>
                <a:ea typeface="微软雅黑" pitchFamily="34" charset="-122"/>
              </a:rPr>
              <a:t>65537</a:t>
            </a:r>
          </a:p>
          <a:p>
            <a:pPr marL="849313" lvl="1" indent="-371475" algn="just" defTabSz="677863">
              <a:lnSpc>
                <a:spcPct val="130000"/>
              </a:lnSpc>
              <a:spcBef>
                <a:spcPct val="65000"/>
              </a:spcBef>
              <a:buFontTx/>
              <a:buBlip>
                <a:blip r:embed="rId3"/>
              </a:buBlip>
            </a:pPr>
            <a:endParaRPr lang="zh-CN" altLang="en-US" sz="2800" dirty="0">
              <a:effectLst>
                <a:outerShdw blurRad="38100" dist="38100" dir="2700000" algn="tl">
                  <a:srgbClr val="C0C0C0"/>
                </a:outerShdw>
              </a:effectLst>
              <a:ea typeface="仿宋_GB2312" pitchFamily="49" charset="-122"/>
            </a:endParaRPr>
          </a:p>
        </p:txBody>
      </p:sp>
      <p:sp>
        <p:nvSpPr>
          <p:cNvPr id="2914307" name="Rectangle 3"/>
          <p:cNvSpPr>
            <a:spLocks noChangeArrowheads="1"/>
          </p:cNvSpPr>
          <p:nvPr/>
        </p:nvSpPr>
        <p:spPr bwMode="auto">
          <a:xfrm>
            <a:off x="687388" y="441325"/>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en-US" altLang="zh-CN" sz="3600" dirty="0">
                <a:solidFill>
                  <a:schemeClr val="accent2"/>
                </a:solidFill>
                <a:effectLst>
                  <a:outerShdw blurRad="38100" dist="38100" dir="2700000" algn="tl">
                    <a:srgbClr val="000000">
                      <a:alpha val="43137"/>
                    </a:srgbClr>
                  </a:outerShdw>
                </a:effectLst>
                <a:latin typeface="+mj-ea"/>
                <a:ea typeface="+mj-ea"/>
                <a:cs typeface="+mj-cs"/>
              </a:rPr>
              <a:t>RSA</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算法的参数要求</a:t>
            </a:r>
          </a:p>
        </p:txBody>
      </p:sp>
    </p:spTree>
    <p:extLst>
      <p:ext uri="{BB962C8B-B14F-4D97-AF65-F5344CB8AC3E}">
        <p14:creationId xmlns:p14="http://schemas.microsoft.com/office/powerpoint/2010/main" val="269626004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p:cNvSpPr>
            <a:spLocks noGrp="1"/>
          </p:cNvSpPr>
          <p:nvPr>
            <p:ph type="sldNum" sz="quarter" idx="12"/>
          </p:nvPr>
        </p:nvSpPr>
        <p:spPr/>
        <p:txBody>
          <a:bodyPr/>
          <a:lstStyle/>
          <a:p>
            <a:fld id="{CA74900F-B65B-4C02-A3A3-60A9AE3122AC}" type="slidenum">
              <a:rPr lang="zh-CN" altLang="en-US"/>
              <a:pPr/>
              <a:t>45</a:t>
            </a:fld>
            <a:endParaRPr lang="en-US" altLang="zh-CN"/>
          </a:p>
        </p:txBody>
      </p:sp>
      <p:sp>
        <p:nvSpPr>
          <p:cNvPr id="2914307" name="Rectangle 3"/>
          <p:cNvSpPr>
            <a:spLocks noChangeArrowheads="1"/>
          </p:cNvSpPr>
          <p:nvPr/>
        </p:nvSpPr>
        <p:spPr bwMode="auto">
          <a:xfrm>
            <a:off x="687388" y="441325"/>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en-US" altLang="zh-CN" sz="3600" dirty="0">
                <a:solidFill>
                  <a:schemeClr val="accent2"/>
                </a:solidFill>
                <a:effectLst>
                  <a:outerShdw blurRad="38100" dist="38100" dir="2700000" algn="tl">
                    <a:srgbClr val="000000">
                      <a:alpha val="43137"/>
                    </a:srgbClr>
                  </a:outerShdw>
                </a:effectLst>
                <a:latin typeface="+mj-ea"/>
                <a:ea typeface="+mj-ea"/>
                <a:cs typeface="+mj-cs"/>
              </a:rPr>
              <a:t>RSA</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算法的参数要求</a:t>
            </a:r>
          </a:p>
        </p:txBody>
      </p:sp>
      <p:sp>
        <p:nvSpPr>
          <p:cNvPr id="3" name="Rectangle 1"/>
          <p:cNvSpPr>
            <a:spLocks noChangeArrowheads="1"/>
          </p:cNvSpPr>
          <p:nvPr/>
        </p:nvSpPr>
        <p:spPr bwMode="auto">
          <a:xfrm>
            <a:off x="248613" y="1764586"/>
            <a:ext cx="6761787" cy="4801314"/>
          </a:xfrm>
          <a:prstGeom prst="rect">
            <a:avLst/>
          </a:prstGeom>
          <a:solidFill>
            <a:srgbClr val="FFFF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sz="2400" b="0" i="0" u="none" strike="noStrike" cap="none" normalizeH="0" baseline="0" dirty="0">
                <a:ln>
                  <a:noFill/>
                </a:ln>
                <a:solidFill>
                  <a:srgbClr val="000000"/>
                </a:solidFill>
                <a:effectLst/>
                <a:latin typeface="Arial" panose="020B0604020202020204" pitchFamily="34" charset="0"/>
                <a:ea typeface="Noto Sans"/>
              </a:rPr>
              <a:t>Select a value of </a:t>
            </a:r>
            <a:r>
              <a:rPr kumimoji="0" lang="zh-CN" altLang="zh-CN" sz="2800" b="0" i="0" u="none" strike="noStrike" cap="none" normalizeH="0" baseline="0" dirty="0">
                <a:ln>
                  <a:noFill/>
                </a:ln>
                <a:solidFill>
                  <a:srgbClr val="000000"/>
                </a:solidFill>
                <a:effectLst/>
                <a:latin typeface="Arial" panose="020B0604020202020204" pitchFamily="34" charset="0"/>
                <a:ea typeface="MathJax_Math-italic"/>
              </a:rPr>
              <a:t>e</a:t>
            </a:r>
            <a:r>
              <a:rPr kumimoji="0" lang="zh-CN" altLang="zh-CN" sz="2400" b="0" i="0" u="none" strike="noStrike" cap="none" normalizeH="0" baseline="0" dirty="0">
                <a:ln>
                  <a:noFill/>
                </a:ln>
                <a:solidFill>
                  <a:srgbClr val="000000"/>
                </a:solidFill>
                <a:effectLst/>
                <a:latin typeface="Arial" panose="020B0604020202020204" pitchFamily="34" charset="0"/>
                <a:ea typeface="Noto Sans"/>
              </a:rPr>
              <a:t> from </a:t>
            </a:r>
            <a:r>
              <a:rPr kumimoji="0" lang="zh-CN" altLang="zh-CN" sz="2800" b="0" i="0" u="none" strike="noStrike" cap="none" normalizeH="0" baseline="0" dirty="0">
                <a:ln>
                  <a:noFill/>
                </a:ln>
                <a:solidFill>
                  <a:srgbClr val="000000"/>
                </a:solidFill>
                <a:effectLst/>
                <a:latin typeface="Arial" panose="020B0604020202020204" pitchFamily="34" charset="0"/>
                <a:ea typeface="MathJax_Main"/>
              </a:rPr>
              <a:t>3,5,17,257,65537</a:t>
            </a:r>
            <a:endParaRPr kumimoji="0" lang="en-US" altLang="zh-CN" sz="2800" b="0" i="0" u="none" strike="noStrike" cap="none" normalizeH="0" baseline="0" dirty="0">
              <a:ln>
                <a:noFill/>
              </a:ln>
              <a:solidFill>
                <a:srgbClr val="000000"/>
              </a:solidFill>
              <a:effectLst/>
              <a:latin typeface="Arial" panose="020B0604020202020204" pitchFamily="34" charset="0"/>
              <a:ea typeface="MathJax_Main"/>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sz="2400" b="1" i="0" u="none" strike="noStrike" cap="none" normalizeH="0" baseline="0" dirty="0">
                <a:ln>
                  <a:noFill/>
                </a:ln>
                <a:solidFill>
                  <a:srgbClr val="000000"/>
                </a:solidFill>
                <a:effectLst/>
                <a:latin typeface="Arial" panose="020B0604020202020204" pitchFamily="34" charset="0"/>
                <a:ea typeface="Noto Sans"/>
              </a:rPr>
              <a:t>repeat</a:t>
            </a:r>
            <a:endParaRPr kumimoji="0" lang="zh-CN" altLang="zh-CN" sz="2400" b="0" i="0" u="none" strike="noStrike" cap="none" normalizeH="0" baseline="0" dirty="0">
              <a:ln>
                <a:noFill/>
              </a:ln>
              <a:solidFill>
                <a:srgbClr val="000000"/>
              </a:solidFill>
              <a:effectLst/>
              <a:latin typeface="Arial" panose="020B0604020202020204" pitchFamily="34" charset="0"/>
              <a:ea typeface="Noto Sans"/>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zh-CN" altLang="zh-CN" sz="2400" b="0" i="0" u="none" strike="noStrike" cap="none" normalizeH="0" baseline="0" dirty="0">
                <a:ln>
                  <a:noFill/>
                </a:ln>
                <a:solidFill>
                  <a:srgbClr val="000000"/>
                </a:solidFill>
                <a:effectLst/>
                <a:latin typeface="Arial" panose="020B0604020202020204" pitchFamily="34" charset="0"/>
                <a:ea typeface="Noto Sans"/>
              </a:rPr>
              <a:t>   p ← genprime(k/2)</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zh-CN" altLang="zh-CN" sz="2400" b="1" i="0" u="none" strike="noStrike" cap="none" normalizeH="0" baseline="0" dirty="0">
                <a:ln>
                  <a:noFill/>
                </a:ln>
                <a:solidFill>
                  <a:srgbClr val="000000"/>
                </a:solidFill>
                <a:effectLst/>
                <a:latin typeface="Arial" panose="020B0604020202020204" pitchFamily="34" charset="0"/>
                <a:ea typeface="Noto Sans"/>
              </a:rPr>
              <a:t>until</a:t>
            </a:r>
            <a:r>
              <a:rPr kumimoji="0" lang="zh-CN" altLang="zh-CN" sz="2400" b="0" i="0" u="none" strike="noStrike" cap="none" normalizeH="0" baseline="0" dirty="0">
                <a:ln>
                  <a:noFill/>
                </a:ln>
                <a:solidFill>
                  <a:srgbClr val="000000"/>
                </a:solidFill>
                <a:effectLst/>
                <a:latin typeface="Arial" panose="020B0604020202020204" pitchFamily="34" charset="0"/>
                <a:ea typeface="Noto Sans"/>
              </a:rPr>
              <a:t> </a:t>
            </a:r>
            <a:r>
              <a:rPr kumimoji="0" lang="zh-CN" altLang="zh-CN" sz="2800" b="0" i="0" u="none" strike="noStrike" cap="none" normalizeH="0" baseline="0" dirty="0">
                <a:ln>
                  <a:noFill/>
                </a:ln>
                <a:solidFill>
                  <a:srgbClr val="000000"/>
                </a:solidFill>
                <a:effectLst/>
                <a:latin typeface="Arial" panose="020B0604020202020204" pitchFamily="34" charset="0"/>
                <a:ea typeface="MathJax_Main"/>
              </a:rPr>
              <a:t>(</a:t>
            </a:r>
            <a:r>
              <a:rPr kumimoji="0" lang="zh-CN" altLang="zh-CN" sz="2800" b="0" i="0" u="none" strike="noStrike" cap="none" normalizeH="0" baseline="0" dirty="0">
                <a:ln>
                  <a:noFill/>
                </a:ln>
                <a:solidFill>
                  <a:srgbClr val="000000"/>
                </a:solidFill>
                <a:effectLst/>
                <a:latin typeface="Arial" panose="020B0604020202020204" pitchFamily="34" charset="0"/>
                <a:ea typeface="MathJax_Math-italic"/>
              </a:rPr>
              <a:t>p</a:t>
            </a:r>
            <a:r>
              <a:rPr kumimoji="0" lang="en-US" altLang="zh-CN" sz="2800" b="0" i="0" u="none" strike="noStrike" cap="none" normalizeH="0" baseline="0" dirty="0">
                <a:ln>
                  <a:noFill/>
                </a:ln>
                <a:solidFill>
                  <a:srgbClr val="000000"/>
                </a:solidFill>
                <a:effectLst/>
                <a:latin typeface="Arial" panose="020B0604020202020204" pitchFamily="34" charset="0"/>
                <a:ea typeface="MathJax_Math-italic"/>
              </a:rPr>
              <a:t> </a:t>
            </a:r>
            <a:r>
              <a:rPr kumimoji="0" lang="zh-CN" altLang="zh-CN" sz="2800" b="0" i="0" u="none" strike="noStrike" cap="none" normalizeH="0" baseline="0" dirty="0">
                <a:ln>
                  <a:noFill/>
                </a:ln>
                <a:solidFill>
                  <a:srgbClr val="000000"/>
                </a:solidFill>
                <a:effectLst/>
                <a:latin typeface="Arial" panose="020B0604020202020204" pitchFamily="34" charset="0"/>
                <a:ea typeface="MathJax_Main"/>
              </a:rPr>
              <a:t>mod</a:t>
            </a:r>
            <a:r>
              <a:rPr kumimoji="0" lang="en-US" altLang="zh-CN" sz="2800" b="0" i="0" u="none" strike="noStrike" cap="none" normalizeH="0" baseline="0" dirty="0">
                <a:ln>
                  <a:noFill/>
                </a:ln>
                <a:solidFill>
                  <a:srgbClr val="000000"/>
                </a:solidFill>
                <a:effectLst/>
                <a:latin typeface="Arial" panose="020B0604020202020204" pitchFamily="34" charset="0"/>
                <a:ea typeface="MathJax_Main"/>
              </a:rPr>
              <a:t> </a:t>
            </a:r>
            <a:r>
              <a:rPr kumimoji="0" lang="zh-CN" altLang="zh-CN" sz="2800" b="0" i="0" u="none" strike="noStrike" cap="none" normalizeH="0" baseline="0" dirty="0">
                <a:ln>
                  <a:noFill/>
                </a:ln>
                <a:solidFill>
                  <a:srgbClr val="000000"/>
                </a:solidFill>
                <a:effectLst/>
                <a:latin typeface="Arial" panose="020B0604020202020204" pitchFamily="34" charset="0"/>
                <a:ea typeface="MathJax_Math-italic"/>
              </a:rPr>
              <a:t>e</a:t>
            </a:r>
            <a:r>
              <a:rPr kumimoji="0" lang="zh-CN" altLang="zh-CN" sz="2800" b="0" i="0" u="none" strike="noStrike" cap="none" normalizeH="0" baseline="0" dirty="0">
                <a:ln>
                  <a:noFill/>
                </a:ln>
                <a:solidFill>
                  <a:srgbClr val="000000"/>
                </a:solidFill>
                <a:effectLst/>
                <a:latin typeface="Arial" panose="020B0604020202020204" pitchFamily="34" charset="0"/>
                <a:ea typeface="MathJax_Main"/>
              </a:rPr>
              <a:t>)≠1</a:t>
            </a:r>
            <a:endParaRPr kumimoji="0" lang="en-US" altLang="zh-CN" sz="2800" b="0" i="0" u="none" strike="noStrike" cap="none" normalizeH="0" baseline="0" dirty="0">
              <a:ln>
                <a:noFill/>
              </a:ln>
              <a:solidFill>
                <a:srgbClr val="000000"/>
              </a:solidFill>
              <a:effectLst/>
              <a:latin typeface="Arial" panose="020B0604020202020204" pitchFamily="34" charset="0"/>
              <a:ea typeface="MathJax_Main"/>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zh-CN" altLang="zh-CN" sz="2400" b="1" i="0" u="none" strike="noStrike" cap="none" normalizeH="0" baseline="0" dirty="0">
                <a:ln>
                  <a:noFill/>
                </a:ln>
                <a:solidFill>
                  <a:srgbClr val="000000"/>
                </a:solidFill>
                <a:effectLst/>
                <a:latin typeface="Arial" panose="020B0604020202020204" pitchFamily="34" charset="0"/>
                <a:ea typeface="Noto Sans"/>
              </a:rPr>
              <a:t>repeat</a:t>
            </a:r>
            <a:endParaRPr kumimoji="0" lang="zh-CN" altLang="zh-CN" sz="2400" b="0" i="0" u="none" strike="noStrike" cap="none" normalizeH="0" baseline="0" dirty="0">
              <a:ln>
                <a:noFill/>
              </a:ln>
              <a:solidFill>
                <a:srgbClr val="000000"/>
              </a:solidFill>
              <a:effectLst/>
              <a:latin typeface="Arial" panose="020B0604020202020204" pitchFamily="34" charset="0"/>
              <a:ea typeface="Noto Sans"/>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zh-CN" altLang="zh-CN" sz="2400" b="0" i="0" u="none" strike="noStrike" cap="none" normalizeH="0" baseline="0" dirty="0">
                <a:ln>
                  <a:noFill/>
                </a:ln>
                <a:solidFill>
                  <a:srgbClr val="000000"/>
                </a:solidFill>
                <a:effectLst/>
                <a:latin typeface="Arial" panose="020B0604020202020204" pitchFamily="34" charset="0"/>
                <a:ea typeface="Noto Sans"/>
              </a:rPr>
              <a:t>   q ← genprime(k - k/2)</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zh-CN" altLang="zh-CN" sz="2400" b="1" i="0" u="none" strike="noStrike" cap="none" normalizeH="0" baseline="0" dirty="0">
                <a:ln>
                  <a:noFill/>
                </a:ln>
                <a:solidFill>
                  <a:srgbClr val="000000"/>
                </a:solidFill>
                <a:effectLst/>
                <a:latin typeface="Arial" panose="020B0604020202020204" pitchFamily="34" charset="0"/>
                <a:ea typeface="Noto Sans"/>
              </a:rPr>
              <a:t>until</a:t>
            </a:r>
            <a:r>
              <a:rPr kumimoji="0" lang="zh-CN" altLang="zh-CN" sz="2400" b="0" i="0" u="none" strike="noStrike" cap="none" normalizeH="0" baseline="0" dirty="0">
                <a:ln>
                  <a:noFill/>
                </a:ln>
                <a:solidFill>
                  <a:srgbClr val="000000"/>
                </a:solidFill>
                <a:effectLst/>
                <a:latin typeface="Arial" panose="020B0604020202020204" pitchFamily="34" charset="0"/>
                <a:ea typeface="Noto Sans"/>
              </a:rPr>
              <a:t> </a:t>
            </a:r>
            <a:r>
              <a:rPr kumimoji="0" lang="zh-CN" altLang="zh-CN" sz="2800" b="0" i="0" u="none" strike="noStrike" cap="none" normalizeH="0" baseline="0" dirty="0">
                <a:ln>
                  <a:noFill/>
                </a:ln>
                <a:solidFill>
                  <a:srgbClr val="000000"/>
                </a:solidFill>
                <a:effectLst/>
                <a:latin typeface="Arial" panose="020B0604020202020204" pitchFamily="34" charset="0"/>
                <a:ea typeface="MathJax_Main"/>
              </a:rPr>
              <a:t>(</a:t>
            </a:r>
            <a:r>
              <a:rPr kumimoji="0" lang="zh-CN" altLang="zh-CN" sz="2800" b="0" i="0" u="none" strike="noStrike" cap="none" normalizeH="0" baseline="0" dirty="0">
                <a:ln>
                  <a:noFill/>
                </a:ln>
                <a:solidFill>
                  <a:srgbClr val="000000"/>
                </a:solidFill>
                <a:effectLst/>
                <a:latin typeface="Arial" panose="020B0604020202020204" pitchFamily="34" charset="0"/>
                <a:ea typeface="MathJax_Math-italic"/>
              </a:rPr>
              <a:t>q</a:t>
            </a:r>
            <a:r>
              <a:rPr kumimoji="0" lang="en-US" altLang="zh-CN" sz="2800" b="0" i="0" u="none" strike="noStrike" cap="none" normalizeH="0" baseline="0" dirty="0">
                <a:ln>
                  <a:noFill/>
                </a:ln>
                <a:solidFill>
                  <a:srgbClr val="000000"/>
                </a:solidFill>
                <a:effectLst/>
                <a:latin typeface="Arial" panose="020B0604020202020204" pitchFamily="34" charset="0"/>
                <a:ea typeface="MathJax_Math-italic"/>
              </a:rPr>
              <a:t> </a:t>
            </a:r>
            <a:r>
              <a:rPr kumimoji="0" lang="zh-CN" altLang="zh-CN" sz="2800" b="0" i="0" u="none" strike="noStrike" cap="none" normalizeH="0" baseline="0" dirty="0">
                <a:ln>
                  <a:noFill/>
                </a:ln>
                <a:solidFill>
                  <a:srgbClr val="000000"/>
                </a:solidFill>
                <a:effectLst/>
                <a:latin typeface="Arial" panose="020B0604020202020204" pitchFamily="34" charset="0"/>
                <a:ea typeface="MathJax_Main"/>
              </a:rPr>
              <a:t>mod</a:t>
            </a:r>
            <a:r>
              <a:rPr kumimoji="0" lang="en-US" altLang="zh-CN" sz="2800" b="0" i="0" u="none" strike="noStrike" cap="none" normalizeH="0" baseline="0" dirty="0">
                <a:ln>
                  <a:noFill/>
                </a:ln>
                <a:solidFill>
                  <a:srgbClr val="000000"/>
                </a:solidFill>
                <a:effectLst/>
                <a:latin typeface="Arial" panose="020B0604020202020204" pitchFamily="34" charset="0"/>
                <a:ea typeface="MathJax_Main"/>
              </a:rPr>
              <a:t> </a:t>
            </a:r>
            <a:r>
              <a:rPr kumimoji="0" lang="zh-CN" altLang="zh-CN" sz="2800" b="0" i="0" u="none" strike="noStrike" cap="none" normalizeH="0" baseline="0" dirty="0">
                <a:ln>
                  <a:noFill/>
                </a:ln>
                <a:solidFill>
                  <a:srgbClr val="000000"/>
                </a:solidFill>
                <a:effectLst/>
                <a:latin typeface="Arial" panose="020B0604020202020204" pitchFamily="34" charset="0"/>
                <a:ea typeface="MathJax_Math-italic"/>
              </a:rPr>
              <a:t>e</a:t>
            </a:r>
            <a:r>
              <a:rPr kumimoji="0" lang="zh-CN" altLang="zh-CN" sz="2800" b="0" i="0" u="none" strike="noStrike" cap="none" normalizeH="0" baseline="0" dirty="0">
                <a:ln>
                  <a:noFill/>
                </a:ln>
                <a:solidFill>
                  <a:srgbClr val="000000"/>
                </a:solidFill>
                <a:effectLst/>
                <a:latin typeface="Arial" panose="020B0604020202020204" pitchFamily="34" charset="0"/>
                <a:ea typeface="MathJax_Main"/>
              </a:rPr>
              <a:t>)≠1</a:t>
            </a:r>
            <a:endParaRPr kumimoji="0" lang="zh-CN" altLang="zh-CN" sz="2400" b="0" i="0" u="none" strike="noStrike" cap="none" normalizeH="0" baseline="0" dirty="0">
              <a:ln>
                <a:noFill/>
              </a:ln>
              <a:solidFill>
                <a:srgbClr val="000000"/>
              </a:solidFill>
              <a:effectLst/>
              <a:latin typeface="Arial" panose="020B0604020202020204" pitchFamily="34" charset="0"/>
              <a:ea typeface="Noto Sans"/>
            </a:endParaRP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zh-CN" altLang="zh-CN" sz="2400" b="0" i="0" u="none" strike="noStrike" cap="none" normalizeH="0" baseline="0" dirty="0">
                <a:ln>
                  <a:noFill/>
                </a:ln>
                <a:solidFill>
                  <a:srgbClr val="000000"/>
                </a:solidFill>
                <a:effectLst/>
                <a:latin typeface="Arial" panose="020B0604020202020204" pitchFamily="34" charset="0"/>
                <a:ea typeface="Noto Sans"/>
              </a:rPr>
              <a:t>N ← pq</a:t>
            </a:r>
          </a:p>
          <a:p>
            <a:pPr marL="0" marR="0" lvl="0" indent="0" algn="l" defTabSz="914400" rtl="0" eaLnBrk="0" fontAlgn="base" latinLnBrk="0" hangingPunct="0">
              <a:lnSpc>
                <a:spcPct val="100000"/>
              </a:lnSpc>
              <a:spcBef>
                <a:spcPct val="0"/>
              </a:spcBef>
              <a:spcAft>
                <a:spcPct val="0"/>
              </a:spcAft>
              <a:buClrTx/>
              <a:buSzTx/>
              <a:buFontTx/>
              <a:buAutoNum type="arabicPeriod" startAt="9"/>
              <a:tabLst/>
            </a:pPr>
            <a:r>
              <a:rPr kumimoji="0" lang="zh-CN" altLang="zh-CN" sz="2400" b="0" i="0" u="none" strike="noStrike" cap="none" normalizeH="0" baseline="0" dirty="0">
                <a:ln>
                  <a:noFill/>
                </a:ln>
                <a:solidFill>
                  <a:srgbClr val="000000"/>
                </a:solidFill>
                <a:effectLst/>
                <a:latin typeface="Arial" panose="020B0604020202020204" pitchFamily="34" charset="0"/>
                <a:ea typeface="Noto Sans"/>
              </a:rPr>
              <a:t>L ← (p-1)(q-1)</a:t>
            </a:r>
          </a:p>
          <a:p>
            <a:pPr marL="0" marR="0" lvl="0" indent="0" algn="l" defTabSz="914400" rtl="0" eaLnBrk="0" fontAlgn="base" latinLnBrk="0" hangingPunct="0">
              <a:lnSpc>
                <a:spcPct val="100000"/>
              </a:lnSpc>
              <a:spcBef>
                <a:spcPct val="0"/>
              </a:spcBef>
              <a:spcAft>
                <a:spcPct val="0"/>
              </a:spcAft>
              <a:buClrTx/>
              <a:buSzTx/>
              <a:buFontTx/>
              <a:buAutoNum type="arabicPeriod" startAt="10"/>
              <a:tabLst/>
            </a:pPr>
            <a:r>
              <a:rPr kumimoji="0" lang="zh-CN" altLang="zh-CN" sz="2400" b="0" i="0" u="none" strike="noStrike" cap="none" normalizeH="0" baseline="0" dirty="0">
                <a:ln>
                  <a:noFill/>
                </a:ln>
                <a:solidFill>
                  <a:srgbClr val="000000"/>
                </a:solidFill>
                <a:effectLst/>
                <a:latin typeface="Arial" panose="020B0604020202020204" pitchFamily="34" charset="0"/>
                <a:ea typeface="Noto Sans"/>
              </a:rPr>
              <a:t>d ← modinv(e, L)</a:t>
            </a:r>
          </a:p>
          <a:p>
            <a:pPr marL="0" marR="0" lvl="0" indent="0" algn="l" defTabSz="914400" rtl="0" eaLnBrk="0" fontAlgn="base" latinLnBrk="0" hangingPunct="0">
              <a:lnSpc>
                <a:spcPct val="100000"/>
              </a:lnSpc>
              <a:spcBef>
                <a:spcPct val="0"/>
              </a:spcBef>
              <a:spcAft>
                <a:spcPct val="0"/>
              </a:spcAft>
              <a:buClrTx/>
              <a:buSzTx/>
              <a:buFontTx/>
              <a:buAutoNum type="arabicPeriod" startAt="11"/>
              <a:tabLst/>
            </a:pPr>
            <a:r>
              <a:rPr kumimoji="0" lang="zh-CN" altLang="zh-CN" sz="2400" b="1" i="0" u="none" strike="noStrike" cap="none" normalizeH="0" baseline="0" dirty="0">
                <a:ln>
                  <a:noFill/>
                </a:ln>
                <a:solidFill>
                  <a:srgbClr val="000000"/>
                </a:solidFill>
                <a:effectLst/>
                <a:latin typeface="Arial" panose="020B0604020202020204" pitchFamily="34" charset="0"/>
                <a:ea typeface="Noto Sans"/>
              </a:rPr>
              <a:t>return</a:t>
            </a:r>
            <a:r>
              <a:rPr kumimoji="0" lang="zh-CN" altLang="zh-CN" sz="2400" b="0" i="0" u="none" strike="noStrike" cap="none" normalizeH="0" baseline="0" dirty="0">
                <a:ln>
                  <a:noFill/>
                </a:ln>
                <a:solidFill>
                  <a:srgbClr val="000000"/>
                </a:solidFill>
                <a:effectLst/>
                <a:latin typeface="Arial" panose="020B0604020202020204" pitchFamily="34" charset="0"/>
                <a:ea typeface="Noto Sans"/>
              </a:rPr>
              <a:t> </a:t>
            </a:r>
            <a:r>
              <a:rPr kumimoji="0" lang="zh-CN" altLang="zh-CN" sz="2800" b="0" i="0" u="none" strike="noStrike" cap="none" normalizeH="0" baseline="0" dirty="0">
                <a:ln>
                  <a:noFill/>
                </a:ln>
                <a:solidFill>
                  <a:srgbClr val="000000"/>
                </a:solidFill>
                <a:effectLst/>
                <a:latin typeface="Arial" panose="020B0604020202020204" pitchFamily="34" charset="0"/>
                <a:ea typeface="MathJax_Main"/>
              </a:rPr>
              <a:t>(</a:t>
            </a:r>
            <a:r>
              <a:rPr kumimoji="0" lang="zh-CN" altLang="zh-CN" sz="2800" b="0" i="0" u="none" strike="noStrike" cap="none" normalizeH="0" baseline="0" dirty="0">
                <a:ln>
                  <a:noFill/>
                </a:ln>
                <a:solidFill>
                  <a:srgbClr val="000000"/>
                </a:solidFill>
                <a:effectLst/>
                <a:latin typeface="Arial" panose="020B0604020202020204" pitchFamily="34" charset="0"/>
                <a:ea typeface="MathJax_Math-italic"/>
              </a:rPr>
              <a:t>N</a:t>
            </a:r>
            <a:r>
              <a:rPr kumimoji="0" lang="zh-CN" altLang="zh-CN" sz="2800" b="0" i="0" u="none" strike="noStrike" cap="none" normalizeH="0" baseline="0" dirty="0">
                <a:ln>
                  <a:noFill/>
                </a:ln>
                <a:solidFill>
                  <a:srgbClr val="000000"/>
                </a:solidFill>
                <a:effectLst/>
                <a:latin typeface="Arial" panose="020B0604020202020204" pitchFamily="34" charset="0"/>
                <a:ea typeface="MathJax_Main"/>
              </a:rPr>
              <a:t>,</a:t>
            </a:r>
            <a:r>
              <a:rPr kumimoji="0" lang="zh-CN" altLang="zh-CN" sz="2800" b="0" i="0" u="none" strike="noStrike" cap="none" normalizeH="0" baseline="0" dirty="0">
                <a:ln>
                  <a:noFill/>
                </a:ln>
                <a:solidFill>
                  <a:srgbClr val="000000"/>
                </a:solidFill>
                <a:effectLst/>
                <a:latin typeface="Arial" panose="020B0604020202020204" pitchFamily="34" charset="0"/>
                <a:ea typeface="MathJax_Math-italic"/>
              </a:rPr>
              <a:t>e</a:t>
            </a:r>
            <a:r>
              <a:rPr kumimoji="0" lang="zh-CN" altLang="zh-CN" sz="2800" b="0" i="0" u="none" strike="noStrike" cap="none" normalizeH="0" baseline="0" dirty="0">
                <a:ln>
                  <a:noFill/>
                </a:ln>
                <a:solidFill>
                  <a:srgbClr val="000000"/>
                </a:solidFill>
                <a:effectLst/>
                <a:latin typeface="Arial" panose="020B0604020202020204" pitchFamily="34" charset="0"/>
                <a:ea typeface="MathJax_Main"/>
              </a:rPr>
              <a:t>,</a:t>
            </a:r>
            <a:r>
              <a:rPr kumimoji="0" lang="zh-CN" altLang="zh-CN" sz="2800" b="0" i="0" u="none" strike="noStrike" cap="none" normalizeH="0" baseline="0" dirty="0">
                <a:ln>
                  <a:noFill/>
                </a:ln>
                <a:solidFill>
                  <a:srgbClr val="000000"/>
                </a:solidFill>
                <a:effectLst/>
                <a:latin typeface="Arial" panose="020B0604020202020204" pitchFamily="34" charset="0"/>
                <a:ea typeface="MathJax_Math-italic"/>
              </a:rPr>
              <a:t>d</a:t>
            </a:r>
            <a:r>
              <a:rPr kumimoji="0" lang="zh-CN" altLang="zh-CN" sz="2800" b="0" i="0" u="none" strike="noStrike" cap="none" normalizeH="0" baseline="0" dirty="0">
                <a:ln>
                  <a:noFill/>
                </a:ln>
                <a:solidFill>
                  <a:srgbClr val="000000"/>
                </a:solidFill>
                <a:effectLst/>
                <a:latin typeface="Arial" panose="020B0604020202020204" pitchFamily="34" charset="0"/>
                <a:ea typeface="MathJax_Main"/>
              </a:rPr>
              <a:t>)</a:t>
            </a:r>
            <a:endParaRPr kumimoji="0" lang="zh-CN" altLang="zh-CN" sz="2400" b="0" i="0" u="none" strike="noStrike" cap="none" normalizeH="0" baseline="0" dirty="0">
              <a:ln>
                <a:noFill/>
              </a:ln>
              <a:solidFill>
                <a:srgbClr val="000000"/>
              </a:solidFill>
              <a:effectLst/>
              <a:latin typeface="Arial" panose="020B0604020202020204" pitchFamily="34" charset="0"/>
              <a:ea typeface="Noto Sans"/>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800" b="0" i="0" u="none" strike="noStrike" cap="none" normalizeH="0" baseline="0" dirty="0">
                <a:ln>
                  <a:noFill/>
                </a:ln>
                <a:solidFill>
                  <a:schemeClr val="tx1"/>
                </a:solidFill>
                <a:effectLst/>
                <a:latin typeface="Arial" panose="020B0604020202020204" pitchFamily="34" charset="0"/>
              </a:rPr>
            </a:br>
            <a:endParaRPr kumimoji="0" lang="zh-CN" altLang="zh-CN"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248613" y="1076125"/>
            <a:ext cx="441499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0" i="0" u="none" strike="noStrike" cap="none" normalizeH="0" baseline="0" dirty="0">
                <a:ln>
                  <a:noFill/>
                </a:ln>
                <a:solidFill>
                  <a:srgbClr val="000000"/>
                </a:solidFill>
                <a:effectLst/>
                <a:latin typeface="Arial" panose="020B0604020202020204" pitchFamily="34" charset="0"/>
                <a:ea typeface="Noto Sans"/>
              </a:rPr>
              <a:t>Required modulus bit length, </a:t>
            </a:r>
            <a:r>
              <a:rPr kumimoji="0" lang="zh-CN" altLang="zh-CN" sz="2800" b="0" i="0" u="none" strike="noStrike" cap="none" normalizeH="0" baseline="0" dirty="0">
                <a:ln>
                  <a:noFill/>
                </a:ln>
                <a:solidFill>
                  <a:srgbClr val="000000"/>
                </a:solidFill>
                <a:effectLst/>
                <a:latin typeface="Arial" panose="020B0604020202020204" pitchFamily="34" charset="0"/>
                <a:ea typeface="MathJax_Math-italic"/>
              </a:rPr>
              <a:t>k</a:t>
            </a:r>
            <a:r>
              <a:rPr kumimoji="0" lang="zh-CN" altLang="zh-CN" sz="1200" b="0" i="0" u="none" strike="noStrike" cap="none" normalizeH="0" baseline="0" dirty="0">
                <a:ln>
                  <a:noFill/>
                </a:ln>
                <a:solidFill>
                  <a:schemeClr val="tx1"/>
                </a:solidFill>
                <a:effectLst/>
                <a:latin typeface="Arial" panose="020B0604020202020204" pitchFamily="34" charset="0"/>
              </a:rPr>
              <a:t> </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521490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p:cNvSpPr>
            <a:spLocks noGrp="1"/>
          </p:cNvSpPr>
          <p:nvPr>
            <p:ph type="sldNum" sz="quarter" idx="12"/>
          </p:nvPr>
        </p:nvSpPr>
        <p:spPr/>
        <p:txBody>
          <a:bodyPr/>
          <a:lstStyle/>
          <a:p>
            <a:fld id="{CA74900F-B65B-4C02-A3A3-60A9AE3122AC}" type="slidenum">
              <a:rPr lang="zh-CN" altLang="en-US"/>
              <a:pPr/>
              <a:t>46</a:t>
            </a:fld>
            <a:endParaRPr lang="en-US" altLang="zh-CN"/>
          </a:p>
        </p:txBody>
      </p:sp>
      <p:sp>
        <p:nvSpPr>
          <p:cNvPr id="2914306" name="Rectangle 2"/>
          <p:cNvSpPr>
            <a:spLocks noGrp="1" noChangeArrowheads="1"/>
          </p:cNvSpPr>
          <p:nvPr>
            <p:ph type="body" sz="half" idx="1"/>
          </p:nvPr>
        </p:nvSpPr>
        <p:spPr>
          <a:xfrm>
            <a:off x="660400" y="1322388"/>
            <a:ext cx="8104188" cy="4519612"/>
          </a:xfrm>
          <a:noFill/>
          <a:ln/>
        </p:spPr>
        <p:txBody>
          <a:bodyPr lIns="82550" tIns="41275" rIns="82550" bIns="41275"/>
          <a:lstStyle/>
          <a:p>
            <a:pPr algn="just" defTabSz="677863">
              <a:lnSpc>
                <a:spcPct val="130000"/>
              </a:lnSpc>
              <a:spcBef>
                <a:spcPct val="65000"/>
              </a:spcBef>
              <a:buFont typeface="Wingdings" pitchFamily="2" charset="2"/>
              <a:buChar char="Ø"/>
            </a:pPr>
            <a:r>
              <a:rPr lang="zh-CN" altLang="en-US" sz="3200" dirty="0">
                <a:latin typeface="微软雅黑" pitchFamily="34" charset="-122"/>
                <a:ea typeface="微软雅黑" pitchFamily="34" charset="-122"/>
              </a:rPr>
              <a:t>使用要求</a:t>
            </a:r>
          </a:p>
          <a:p>
            <a:pPr marL="935038" lvl="1" indent="-457200" algn="just" defTabSz="677863">
              <a:lnSpc>
                <a:spcPct val="130000"/>
              </a:lnSpc>
              <a:spcBef>
                <a:spcPct val="65000"/>
              </a:spcBef>
              <a:buFont typeface="Wingdings" pitchFamily="2" charset="2"/>
              <a:buChar char="ü"/>
            </a:pPr>
            <a:r>
              <a:rPr lang="zh-CN" altLang="en-US" sz="2800" dirty="0">
                <a:latin typeface="微软雅黑" pitchFamily="34" charset="-122"/>
                <a:ea typeface="微软雅黑" pitchFamily="34" charset="-122"/>
              </a:rPr>
              <a:t>明文为等长度，也即为块加密</a:t>
            </a:r>
          </a:p>
          <a:p>
            <a:pPr marL="935038" lvl="1" indent="-457200" algn="just" defTabSz="677863">
              <a:lnSpc>
                <a:spcPct val="130000"/>
              </a:lnSpc>
              <a:spcBef>
                <a:spcPct val="65000"/>
              </a:spcBef>
              <a:buFont typeface="Wingdings" pitchFamily="2" charset="2"/>
              <a:buChar char="ü"/>
            </a:pPr>
            <a:r>
              <a:rPr lang="zh-CN" altLang="en-US" sz="2800" dirty="0">
                <a:latin typeface="微软雅黑" pitchFamily="34" charset="-122"/>
                <a:ea typeface="微软雅黑" pitchFamily="34" charset="-122"/>
              </a:rPr>
              <a:t>明文必须填充，避免：</a:t>
            </a:r>
            <a:r>
              <a:rPr lang="en-US" altLang="zh-CN" sz="2800" dirty="0">
                <a:latin typeface="微软雅黑" pitchFamily="34" charset="-122"/>
                <a:ea typeface="微软雅黑" pitchFamily="34" charset="-122"/>
              </a:rPr>
              <a:t>1</a:t>
            </a:r>
            <a:r>
              <a:rPr lang="zh-CN" altLang="en-US" sz="2800" dirty="0">
                <a:latin typeface="微软雅黑" pitchFamily="34" charset="-122"/>
                <a:ea typeface="微软雅黑" pitchFamily="34" charset="-122"/>
              </a:rPr>
              <a:t>）相同明文得出相同密文；</a:t>
            </a:r>
            <a:r>
              <a:rPr lang="en-US" altLang="zh-CN" sz="2800" dirty="0">
                <a:latin typeface="微软雅黑" pitchFamily="34" charset="-122"/>
                <a:ea typeface="微软雅黑" pitchFamily="34" charset="-122"/>
              </a:rPr>
              <a:t>2</a:t>
            </a:r>
            <a:r>
              <a:rPr lang="zh-CN" altLang="en-US" sz="2800" dirty="0">
                <a:latin typeface="微软雅黑" pitchFamily="34" charset="-122"/>
                <a:ea typeface="微软雅黑" pitchFamily="34" charset="-122"/>
              </a:rPr>
              <a:t>）</a:t>
            </a:r>
            <a:r>
              <a:rPr lang="en-US" altLang="zh-CN" sz="2800" dirty="0">
                <a:latin typeface="微软雅黑" pitchFamily="34" charset="-122"/>
                <a:ea typeface="微软雅黑" pitchFamily="34" charset="-122"/>
              </a:rPr>
              <a:t>M</a:t>
            </a:r>
            <a:r>
              <a:rPr lang="zh-CN" altLang="en-US" sz="2800" dirty="0">
                <a:latin typeface="微软雅黑" pitchFamily="34" charset="-122"/>
                <a:ea typeface="微软雅黑" pitchFamily="34" charset="-122"/>
              </a:rPr>
              <a:t>值如果很小，则直接进行开方计算得出明文</a:t>
            </a:r>
            <a:endParaRPr lang="en-US" altLang="zh-CN" sz="2800" dirty="0">
              <a:latin typeface="微软雅黑" pitchFamily="34" charset="-122"/>
              <a:ea typeface="微软雅黑" pitchFamily="34" charset="-122"/>
            </a:endParaRPr>
          </a:p>
          <a:p>
            <a:pPr marL="935038" lvl="1" indent="-457200" algn="just" defTabSz="677863">
              <a:lnSpc>
                <a:spcPct val="130000"/>
              </a:lnSpc>
              <a:spcBef>
                <a:spcPct val="65000"/>
              </a:spcBef>
              <a:buFont typeface="Wingdings" pitchFamily="2" charset="2"/>
              <a:buChar char="ü"/>
            </a:pPr>
            <a:r>
              <a:rPr lang="zh-CN" altLang="en-US" sz="2800" dirty="0">
                <a:effectLst>
                  <a:outerShdw blurRad="38100" dist="38100" dir="2700000" algn="tl">
                    <a:srgbClr val="C0C0C0"/>
                  </a:outerShdw>
                </a:effectLst>
                <a:latin typeface="微软雅黑" pitchFamily="34" charset="-122"/>
                <a:ea typeface="微软雅黑" pitchFamily="34" charset="-122"/>
              </a:rPr>
              <a:t>填充标准有</a:t>
            </a:r>
            <a:r>
              <a:rPr lang="en-US" altLang="zh-CN" sz="2800" dirty="0">
                <a:effectLst>
                  <a:outerShdw blurRad="38100" dist="38100" dir="2700000" algn="tl">
                    <a:srgbClr val="C0C0C0"/>
                  </a:outerShdw>
                </a:effectLst>
                <a:latin typeface="微软雅黑" pitchFamily="34" charset="-122"/>
                <a:ea typeface="微软雅黑" pitchFamily="34" charset="-122"/>
              </a:rPr>
              <a:t>Optimal Asymmetric Encryption Padding</a:t>
            </a:r>
            <a:r>
              <a:rPr lang="zh-CN" altLang="en-US" sz="2800" dirty="0">
                <a:effectLst>
                  <a:outerShdw blurRad="38100" dist="38100" dir="2700000" algn="tl">
                    <a:srgbClr val="C0C0C0"/>
                  </a:outerShdw>
                </a:effectLst>
                <a:latin typeface="微软雅黑" pitchFamily="34" charset="-122"/>
                <a:ea typeface="微软雅黑" pitchFamily="34" charset="-122"/>
              </a:rPr>
              <a:t>等</a:t>
            </a:r>
            <a:endParaRPr lang="zh-CN" altLang="en-US" sz="2800" dirty="0">
              <a:effectLst>
                <a:outerShdw blurRad="38100" dist="38100" dir="2700000" algn="tl">
                  <a:srgbClr val="C0C0C0"/>
                </a:outerShdw>
              </a:effectLst>
              <a:ea typeface="仿宋_GB2312" pitchFamily="49" charset="-122"/>
            </a:endParaRPr>
          </a:p>
        </p:txBody>
      </p:sp>
      <p:sp>
        <p:nvSpPr>
          <p:cNvPr id="2914307" name="Rectangle 3"/>
          <p:cNvSpPr>
            <a:spLocks noChangeArrowheads="1"/>
          </p:cNvSpPr>
          <p:nvPr/>
        </p:nvSpPr>
        <p:spPr bwMode="auto">
          <a:xfrm>
            <a:off x="687388" y="441325"/>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en-US" altLang="zh-CN" sz="3600" dirty="0">
                <a:solidFill>
                  <a:schemeClr val="accent2"/>
                </a:solidFill>
                <a:effectLst>
                  <a:outerShdw blurRad="38100" dist="38100" dir="2700000" algn="tl">
                    <a:srgbClr val="000000">
                      <a:alpha val="43137"/>
                    </a:srgbClr>
                  </a:outerShdw>
                </a:effectLst>
                <a:latin typeface="+mj-ea"/>
                <a:ea typeface="+mj-ea"/>
                <a:cs typeface="+mj-cs"/>
              </a:rPr>
              <a:t>RSA</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算法的使用要求</a:t>
            </a:r>
          </a:p>
        </p:txBody>
      </p:sp>
    </p:spTree>
    <p:extLst>
      <p:ext uri="{BB962C8B-B14F-4D97-AF65-F5344CB8AC3E}">
        <p14:creationId xmlns:p14="http://schemas.microsoft.com/office/powerpoint/2010/main" val="350572412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6354" name="Rectangle 2"/>
          <p:cNvSpPr>
            <a:spLocks noGrp="1" noChangeArrowheads="1"/>
          </p:cNvSpPr>
          <p:nvPr>
            <p:ph type="title"/>
          </p:nvPr>
        </p:nvSpPr>
        <p:spPr>
          <a:xfrm>
            <a:off x="442913" y="109538"/>
            <a:ext cx="8229600" cy="1143000"/>
          </a:xfrm>
          <a:noFill/>
          <a:ln/>
        </p:spPr>
        <p:txBody>
          <a:bodyPr lIns="82550" tIns="41275" rIns="82550" bIns="41275"/>
          <a:lstStyle/>
          <a:p>
            <a:pPr algn="ctr" defTabSz="677863"/>
            <a:r>
              <a:rPr lang="en-US" altLang="zh-CN" sz="3600" kern="1200" dirty="0">
                <a:solidFill>
                  <a:schemeClr val="accent2"/>
                </a:solidFill>
                <a:effectLst>
                  <a:outerShdw blurRad="38100" dist="38100" dir="2700000" algn="tl">
                    <a:srgbClr val="000000">
                      <a:alpha val="43137"/>
                    </a:srgbClr>
                  </a:outerShdw>
                </a:effectLst>
                <a:latin typeface="+mj-ea"/>
              </a:rPr>
              <a:t>DES</a:t>
            </a:r>
            <a:r>
              <a:rPr lang="zh-CN" altLang="en-US" sz="3600" kern="1200" dirty="0">
                <a:solidFill>
                  <a:schemeClr val="accent2"/>
                </a:solidFill>
                <a:effectLst>
                  <a:outerShdw blurRad="38100" dist="38100" dir="2700000" algn="tl">
                    <a:srgbClr val="000000">
                      <a:alpha val="43137"/>
                    </a:srgbClr>
                  </a:outerShdw>
                </a:effectLst>
                <a:latin typeface="+mj-ea"/>
              </a:rPr>
              <a:t>与</a:t>
            </a:r>
            <a:r>
              <a:rPr lang="en-US" altLang="zh-CN" sz="3600" kern="1200" dirty="0">
                <a:solidFill>
                  <a:schemeClr val="accent2"/>
                </a:solidFill>
                <a:effectLst>
                  <a:outerShdw blurRad="38100" dist="38100" dir="2700000" algn="tl">
                    <a:srgbClr val="000000">
                      <a:alpha val="43137"/>
                    </a:srgbClr>
                  </a:outerShdw>
                </a:effectLst>
                <a:latin typeface="+mj-ea"/>
              </a:rPr>
              <a:t>RSA</a:t>
            </a:r>
            <a:r>
              <a:rPr lang="zh-CN" altLang="en-US" sz="3600" kern="1200" dirty="0">
                <a:solidFill>
                  <a:schemeClr val="accent2"/>
                </a:solidFill>
                <a:effectLst>
                  <a:outerShdw blurRad="38100" dist="38100" dir="2700000" algn="tl">
                    <a:srgbClr val="000000">
                      <a:alpha val="43137"/>
                    </a:srgbClr>
                  </a:outerShdw>
                </a:effectLst>
                <a:latin typeface="+mj-ea"/>
              </a:rPr>
              <a:t>性能比较</a:t>
            </a:r>
          </a:p>
        </p:txBody>
      </p:sp>
      <p:pic>
        <p:nvPicPr>
          <p:cNvPr id="291635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23888" y="1282700"/>
            <a:ext cx="7974012" cy="3833813"/>
          </a:xfrm>
          <a:noFill/>
          <a:ln/>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2916356" name="Rectangle 4"/>
          <p:cNvSpPr>
            <a:spLocks noChangeArrowheads="1"/>
          </p:cNvSpPr>
          <p:nvPr/>
        </p:nvSpPr>
        <p:spPr bwMode="auto">
          <a:xfrm>
            <a:off x="673100" y="5026025"/>
            <a:ext cx="8104188" cy="1157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lstStyle/>
          <a:p>
            <a:pPr marL="457200" indent="-457200" algn="just" defTabSz="677863">
              <a:lnSpc>
                <a:spcPct val="130000"/>
              </a:lnSpc>
              <a:spcBef>
                <a:spcPct val="65000"/>
              </a:spcBef>
              <a:buClr>
                <a:schemeClr val="tx1"/>
              </a:buClr>
              <a:buSzPct val="105000"/>
              <a:buFont typeface="Wingdings" pitchFamily="2" charset="2"/>
              <a:buChar char="Ø"/>
            </a:pPr>
            <a:r>
              <a:rPr lang="zh-CN" altLang="en-US" sz="24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硬件实现：</a:t>
            </a:r>
            <a:r>
              <a:rPr lang="en-US" altLang="zh-CN" sz="24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DES</a:t>
            </a:r>
            <a:r>
              <a:rPr lang="zh-CN" altLang="en-US" sz="24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比</a:t>
            </a:r>
            <a:r>
              <a:rPr lang="en-US" altLang="zh-CN" sz="24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RSA</a:t>
            </a:r>
            <a:r>
              <a:rPr lang="zh-CN" altLang="en-US" sz="24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快</a:t>
            </a:r>
            <a:r>
              <a:rPr lang="en-US" altLang="zh-CN" sz="24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1000</a:t>
            </a:r>
            <a:r>
              <a:rPr lang="zh-CN" altLang="en-US" sz="24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倍</a:t>
            </a:r>
          </a:p>
          <a:p>
            <a:pPr marL="457200" indent="-457200" algn="just" defTabSz="677863">
              <a:lnSpc>
                <a:spcPct val="130000"/>
              </a:lnSpc>
              <a:spcBef>
                <a:spcPct val="65000"/>
              </a:spcBef>
              <a:buClr>
                <a:schemeClr val="tx1"/>
              </a:buClr>
              <a:buSzPct val="105000"/>
              <a:buFont typeface="Wingdings" pitchFamily="2" charset="2"/>
              <a:buChar char="Ø"/>
            </a:pPr>
            <a:r>
              <a:rPr lang="zh-CN" altLang="en-US" sz="24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软件实现：</a:t>
            </a:r>
            <a:r>
              <a:rPr lang="en-US" altLang="zh-CN" sz="24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DES</a:t>
            </a:r>
            <a:r>
              <a:rPr lang="zh-CN" altLang="en-US" sz="24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比</a:t>
            </a:r>
            <a:r>
              <a:rPr lang="en-US" altLang="zh-CN" sz="24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RSA</a:t>
            </a:r>
            <a:r>
              <a:rPr lang="zh-CN" altLang="en-US" sz="24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快</a:t>
            </a:r>
            <a:r>
              <a:rPr lang="en-US" altLang="zh-CN" sz="24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100</a:t>
            </a:r>
            <a:r>
              <a:rPr lang="zh-CN" altLang="en-US" sz="24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倍</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47</a:t>
            </a:fld>
            <a:endParaRPr lang="en-US" altLang="zh-CN"/>
          </a:p>
        </p:txBody>
      </p:sp>
    </p:spTree>
    <p:extLst>
      <p:ext uri="{BB962C8B-B14F-4D97-AF65-F5344CB8AC3E}">
        <p14:creationId xmlns:p14="http://schemas.microsoft.com/office/powerpoint/2010/main" val="2100608518"/>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6"/>
          <p:cNvSpPr>
            <a:spLocks noGrp="1"/>
          </p:cNvSpPr>
          <p:nvPr>
            <p:ph type="sldNum" sz="quarter" idx="12"/>
          </p:nvPr>
        </p:nvSpPr>
        <p:spPr/>
        <p:txBody>
          <a:bodyPr/>
          <a:lstStyle/>
          <a:p>
            <a:fld id="{A1FA8CE8-9FDD-48ED-8D6A-1EF7CC4617B0}" type="slidenum">
              <a:rPr lang="zh-CN" altLang="en-US"/>
              <a:pPr/>
              <a:t>48</a:t>
            </a:fld>
            <a:endParaRPr lang="en-US" altLang="zh-CN"/>
          </a:p>
        </p:txBody>
      </p:sp>
      <p:sp>
        <p:nvSpPr>
          <p:cNvPr id="2942979" name="Rectangle 3"/>
          <p:cNvSpPr>
            <a:spLocks noChangeArrowheads="1"/>
          </p:cNvSpPr>
          <p:nvPr/>
        </p:nvSpPr>
        <p:spPr bwMode="auto">
          <a:xfrm>
            <a:off x="369888" y="450850"/>
            <a:ext cx="78613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en-US" altLang="zh-CN" sz="3600" dirty="0">
                <a:solidFill>
                  <a:schemeClr val="accent2">
                    <a:lumMod val="75000"/>
                  </a:schemeClr>
                </a:solidFill>
                <a:effectLst>
                  <a:outerShdw blurRad="38100" dist="38100" dir="2700000" algn="tl">
                    <a:srgbClr val="000000">
                      <a:alpha val="43137"/>
                    </a:srgbClr>
                  </a:outerShdw>
                </a:effectLst>
                <a:latin typeface="+mj-ea"/>
                <a:ea typeface="+mj-ea"/>
                <a:cs typeface="+mj-cs"/>
              </a:rPr>
              <a:t>3.5.2 </a:t>
            </a:r>
            <a:r>
              <a:rPr lang="en-US" altLang="zh-CN" sz="3600" dirty="0" err="1">
                <a:solidFill>
                  <a:schemeClr val="accent2">
                    <a:lumMod val="75000"/>
                  </a:schemeClr>
                </a:solidFill>
                <a:effectLst>
                  <a:outerShdw blurRad="38100" dist="38100" dir="2700000" algn="tl">
                    <a:srgbClr val="000000">
                      <a:alpha val="43137"/>
                    </a:srgbClr>
                  </a:outerShdw>
                </a:effectLst>
                <a:latin typeface="+mj-ea"/>
                <a:ea typeface="+mj-ea"/>
                <a:cs typeface="+mj-cs"/>
              </a:rPr>
              <a:t>Diffie</a:t>
            </a:r>
            <a:r>
              <a:rPr lang="en-US" altLang="zh-CN" sz="3600" dirty="0">
                <a:solidFill>
                  <a:schemeClr val="accent2">
                    <a:lumMod val="75000"/>
                  </a:schemeClr>
                </a:solidFill>
                <a:effectLst>
                  <a:outerShdw blurRad="38100" dist="38100" dir="2700000" algn="tl">
                    <a:srgbClr val="000000">
                      <a:alpha val="43137"/>
                    </a:srgbClr>
                  </a:outerShdw>
                </a:effectLst>
                <a:latin typeface="+mj-ea"/>
                <a:ea typeface="+mj-ea"/>
                <a:cs typeface="+mj-cs"/>
              </a:rPr>
              <a:t>-Hellman</a:t>
            </a:r>
            <a:r>
              <a:rPr lang="zh-CN" altLang="en-US" sz="3600" dirty="0">
                <a:solidFill>
                  <a:schemeClr val="accent2">
                    <a:lumMod val="75000"/>
                  </a:schemeClr>
                </a:solidFill>
                <a:effectLst>
                  <a:outerShdw blurRad="38100" dist="38100" dir="2700000" algn="tl">
                    <a:srgbClr val="000000">
                      <a:alpha val="43137"/>
                    </a:srgbClr>
                  </a:outerShdw>
                </a:effectLst>
                <a:latin typeface="+mj-ea"/>
                <a:ea typeface="+mj-ea"/>
                <a:cs typeface="+mj-cs"/>
              </a:rPr>
              <a:t>密钥交换</a:t>
            </a:r>
          </a:p>
        </p:txBody>
      </p:sp>
      <p:sp>
        <p:nvSpPr>
          <p:cNvPr id="2" name="文本占位符 1"/>
          <p:cNvSpPr>
            <a:spLocks noGrp="1"/>
          </p:cNvSpPr>
          <p:nvPr>
            <p:ph type="body" sz="half" idx="1"/>
          </p:nvPr>
        </p:nvSpPr>
        <p:spPr>
          <a:xfrm>
            <a:off x="596900" y="1257300"/>
            <a:ext cx="8420100" cy="2527300"/>
          </a:xfrm>
        </p:spPr>
        <p:txBody>
          <a:bodyPr/>
          <a:lstStyle/>
          <a:p>
            <a:pPr>
              <a:buFont typeface="Wingdings" pitchFamily="2" charset="2"/>
              <a:buChar char="Ø"/>
            </a:pPr>
            <a:r>
              <a:rPr lang="zh-CN" altLang="en-US"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本原根</a:t>
            </a:r>
            <a:endParaRPr lang="en-US" altLang="zh-CN"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a:p>
            <a:pPr lvl="1" eaLnBrk="1" hangingPunct="1">
              <a:buFont typeface="Wingdings" pitchFamily="2" charset="2"/>
              <a:buChar char="ü"/>
            </a:pPr>
            <a:r>
              <a:rPr lang="zh-CN" altLang="en-US" dirty="0">
                <a:latin typeface="微软雅黑" pitchFamily="34" charset="-122"/>
                <a:ea typeface="微软雅黑" pitchFamily="34" charset="-122"/>
              </a:rPr>
              <a:t>对于一个素数</a:t>
            </a:r>
            <a:r>
              <a:rPr lang="en-US" altLang="zh-CN" dirty="0">
                <a:latin typeface="微软雅黑" pitchFamily="34" charset="-122"/>
                <a:ea typeface="微软雅黑" pitchFamily="34" charset="-122"/>
              </a:rPr>
              <a:t>q</a:t>
            </a:r>
            <a:r>
              <a:rPr lang="zh-CN" altLang="en-US" dirty="0">
                <a:latin typeface="微软雅黑" pitchFamily="34" charset="-122"/>
                <a:ea typeface="微软雅黑" pitchFamily="34" charset="-122"/>
              </a:rPr>
              <a:t>，如果数值：    　　 ，                 </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 ，</a:t>
            </a:r>
          </a:p>
          <a:p>
            <a:pPr marL="0" indent="0" eaLnBrk="1" hangingPunct="1">
              <a:buNone/>
            </a:pPr>
            <a:r>
              <a:rPr lang="zh-CN" altLang="en-US" sz="2000" dirty="0">
                <a:solidFill>
                  <a:schemeClr val="tx1"/>
                </a:solidFill>
                <a:latin typeface="微软雅黑" pitchFamily="34" charset="-122"/>
                <a:ea typeface="微软雅黑" pitchFamily="34" charset="-122"/>
              </a:rPr>
              <a:t>是各不相同的整数，并且以某种排列方式组成了从</a:t>
            </a:r>
            <a:r>
              <a:rPr lang="en-US" altLang="zh-CN" sz="2000" dirty="0">
                <a:solidFill>
                  <a:schemeClr val="tx1"/>
                </a:solidFill>
                <a:latin typeface="微软雅黑" pitchFamily="34" charset="-122"/>
                <a:ea typeface="微软雅黑" pitchFamily="34" charset="-122"/>
              </a:rPr>
              <a:t>1</a:t>
            </a:r>
            <a:r>
              <a:rPr lang="zh-CN" altLang="en-US" sz="2000" dirty="0">
                <a:solidFill>
                  <a:schemeClr val="tx1"/>
                </a:solidFill>
                <a:latin typeface="微软雅黑" pitchFamily="34" charset="-122"/>
                <a:ea typeface="微软雅黑" pitchFamily="34" charset="-122"/>
              </a:rPr>
              <a:t>到</a:t>
            </a:r>
            <a:r>
              <a:rPr lang="en-US" altLang="zh-CN" sz="2000" dirty="0">
                <a:solidFill>
                  <a:schemeClr val="tx1"/>
                </a:solidFill>
                <a:latin typeface="微软雅黑" pitchFamily="34" charset="-122"/>
                <a:ea typeface="微软雅黑" pitchFamily="34" charset="-122"/>
              </a:rPr>
              <a:t>q-1</a:t>
            </a:r>
            <a:r>
              <a:rPr lang="zh-CN" altLang="en-US" sz="2000" dirty="0">
                <a:solidFill>
                  <a:schemeClr val="tx1"/>
                </a:solidFill>
                <a:latin typeface="微软雅黑" pitchFamily="34" charset="-122"/>
                <a:ea typeface="微软雅黑" pitchFamily="34" charset="-122"/>
              </a:rPr>
              <a:t>的所有整数，则称整数</a:t>
            </a:r>
            <a:r>
              <a:rPr lang="en-US" altLang="zh-CN" i="1" dirty="0">
                <a:solidFill>
                  <a:schemeClr val="tx1"/>
                </a:solidFill>
                <a:latin typeface="Times New Roman" panose="02020603050405020304" pitchFamily="18" charset="0"/>
                <a:ea typeface="微软雅黑" pitchFamily="34" charset="-122"/>
                <a:cs typeface="Times New Roman" panose="02020603050405020304" pitchFamily="18" charset="0"/>
              </a:rPr>
              <a:t>a</a:t>
            </a:r>
            <a:r>
              <a:rPr lang="zh-CN" altLang="en-US" sz="2000" dirty="0">
                <a:solidFill>
                  <a:schemeClr val="tx1"/>
                </a:solidFill>
                <a:latin typeface="微软雅黑" pitchFamily="34" charset="-122"/>
                <a:ea typeface="微软雅黑" pitchFamily="34" charset="-122"/>
              </a:rPr>
              <a:t>是素数</a:t>
            </a:r>
            <a:r>
              <a:rPr lang="en-US" altLang="zh-CN" sz="2000" dirty="0">
                <a:solidFill>
                  <a:schemeClr val="tx1"/>
                </a:solidFill>
                <a:latin typeface="微软雅黑" pitchFamily="34" charset="-122"/>
                <a:ea typeface="微软雅黑" pitchFamily="34" charset="-122"/>
              </a:rPr>
              <a:t>q</a:t>
            </a:r>
            <a:r>
              <a:rPr lang="zh-CN" altLang="en-US" sz="2000" dirty="0">
                <a:solidFill>
                  <a:schemeClr val="tx1"/>
                </a:solidFill>
                <a:latin typeface="微软雅黑" pitchFamily="34" charset="-122"/>
                <a:ea typeface="微软雅黑" pitchFamily="34" charset="-122"/>
              </a:rPr>
              <a:t>的一个</a:t>
            </a:r>
            <a:r>
              <a:rPr lang="zh-CN" altLang="en-US" sz="20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本原根</a:t>
            </a:r>
            <a:r>
              <a:rPr lang="zh-CN" altLang="en-US" sz="2000" dirty="0">
                <a:solidFill>
                  <a:schemeClr val="tx1"/>
                </a:solidFill>
                <a:latin typeface="微软雅黑" pitchFamily="34" charset="-122"/>
                <a:ea typeface="微软雅黑" pitchFamily="34" charset="-122"/>
              </a:rPr>
              <a:t>，也称为</a:t>
            </a:r>
            <a:r>
              <a:rPr lang="zh-CN" altLang="en-US" sz="20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生成元</a:t>
            </a:r>
            <a:r>
              <a:rPr lang="zh-CN" altLang="en-US" sz="2000" dirty="0">
                <a:solidFill>
                  <a:schemeClr val="tx1"/>
                </a:solidFill>
                <a:latin typeface="微软雅黑" pitchFamily="34" charset="-122"/>
                <a:ea typeface="微软雅黑" pitchFamily="34" charset="-122"/>
              </a:rPr>
              <a:t>或</a:t>
            </a:r>
            <a:r>
              <a:rPr lang="zh-CN" altLang="en-US" sz="20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原根</a:t>
            </a:r>
            <a:endParaRPr lang="en-US" altLang="zh-CN" sz="2000" dirty="0">
              <a:solidFill>
                <a:schemeClr val="tx1"/>
              </a:solidFill>
              <a:latin typeface="微软雅黑" pitchFamily="34" charset="-122"/>
              <a:ea typeface="微软雅黑" pitchFamily="34" charset="-122"/>
            </a:endParaRPr>
          </a:p>
          <a:p>
            <a:pPr eaLnBrk="1" hangingPunct="1">
              <a:buFont typeface="Wingdings" pitchFamily="2" charset="2"/>
              <a:buNone/>
            </a:pPr>
            <a:endParaRPr lang="en-US" altLang="zh-CN" dirty="0"/>
          </a:p>
          <a:p>
            <a:pPr eaLnBrk="1" hangingPunct="1">
              <a:buFont typeface="Wingdings" pitchFamily="2" charset="2"/>
              <a:buNone/>
            </a:pPr>
            <a:r>
              <a:rPr lang="zh-CN" altLang="en-US" sz="2200" dirty="0">
                <a:latin typeface="微软雅黑" pitchFamily="34" charset="-122"/>
                <a:ea typeface="微软雅黑" pitchFamily="34" charset="-122"/>
              </a:rPr>
              <a:t>例如：</a:t>
            </a:r>
            <a:r>
              <a:rPr lang="en-US" altLang="zh-CN" sz="2200" dirty="0">
                <a:latin typeface="微软雅黑" pitchFamily="34" charset="-122"/>
                <a:ea typeface="微软雅黑" pitchFamily="34" charset="-122"/>
              </a:rPr>
              <a:t>5</a:t>
            </a:r>
            <a:r>
              <a:rPr lang="zh-CN" altLang="en-US" sz="2200" dirty="0">
                <a:latin typeface="微软雅黑" pitchFamily="34" charset="-122"/>
                <a:ea typeface="微软雅黑" pitchFamily="34" charset="-122"/>
              </a:rPr>
              <a:t>是</a:t>
            </a:r>
            <a:r>
              <a:rPr lang="en-US" altLang="zh-CN" sz="2200" dirty="0">
                <a:latin typeface="微软雅黑" pitchFamily="34" charset="-122"/>
                <a:ea typeface="微软雅黑" pitchFamily="34" charset="-122"/>
              </a:rPr>
              <a:t>23</a:t>
            </a:r>
            <a:r>
              <a:rPr lang="zh-CN" altLang="en-US" sz="2200" dirty="0">
                <a:latin typeface="微软雅黑" pitchFamily="34" charset="-122"/>
                <a:ea typeface="微软雅黑" pitchFamily="34" charset="-122"/>
              </a:rPr>
              <a:t>的一个本原根</a:t>
            </a:r>
            <a:r>
              <a:rPr lang="zh-CN" altLang="en-US" sz="2200" dirty="0">
                <a:solidFill>
                  <a:srgbClr val="FF0000"/>
                </a:solidFill>
                <a:latin typeface="微软雅黑" pitchFamily="34" charset="-122"/>
                <a:ea typeface="微软雅黑" pitchFamily="34" charset="-122"/>
              </a:rPr>
              <a:t>（课堂练习）</a:t>
            </a:r>
          </a:p>
          <a:p>
            <a:endParaRPr lang="zh-CN" altLang="en-US" dirty="0"/>
          </a:p>
        </p:txBody>
      </p:sp>
      <p:graphicFrame>
        <p:nvGraphicFramePr>
          <p:cNvPr id="3" name="对象 2"/>
          <p:cNvGraphicFramePr>
            <a:graphicFrameLocks noChangeAspect="1"/>
          </p:cNvGraphicFramePr>
          <p:nvPr/>
        </p:nvGraphicFramePr>
        <p:xfrm>
          <a:off x="4546600" y="1709738"/>
          <a:ext cx="1146175" cy="438150"/>
        </p:xfrm>
        <a:graphic>
          <a:graphicData uri="http://schemas.openxmlformats.org/presentationml/2006/ole">
            <mc:AlternateContent xmlns:mc="http://schemas.openxmlformats.org/markup-compatibility/2006">
              <mc:Choice xmlns:v="urn:schemas-microsoft-com:vml" Requires="v">
                <p:oleObj spid="_x0000_s39974" name="公式" r:id="rId4" imgW="520474" imgH="203112" progId="Equation.3">
                  <p:embed/>
                </p:oleObj>
              </mc:Choice>
              <mc:Fallback>
                <p:oleObj name="公式" r:id="rId4" imgW="520474" imgH="20311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6600" y="1709738"/>
                        <a:ext cx="1146175" cy="438150"/>
                      </a:xfrm>
                      <a:prstGeom prst="rect">
                        <a:avLst/>
                      </a:prstGeom>
                      <a:noFill/>
                      <a:ln>
                        <a:noFill/>
                      </a:ln>
                    </p:spPr>
                  </p:pic>
                </p:oleObj>
              </mc:Fallback>
            </mc:AlternateContent>
          </a:graphicData>
        </a:graphic>
      </p:graphicFrame>
      <p:graphicFrame>
        <p:nvGraphicFramePr>
          <p:cNvPr id="5" name="对象 4"/>
          <p:cNvGraphicFramePr>
            <a:graphicFrameLocks noChangeAspect="1"/>
          </p:cNvGraphicFramePr>
          <p:nvPr/>
        </p:nvGraphicFramePr>
        <p:xfrm>
          <a:off x="5724525" y="1701800"/>
          <a:ext cx="1244600" cy="473075"/>
        </p:xfrm>
        <a:graphic>
          <a:graphicData uri="http://schemas.openxmlformats.org/presentationml/2006/ole">
            <mc:AlternateContent xmlns:mc="http://schemas.openxmlformats.org/markup-compatibility/2006">
              <mc:Choice xmlns:v="urn:schemas-microsoft-com:vml" Requires="v">
                <p:oleObj spid="_x0000_s39975" name="公式" r:id="rId6" imgW="596900" imgH="228600" progId="Equation.3">
                  <p:embed/>
                </p:oleObj>
              </mc:Choice>
              <mc:Fallback>
                <p:oleObj name="公式" r:id="rId6" imgW="5969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4525" y="1701800"/>
                        <a:ext cx="1244600" cy="473075"/>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nvGraphicFramePr>
        <p:xfrm>
          <a:off x="7546182" y="1695450"/>
          <a:ext cx="1370012" cy="455613"/>
        </p:xfrm>
        <a:graphic>
          <a:graphicData uri="http://schemas.openxmlformats.org/presentationml/2006/ole">
            <mc:AlternateContent xmlns:mc="http://schemas.openxmlformats.org/markup-compatibility/2006">
              <mc:Choice xmlns:v="urn:schemas-microsoft-com:vml" Requires="v">
                <p:oleObj spid="_x0000_s39976" name="公式" r:id="rId8" imgW="685800" imgH="228600" progId="Equation.3">
                  <p:embed/>
                </p:oleObj>
              </mc:Choice>
              <mc:Fallback>
                <p:oleObj name="公式" r:id="rId8" imgW="68580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46182" y="1695450"/>
                        <a:ext cx="1370012" cy="455613"/>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9" name="文本占位符 1"/>
              <p:cNvSpPr txBox="1">
                <a:spLocks/>
              </p:cNvSpPr>
              <p:nvPr/>
            </p:nvSpPr>
            <p:spPr bwMode="auto">
              <a:xfrm>
                <a:off x="596900" y="3833813"/>
                <a:ext cx="8420100" cy="25273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buFont typeface="Wingdings" pitchFamily="2" charset="2"/>
                  <a:buChar char="Ø"/>
                </a:pPr>
                <a:r>
                  <a:rPr lang="zh-CN" altLang="en-US"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离散对数的概念</a:t>
                </a:r>
                <a:endParaRPr lang="en-US" altLang="zh-CN"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a:p>
                <a:pPr lvl="1" eaLnBrk="1" hangingPunct="1">
                  <a:buFont typeface="Wingdings" pitchFamily="2" charset="2"/>
                  <a:buChar char="ü"/>
                </a:pPr>
                <a:r>
                  <a:rPr lang="zh-CN" altLang="en-US" dirty="0">
                    <a:latin typeface="微软雅黑" pitchFamily="34" charset="-122"/>
                    <a:ea typeface="微软雅黑" pitchFamily="34" charset="-122"/>
                  </a:rPr>
                  <a:t>对于一个整数</a:t>
                </a:r>
                <a:r>
                  <a:rPr lang="en-US" altLang="zh-CN" dirty="0">
                    <a:latin typeface="微软雅黑" pitchFamily="34" charset="-122"/>
                    <a:ea typeface="微软雅黑" pitchFamily="34" charset="-122"/>
                  </a:rPr>
                  <a:t>b</a:t>
                </a:r>
                <a:r>
                  <a:rPr lang="zh-CN" altLang="en-US" dirty="0">
                    <a:latin typeface="微软雅黑" pitchFamily="34" charset="-122"/>
                    <a:ea typeface="微软雅黑" pitchFamily="34" charset="-122"/>
                  </a:rPr>
                  <a:t>和素数</a:t>
                </a:r>
                <a:r>
                  <a:rPr lang="en-US" altLang="zh-CN" dirty="0">
                    <a:latin typeface="微软雅黑" pitchFamily="34" charset="-122"/>
                    <a:ea typeface="微软雅黑" pitchFamily="34" charset="-122"/>
                  </a:rPr>
                  <a:t>q</a:t>
                </a:r>
                <a:r>
                  <a:rPr lang="zh-CN" altLang="en-US" dirty="0">
                    <a:latin typeface="微软雅黑" pitchFamily="34" charset="-122"/>
                    <a:ea typeface="微软雅黑" pitchFamily="34" charset="-122"/>
                  </a:rPr>
                  <a:t>的一个本原根</a:t>
                </a:r>
                <a:r>
                  <a:rPr lang="en-US" altLang="zh-CN" sz="2400" i="1" dirty="0">
                    <a:solidFill>
                      <a:schemeClr val="tx1"/>
                    </a:solidFill>
                    <a:latin typeface="Times New Roman" panose="02020603050405020304" pitchFamily="18" charset="0"/>
                    <a:ea typeface="微软雅黑" pitchFamily="34" charset="-122"/>
                    <a:cs typeface="Times New Roman" panose="02020603050405020304" pitchFamily="18" charset="0"/>
                  </a:rPr>
                  <a:t>a </a:t>
                </a:r>
                <a:r>
                  <a:rPr lang="zh-CN" altLang="en-US" dirty="0">
                    <a:latin typeface="微软雅黑" pitchFamily="34" charset="-122"/>
                    <a:ea typeface="微软雅黑" pitchFamily="34" charset="-122"/>
                  </a:rPr>
                  <a:t>，可以找到一个唯一的指数</a:t>
                </a:r>
                <a:r>
                  <a:rPr lang="en-US" altLang="zh-CN" dirty="0">
                    <a:latin typeface="微软雅黑" pitchFamily="34" charset="-122"/>
                    <a:ea typeface="微软雅黑" pitchFamily="34" charset="-122"/>
                  </a:rPr>
                  <a:t>i</a:t>
                </a:r>
                <a:r>
                  <a:rPr lang="zh-CN" altLang="en-US" dirty="0">
                    <a:latin typeface="微软雅黑" pitchFamily="34" charset="-122"/>
                    <a:ea typeface="微软雅黑" pitchFamily="34" charset="-122"/>
                  </a:rPr>
                  <a:t>，使得：</a:t>
                </a:r>
              </a:p>
              <a:p>
                <a:pPr eaLnBrk="1" hangingPunct="1">
                  <a:buFont typeface="Wingdings" pitchFamily="2" charset="2"/>
                  <a:buNone/>
                </a:pPr>
                <a:endParaRPr lang="zh-CN" altLang="en-US" b="1" dirty="0"/>
              </a:p>
              <a:p>
                <a:pPr eaLnBrk="1" hangingPunct="1">
                  <a:buFont typeface="Wingdings" pitchFamily="2" charset="2"/>
                  <a:buNone/>
                </a:pPr>
                <a:endParaRPr lang="zh-CN" altLang="en-US" b="1" dirty="0"/>
              </a:p>
              <a:p>
                <a:pPr eaLnBrk="1" hangingPunct="1">
                  <a:buFont typeface="Wingdings" pitchFamily="2" charset="2"/>
                  <a:buNone/>
                </a:pPr>
                <a:r>
                  <a:rPr lang="zh-CN" altLang="en-US" b="1" dirty="0"/>
                  <a:t>    </a:t>
                </a:r>
                <a:r>
                  <a:rPr lang="zh-CN" altLang="en-US" sz="2000" dirty="0">
                    <a:solidFill>
                      <a:schemeClr val="tx1"/>
                    </a:solidFill>
                    <a:latin typeface="微软雅黑" pitchFamily="34" charset="-122"/>
                    <a:ea typeface="微软雅黑" pitchFamily="34" charset="-122"/>
                  </a:rPr>
                  <a:t>成立，</a:t>
                </a:r>
                <a:r>
                  <a:rPr lang="zh-CN" altLang="en-US" dirty="0">
                    <a:solidFill>
                      <a:srgbClr val="FF0000"/>
                    </a:solidFill>
                    <a:latin typeface="微软雅黑" pitchFamily="34" charset="-122"/>
                    <a:ea typeface="微软雅黑" pitchFamily="34" charset="-122"/>
                  </a:rPr>
                  <a:t>则指数</a:t>
                </a:r>
                <a:r>
                  <a:rPr lang="en-US" altLang="zh-CN" dirty="0">
                    <a:solidFill>
                      <a:srgbClr val="FF0000"/>
                    </a:solidFill>
                    <a:latin typeface="微软雅黑" pitchFamily="34" charset="-122"/>
                    <a:ea typeface="微软雅黑" pitchFamily="34" charset="-122"/>
                  </a:rPr>
                  <a:t>i</a:t>
                </a:r>
                <a:r>
                  <a:rPr lang="zh-CN" altLang="en-US" dirty="0">
                    <a:solidFill>
                      <a:srgbClr val="FF0000"/>
                    </a:solidFill>
                    <a:latin typeface="微软雅黑" pitchFamily="34" charset="-122"/>
                    <a:ea typeface="微软雅黑" pitchFamily="34" charset="-122"/>
                  </a:rPr>
                  <a:t>称为</a:t>
                </a:r>
                <a:r>
                  <a:rPr lang="en-US" altLang="zh-CN" dirty="0">
                    <a:solidFill>
                      <a:srgbClr val="FF0000"/>
                    </a:solidFill>
                    <a:latin typeface="微软雅黑" pitchFamily="34" charset="-122"/>
                    <a:ea typeface="微软雅黑" pitchFamily="34" charset="-122"/>
                  </a:rPr>
                  <a:t>b</a:t>
                </a:r>
                <a:r>
                  <a:rPr lang="zh-CN" altLang="en-US" dirty="0">
                    <a:solidFill>
                      <a:srgbClr val="FF0000"/>
                    </a:solidFill>
                    <a:latin typeface="微软雅黑" pitchFamily="34" charset="-122"/>
                    <a:ea typeface="微软雅黑" pitchFamily="34" charset="-122"/>
                  </a:rPr>
                  <a:t>的以</a:t>
                </a:r>
                <a14:m>
                  <m:oMath xmlns:m="http://schemas.openxmlformats.org/officeDocument/2006/math">
                    <m:r>
                      <a:rPr lang="en-US" altLang="zh-CN" b="0" i="1" smtClean="0">
                        <a:solidFill>
                          <a:srgbClr val="FF0000"/>
                        </a:solidFill>
                        <a:latin typeface="Cambria Math" panose="02040503050406030204" pitchFamily="18" charset="0"/>
                      </a:rPr>
                      <m:t>𝑎</m:t>
                    </m:r>
                  </m:oMath>
                </a14:m>
                <a:r>
                  <a:rPr lang="zh-CN" altLang="en-US" dirty="0">
                    <a:solidFill>
                      <a:srgbClr val="FF0000"/>
                    </a:solidFill>
                    <a:latin typeface="微软雅黑" pitchFamily="34" charset="-122"/>
                    <a:ea typeface="微软雅黑" pitchFamily="34" charset="-122"/>
                  </a:rPr>
                  <a:t>为底数的模</a:t>
                </a:r>
                <a:r>
                  <a:rPr lang="en-US" altLang="zh-CN" i="1" dirty="0">
                    <a:solidFill>
                      <a:srgbClr val="FF0000"/>
                    </a:solidFill>
                    <a:latin typeface="微软雅黑" pitchFamily="34" charset="-122"/>
                    <a:ea typeface="微软雅黑" pitchFamily="34" charset="-122"/>
                  </a:rPr>
                  <a:t>q</a:t>
                </a:r>
                <a:r>
                  <a:rPr lang="zh-CN" altLang="en-US" dirty="0">
                    <a:solidFill>
                      <a:srgbClr val="FF0000"/>
                    </a:solidFill>
                    <a:latin typeface="微软雅黑" pitchFamily="34" charset="-122"/>
                    <a:ea typeface="微软雅黑" pitchFamily="34" charset="-122"/>
                  </a:rPr>
                  <a:t>的离散对数</a:t>
                </a:r>
                <a:endParaRPr lang="zh-CN" altLang="en-US" sz="3200" b="1" dirty="0">
                  <a:solidFill>
                    <a:srgbClr val="FF0000"/>
                  </a:solidFill>
                </a:endParaRPr>
              </a:p>
              <a:p>
                <a:pPr>
                  <a:buFont typeface="Wingdings" pitchFamily="2" charset="2"/>
                  <a:buChar char="Ø"/>
                </a:pPr>
                <a:endParaRPr lang="zh-CN" altLang="en-US" dirty="0"/>
              </a:p>
            </p:txBody>
          </p:sp>
        </mc:Choice>
        <mc:Fallback xmlns="">
          <p:sp>
            <p:nvSpPr>
              <p:cNvPr id="9" name="文本占位符 1"/>
              <p:cNvSpPr txBox="1">
                <a:spLocks noRot="1" noChangeAspect="1" noMove="1" noResize="1" noEditPoints="1" noAdjustHandles="1" noChangeArrowheads="1" noChangeShapeType="1" noTextEdit="1"/>
              </p:cNvSpPr>
              <p:nvPr/>
            </p:nvSpPr>
            <p:spPr bwMode="auto">
              <a:xfrm>
                <a:off x="596900" y="3833813"/>
                <a:ext cx="8420100" cy="2527300"/>
              </a:xfrm>
              <a:prstGeom prst="rect">
                <a:avLst/>
              </a:prstGeom>
              <a:blipFill>
                <a:blip r:embed="rId10"/>
                <a:stretch>
                  <a:fillRect l="-1014" t="-2174" r="-3548" b="-531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7" name="对象 6"/>
          <p:cNvGraphicFramePr>
            <a:graphicFrameLocks noGrp="1" noChangeAspect="1"/>
          </p:cNvGraphicFramePr>
          <p:nvPr>
            <p:extLst>
              <p:ext uri="{D42A27DB-BD31-4B8C-83A1-F6EECF244321}">
                <p14:modId xmlns:p14="http://schemas.microsoft.com/office/powerpoint/2010/main" val="2117480307"/>
              </p:ext>
            </p:extLst>
          </p:nvPr>
        </p:nvGraphicFramePr>
        <p:xfrm>
          <a:off x="2409825" y="5097463"/>
          <a:ext cx="3779838" cy="549275"/>
        </p:xfrm>
        <a:graphic>
          <a:graphicData uri="http://schemas.openxmlformats.org/presentationml/2006/ole">
            <mc:AlternateContent xmlns:mc="http://schemas.openxmlformats.org/markup-compatibility/2006">
              <mc:Choice xmlns:v="urn:schemas-microsoft-com:vml" Requires="v">
                <p:oleObj spid="_x0000_s39977" name="Equation" r:id="rId11" imgW="1574640" imgH="228600" progId="Equation.DSMT4">
                  <p:embed/>
                </p:oleObj>
              </mc:Choice>
              <mc:Fallback>
                <p:oleObj name="Equation" r:id="rId11" imgW="1574640" imgH="228600" progId="Equation.DSMT4">
                  <p:embed/>
                  <p:pic>
                    <p:nvPicPr>
                      <p:cNvPr id="0" name=""/>
                      <p:cNvPicPr>
                        <a:picLocks noGrp="1" noChangeAspect="1" noChangeArrowheads="1"/>
                      </p:cNvPicPr>
                      <p:nvPr/>
                    </p:nvPicPr>
                    <p:blipFill>
                      <a:blip r:embed="rId12"/>
                      <a:srcRect/>
                      <a:stretch>
                        <a:fillRect/>
                      </a:stretch>
                    </p:blipFill>
                    <p:spPr bwMode="auto">
                      <a:xfrm>
                        <a:off x="2409825" y="5097463"/>
                        <a:ext cx="3779838" cy="549275"/>
                      </a:xfrm>
                      <a:prstGeom prst="rect">
                        <a:avLst/>
                      </a:prstGeom>
                      <a:noFill/>
                      <a:ln w="25400">
                        <a:solidFill>
                          <a:schemeClr val="tx1"/>
                        </a:solidFill>
                        <a:miter lim="800000"/>
                        <a:headEnd/>
                        <a:tailEnd/>
                      </a:ln>
                      <a:extLst>
                        <a:ext uri="{909E8E84-426E-40DD-AFC4-6F175D3DCCD1}">
                          <a14:hiddenFill xmlns:a14="http://schemas.microsoft.com/office/drawing/2010/main">
                            <a:solidFill>
                              <a:schemeClr val="tx1"/>
                            </a:solidFill>
                          </a14:hiddenFill>
                        </a:ext>
                      </a:extLst>
                    </p:spPr>
                  </p:pic>
                </p:oleObj>
              </mc:Fallback>
            </mc:AlternateContent>
          </a:graphicData>
        </a:graphic>
      </p:graphicFrame>
    </p:spTree>
    <p:extLst>
      <p:ext uri="{BB962C8B-B14F-4D97-AF65-F5344CB8AC3E}">
        <p14:creationId xmlns:p14="http://schemas.microsoft.com/office/powerpoint/2010/main" val="353367037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a:xfrm>
            <a:off x="800100" y="1244600"/>
            <a:ext cx="8197850" cy="952500"/>
          </a:xfrm>
        </p:spPr>
        <p:txBody>
          <a:bodyPr/>
          <a:lstStyle/>
          <a:p>
            <a:pPr marL="342900" indent="-342900" algn="l">
              <a:spcBef>
                <a:spcPct val="20000"/>
              </a:spcBef>
              <a:buFont typeface="Wingdings" pitchFamily="2" charset="2"/>
              <a:buChar char="Ø"/>
              <a:defRPr/>
            </a:pPr>
            <a:r>
              <a:rPr lang="zh-CN" altLang="en-US" sz="2400" kern="1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n-cs"/>
              </a:rPr>
              <a:t>离散对数的难解性</a:t>
            </a:r>
          </a:p>
        </p:txBody>
      </p:sp>
      <mc:AlternateContent xmlns:mc="http://schemas.openxmlformats.org/markup-compatibility/2006" xmlns:a14="http://schemas.microsoft.com/office/drawing/2010/main">
        <mc:Choice Requires="a14">
          <p:sp>
            <p:nvSpPr>
              <p:cNvPr id="4100" name="Rectangle 3"/>
              <p:cNvSpPr>
                <a:spLocks noGrp="1" noChangeArrowheads="1"/>
              </p:cNvSpPr>
              <p:nvPr>
                <p:ph type="body" sz="half" idx="1"/>
              </p:nvPr>
            </p:nvSpPr>
            <p:spPr>
              <a:xfrm>
                <a:off x="857250" y="3060700"/>
                <a:ext cx="7486650" cy="2887663"/>
              </a:xfrm>
            </p:spPr>
            <p:txBody>
              <a:bodyPr/>
              <a:lstStyle/>
              <a:p>
                <a:pPr lvl="1" eaLnBrk="1" hangingPunct="1">
                  <a:lnSpc>
                    <a:spcPct val="150000"/>
                  </a:lnSpc>
                  <a:spcAft>
                    <a:spcPts val="600"/>
                  </a:spcAft>
                  <a:buFont typeface="Wingdings" pitchFamily="2" charset="2"/>
                  <a:buChar char="ü"/>
                </a:pPr>
                <a:r>
                  <a:rPr lang="zh-CN" altLang="en-US" sz="2800" dirty="0">
                    <a:solidFill>
                      <a:srgbClr val="FF0000"/>
                    </a:solidFill>
                    <a:latin typeface="Times New Roman" panose="02020603050405020304" pitchFamily="18" charset="0"/>
                    <a:ea typeface="微软雅黑" pitchFamily="34" charset="-122"/>
                  </a:rPr>
                  <a:t>对于给定的</a:t>
                </a:r>
                <a14:m>
                  <m:oMath xmlns:m="http://schemas.openxmlformats.org/officeDocument/2006/math">
                    <m:r>
                      <a:rPr lang="en-US" altLang="zh-CN" sz="2800" i="1" dirty="0">
                        <a:solidFill>
                          <a:srgbClr val="FF0000"/>
                        </a:solidFill>
                        <a:latin typeface="Cambria Math" panose="02040503050406030204" pitchFamily="18" charset="0"/>
                      </a:rPr>
                      <m:t>𝑎</m:t>
                    </m:r>
                  </m:oMath>
                </a14:m>
                <a:r>
                  <a:rPr lang="zh-CN" altLang="en-US" sz="2800" dirty="0">
                    <a:solidFill>
                      <a:srgbClr val="FF0000"/>
                    </a:solidFill>
                    <a:latin typeface="Times New Roman" panose="02020603050405020304" pitchFamily="18" charset="0"/>
                    <a:ea typeface="微软雅黑" pitchFamily="34" charset="-122"/>
                  </a:rPr>
                  <a:t>、</a:t>
                </a:r>
                <a:r>
                  <a:rPr lang="en-US" altLang="zh-CN" sz="2800" i="1" dirty="0">
                    <a:solidFill>
                      <a:srgbClr val="FF0000"/>
                    </a:solidFill>
                    <a:latin typeface="Times New Roman" panose="02020603050405020304" pitchFamily="18" charset="0"/>
                    <a:ea typeface="微软雅黑" pitchFamily="34" charset="-122"/>
                  </a:rPr>
                  <a:t>i</a:t>
                </a:r>
                <a:r>
                  <a:rPr lang="zh-CN" altLang="en-US" sz="2800" dirty="0">
                    <a:solidFill>
                      <a:srgbClr val="FF0000"/>
                    </a:solidFill>
                    <a:latin typeface="Times New Roman" panose="02020603050405020304" pitchFamily="18" charset="0"/>
                    <a:ea typeface="微软雅黑" pitchFamily="34" charset="-122"/>
                  </a:rPr>
                  <a:t>和</a:t>
                </a:r>
                <a:r>
                  <a:rPr lang="en-US" altLang="zh-CN" sz="2800" i="1" dirty="0">
                    <a:solidFill>
                      <a:srgbClr val="FF0000"/>
                    </a:solidFill>
                    <a:latin typeface="Times New Roman" panose="02020603050405020304" pitchFamily="18" charset="0"/>
                    <a:ea typeface="微软雅黑" pitchFamily="34" charset="-122"/>
                  </a:rPr>
                  <a:t>q</a:t>
                </a:r>
                <a:r>
                  <a:rPr lang="zh-CN" altLang="en-US" sz="2800" dirty="0">
                    <a:solidFill>
                      <a:srgbClr val="FF0000"/>
                    </a:solidFill>
                    <a:latin typeface="Times New Roman" panose="02020603050405020304" pitchFamily="18" charset="0"/>
                    <a:ea typeface="微软雅黑" pitchFamily="34" charset="-122"/>
                  </a:rPr>
                  <a:t>，容易计算出</a:t>
                </a:r>
                <a:r>
                  <a:rPr lang="en-US" altLang="zh-CN" sz="2800" i="1" dirty="0">
                    <a:solidFill>
                      <a:srgbClr val="FF0000"/>
                    </a:solidFill>
                    <a:latin typeface="Times New Roman" panose="02020603050405020304" pitchFamily="18" charset="0"/>
                    <a:ea typeface="微软雅黑" pitchFamily="34" charset="-122"/>
                  </a:rPr>
                  <a:t>b</a:t>
                </a:r>
                <a:r>
                  <a:rPr lang="zh-CN" altLang="en-US" sz="2800" dirty="0">
                    <a:solidFill>
                      <a:srgbClr val="FF0000"/>
                    </a:solidFill>
                    <a:latin typeface="Times New Roman" panose="02020603050405020304" pitchFamily="18" charset="0"/>
                    <a:ea typeface="微软雅黑" pitchFamily="34" charset="-122"/>
                  </a:rPr>
                  <a:t>，但给定</a:t>
                </a:r>
                <a:r>
                  <a:rPr lang="en-US" altLang="zh-CN" sz="2800" i="1" dirty="0">
                    <a:solidFill>
                      <a:srgbClr val="FF0000"/>
                    </a:solidFill>
                    <a:latin typeface="Times New Roman" panose="02020603050405020304" pitchFamily="18" charset="0"/>
                    <a:ea typeface="微软雅黑" pitchFamily="34" charset="-122"/>
                  </a:rPr>
                  <a:t>b</a:t>
                </a:r>
                <a:r>
                  <a:rPr lang="zh-CN" altLang="en-US" sz="2800" dirty="0">
                    <a:solidFill>
                      <a:srgbClr val="FF0000"/>
                    </a:solidFill>
                    <a:latin typeface="Times New Roman" panose="02020603050405020304" pitchFamily="18" charset="0"/>
                    <a:ea typeface="微软雅黑" pitchFamily="34" charset="-122"/>
                  </a:rPr>
                  <a:t>、</a:t>
                </a:r>
                <a14:m>
                  <m:oMath xmlns:m="http://schemas.openxmlformats.org/officeDocument/2006/math">
                    <m:r>
                      <a:rPr lang="en-US" altLang="zh-CN" sz="2800" b="0" i="1" smtClean="0">
                        <a:solidFill>
                          <a:srgbClr val="FF0000"/>
                        </a:solidFill>
                        <a:latin typeface="Cambria Math" panose="02040503050406030204" pitchFamily="18" charset="0"/>
                      </a:rPr>
                      <m:t>𝑎</m:t>
                    </m:r>
                  </m:oMath>
                </a14:m>
                <a:r>
                  <a:rPr lang="zh-CN" altLang="en-US" sz="2800" dirty="0">
                    <a:solidFill>
                      <a:srgbClr val="FF0000"/>
                    </a:solidFill>
                    <a:latin typeface="Times New Roman" panose="02020603050405020304" pitchFamily="18" charset="0"/>
                    <a:ea typeface="微软雅黑" pitchFamily="34" charset="-122"/>
                  </a:rPr>
                  <a:t>和</a:t>
                </a:r>
                <a:r>
                  <a:rPr lang="en-US" altLang="zh-CN" sz="2800" i="1" dirty="0">
                    <a:solidFill>
                      <a:srgbClr val="FF0000"/>
                    </a:solidFill>
                    <a:latin typeface="Times New Roman" panose="02020603050405020304" pitchFamily="18" charset="0"/>
                    <a:ea typeface="微软雅黑" pitchFamily="34" charset="-122"/>
                  </a:rPr>
                  <a:t>q</a:t>
                </a:r>
                <a:r>
                  <a:rPr lang="zh-CN" altLang="en-US" sz="2800" dirty="0">
                    <a:solidFill>
                      <a:srgbClr val="FF0000"/>
                    </a:solidFill>
                    <a:latin typeface="Times New Roman" panose="02020603050405020304" pitchFamily="18" charset="0"/>
                    <a:ea typeface="微软雅黑" pitchFamily="34" charset="-122"/>
                  </a:rPr>
                  <a:t>，计算出</a:t>
                </a:r>
                <a:r>
                  <a:rPr lang="en-US" altLang="zh-CN" sz="2800" i="1" dirty="0">
                    <a:solidFill>
                      <a:srgbClr val="FF0000"/>
                    </a:solidFill>
                    <a:latin typeface="Times New Roman" panose="02020603050405020304" pitchFamily="18" charset="0"/>
                    <a:ea typeface="微软雅黑" pitchFamily="34" charset="-122"/>
                  </a:rPr>
                  <a:t>i</a:t>
                </a:r>
                <a:r>
                  <a:rPr lang="zh-CN" altLang="en-US" sz="2800" dirty="0">
                    <a:solidFill>
                      <a:srgbClr val="FF0000"/>
                    </a:solidFill>
                    <a:latin typeface="Times New Roman" panose="02020603050405020304" pitchFamily="18" charset="0"/>
                    <a:ea typeface="微软雅黑" pitchFamily="34" charset="-122"/>
                  </a:rPr>
                  <a:t>一般非常困难。</a:t>
                </a:r>
              </a:p>
              <a:p>
                <a:pPr lvl="1" eaLnBrk="1" hangingPunct="1">
                  <a:lnSpc>
                    <a:spcPct val="150000"/>
                  </a:lnSpc>
                  <a:spcAft>
                    <a:spcPts val="600"/>
                  </a:spcAft>
                  <a:buFont typeface="Wingdings" pitchFamily="2" charset="2"/>
                  <a:buChar char="ü"/>
                </a:pPr>
                <a:endParaRPr lang="zh-CN" altLang="en-US" dirty="0">
                  <a:latin typeface="微软雅黑" pitchFamily="34" charset="-122"/>
                  <a:ea typeface="微软雅黑" pitchFamily="34" charset="-122"/>
                </a:endParaRPr>
              </a:p>
              <a:p>
                <a:pPr lvl="1" eaLnBrk="1" hangingPunct="1">
                  <a:lnSpc>
                    <a:spcPct val="150000"/>
                  </a:lnSpc>
                  <a:spcAft>
                    <a:spcPts val="600"/>
                  </a:spcAft>
                  <a:buFont typeface="Wingdings" pitchFamily="2" charset="2"/>
                  <a:buChar char="ü"/>
                </a:pPr>
                <a:r>
                  <a:rPr lang="zh-CN" altLang="en-US" sz="2400" dirty="0">
                    <a:latin typeface="微软雅黑" pitchFamily="34" charset="-122"/>
                    <a:ea typeface="微软雅黑" pitchFamily="34" charset="-122"/>
                  </a:rPr>
                  <a:t>这就是包括</a:t>
                </a:r>
                <a:r>
                  <a:rPr lang="en-US" altLang="zh-CN" sz="2400" dirty="0">
                    <a:latin typeface="微软雅黑" pitchFamily="34" charset="-122"/>
                    <a:ea typeface="微软雅黑" pitchFamily="34" charset="-122"/>
                  </a:rPr>
                  <a:t>DH</a:t>
                </a:r>
                <a:r>
                  <a:rPr lang="zh-CN" altLang="en-US" sz="2400" dirty="0">
                    <a:latin typeface="微软雅黑" pitchFamily="34" charset="-122"/>
                    <a:ea typeface="微软雅黑" pitchFamily="34" charset="-122"/>
                  </a:rPr>
                  <a:t>密钥交换算法和数字签名算法</a:t>
                </a:r>
                <a:r>
                  <a:rPr lang="en-US" altLang="zh-CN" sz="2400" dirty="0">
                    <a:latin typeface="微软雅黑" pitchFamily="34" charset="-122"/>
                    <a:ea typeface="微软雅黑" pitchFamily="34" charset="-122"/>
                  </a:rPr>
                  <a:t>DSA</a:t>
                </a:r>
                <a:r>
                  <a:rPr lang="zh-CN" altLang="en-US" sz="2400" dirty="0">
                    <a:latin typeface="微软雅黑" pitchFamily="34" charset="-122"/>
                    <a:ea typeface="微软雅黑" pitchFamily="34" charset="-122"/>
                  </a:rPr>
                  <a:t>等在内的许多公钥密码算法的基础</a:t>
                </a:r>
                <a:r>
                  <a:rPr lang="zh-CN" altLang="en-US" sz="2400" b="1" dirty="0"/>
                  <a:t>。</a:t>
                </a:r>
              </a:p>
            </p:txBody>
          </p:sp>
        </mc:Choice>
        <mc:Fallback xmlns="">
          <p:sp>
            <p:nvSpPr>
              <p:cNvPr id="4100" name="Rectangle 3"/>
              <p:cNvSpPr>
                <a:spLocks noGrp="1" noRot="1" noChangeAspect="1" noMove="1" noResize="1" noEditPoints="1" noAdjustHandles="1" noChangeArrowheads="1" noChangeShapeType="1" noTextEdit="1"/>
              </p:cNvSpPr>
              <p:nvPr>
                <p:ph type="body" sz="half" idx="1"/>
              </p:nvPr>
            </p:nvSpPr>
            <p:spPr>
              <a:xfrm>
                <a:off x="857250" y="3060700"/>
                <a:ext cx="7486650" cy="2887663"/>
              </a:xfrm>
              <a:blipFill>
                <a:blip r:embed="rId3"/>
                <a:stretch>
                  <a:fillRect b="-13924"/>
                </a:stretch>
              </a:blipFill>
            </p:spPr>
            <p:txBody>
              <a:bodyPr/>
              <a:lstStyle/>
              <a:p>
                <a:r>
                  <a:rPr lang="en-US">
                    <a:noFill/>
                  </a:rPr>
                  <a:t> </a:t>
                </a:r>
              </a:p>
            </p:txBody>
          </p:sp>
        </mc:Fallback>
      </mc:AlternateContent>
      <p:sp>
        <p:nvSpPr>
          <p:cNvPr id="2" name="矩形 1"/>
          <p:cNvSpPr/>
          <p:nvPr/>
        </p:nvSpPr>
        <p:spPr>
          <a:xfrm>
            <a:off x="1276867" y="336034"/>
            <a:ext cx="6590267" cy="646331"/>
          </a:xfrm>
          <a:prstGeom prst="rect">
            <a:avLst/>
          </a:prstGeom>
        </p:spPr>
        <p:txBody>
          <a:bodyPr wrap="none">
            <a:spAutoFit/>
          </a:bodyPr>
          <a:lstStyle/>
          <a:p>
            <a:pPr algn="ctr" defTabSz="677863"/>
            <a:r>
              <a:rPr lang="en-US" altLang="zh-CN" sz="3600" dirty="0">
                <a:solidFill>
                  <a:schemeClr val="accent2">
                    <a:lumMod val="75000"/>
                  </a:schemeClr>
                </a:solidFill>
                <a:effectLst>
                  <a:outerShdw blurRad="38100" dist="38100" dir="2700000" algn="tl">
                    <a:srgbClr val="000000">
                      <a:alpha val="43137"/>
                    </a:srgbClr>
                  </a:outerShdw>
                </a:effectLst>
                <a:latin typeface="+mj-ea"/>
                <a:ea typeface="+mj-ea"/>
                <a:cs typeface="+mj-cs"/>
              </a:rPr>
              <a:t>3.5.1 </a:t>
            </a:r>
            <a:r>
              <a:rPr lang="en-US" altLang="zh-CN" sz="3600" dirty="0" err="1">
                <a:solidFill>
                  <a:schemeClr val="accent2">
                    <a:lumMod val="75000"/>
                  </a:schemeClr>
                </a:solidFill>
                <a:effectLst>
                  <a:outerShdw blurRad="38100" dist="38100" dir="2700000" algn="tl">
                    <a:srgbClr val="000000">
                      <a:alpha val="43137"/>
                    </a:srgbClr>
                  </a:outerShdw>
                </a:effectLst>
                <a:latin typeface="+mj-ea"/>
                <a:ea typeface="+mj-ea"/>
                <a:cs typeface="+mj-cs"/>
              </a:rPr>
              <a:t>Diffie</a:t>
            </a:r>
            <a:r>
              <a:rPr lang="en-US" altLang="zh-CN" sz="3600" dirty="0">
                <a:solidFill>
                  <a:schemeClr val="accent2">
                    <a:lumMod val="75000"/>
                  </a:schemeClr>
                </a:solidFill>
                <a:effectLst>
                  <a:outerShdw blurRad="38100" dist="38100" dir="2700000" algn="tl">
                    <a:srgbClr val="000000">
                      <a:alpha val="43137"/>
                    </a:srgbClr>
                  </a:outerShdw>
                </a:effectLst>
                <a:latin typeface="+mj-ea"/>
                <a:ea typeface="+mj-ea"/>
                <a:cs typeface="+mj-cs"/>
              </a:rPr>
              <a:t>-Hellman</a:t>
            </a:r>
            <a:r>
              <a:rPr lang="zh-CN" altLang="en-US" sz="3600" dirty="0">
                <a:solidFill>
                  <a:schemeClr val="accent2">
                    <a:lumMod val="75000"/>
                  </a:schemeClr>
                </a:solidFill>
                <a:effectLst>
                  <a:outerShdw blurRad="38100" dist="38100" dir="2700000" algn="tl">
                    <a:srgbClr val="000000">
                      <a:alpha val="43137"/>
                    </a:srgbClr>
                  </a:outerShdw>
                </a:effectLst>
                <a:latin typeface="+mj-ea"/>
                <a:ea typeface="+mj-ea"/>
                <a:cs typeface="+mj-cs"/>
              </a:rPr>
              <a:t>密钥交换</a:t>
            </a:r>
          </a:p>
        </p:txBody>
      </p:sp>
      <p:sp>
        <p:nvSpPr>
          <p:cNvPr id="3" name="灯片编号占位符 2"/>
          <p:cNvSpPr>
            <a:spLocks noGrp="1"/>
          </p:cNvSpPr>
          <p:nvPr>
            <p:ph type="sldNum" sz="quarter" idx="12"/>
          </p:nvPr>
        </p:nvSpPr>
        <p:spPr/>
        <p:txBody>
          <a:bodyPr/>
          <a:lstStyle/>
          <a:p>
            <a:fld id="{22EC0BE4-AB48-475D-B861-E844AF07A8A4}" type="slidenum">
              <a:rPr lang="zh-CN" altLang="en-US" smtClean="0"/>
              <a:pPr/>
              <a:t>49</a:t>
            </a:fld>
            <a:endParaRPr lang="en-US" altLang="zh-CN"/>
          </a:p>
        </p:txBody>
      </p:sp>
      <p:graphicFrame>
        <p:nvGraphicFramePr>
          <p:cNvPr id="8" name="对象 7"/>
          <p:cNvGraphicFramePr>
            <a:graphicFrameLocks noGrp="1" noChangeAspect="1"/>
          </p:cNvGraphicFramePr>
          <p:nvPr>
            <p:extLst>
              <p:ext uri="{D42A27DB-BD31-4B8C-83A1-F6EECF244321}">
                <p14:modId xmlns:p14="http://schemas.microsoft.com/office/powerpoint/2010/main" val="968574246"/>
              </p:ext>
            </p:extLst>
          </p:nvPr>
        </p:nvGraphicFramePr>
        <p:xfrm>
          <a:off x="2440781" y="2129631"/>
          <a:ext cx="3779838" cy="549275"/>
        </p:xfrm>
        <a:graphic>
          <a:graphicData uri="http://schemas.openxmlformats.org/presentationml/2006/ole">
            <mc:AlternateContent xmlns:mc="http://schemas.openxmlformats.org/markup-compatibility/2006">
              <mc:Choice xmlns:v="urn:schemas-microsoft-com:vml" Requires="v">
                <p:oleObj spid="_x0000_s18955" name="Equation" r:id="rId4" imgW="1574640" imgH="228600" progId="Equation.DSMT4">
                  <p:embed/>
                </p:oleObj>
              </mc:Choice>
              <mc:Fallback>
                <p:oleObj name="Equation" r:id="rId4" imgW="1574640" imgH="228600" progId="Equation.DSMT4">
                  <p:embed/>
                  <p:pic>
                    <p:nvPicPr>
                      <p:cNvPr id="7" name="对象 6"/>
                      <p:cNvPicPr>
                        <a:picLocks noGrp="1" noChangeAspect="1" noChangeArrowheads="1"/>
                      </p:cNvPicPr>
                      <p:nvPr/>
                    </p:nvPicPr>
                    <p:blipFill>
                      <a:blip r:embed="rId5"/>
                      <a:srcRect/>
                      <a:stretch>
                        <a:fillRect/>
                      </a:stretch>
                    </p:blipFill>
                    <p:spPr bwMode="auto">
                      <a:xfrm>
                        <a:off x="2440781" y="2129631"/>
                        <a:ext cx="3779838" cy="549275"/>
                      </a:xfrm>
                      <a:prstGeom prst="rect">
                        <a:avLst/>
                      </a:prstGeom>
                      <a:noFill/>
                      <a:ln w="25400">
                        <a:solidFill>
                          <a:schemeClr val="tx1"/>
                        </a:solidFill>
                        <a:miter lim="800000"/>
                        <a:headEnd/>
                        <a:tailEnd/>
                      </a:ln>
                      <a:extLst>
                        <a:ext uri="{909E8E84-426E-40DD-AFC4-6F175D3DCCD1}">
                          <a14:hiddenFill xmlns:a14="http://schemas.microsoft.com/office/drawing/2010/main">
                            <a:solidFill>
                              <a:schemeClr val="tx1"/>
                            </a:solidFill>
                          </a14:hiddenFill>
                        </a:ext>
                      </a:extLst>
                    </p:spPr>
                  </p:pic>
                </p:oleObj>
              </mc:Fallback>
            </mc:AlternateContent>
          </a:graphicData>
        </a:graphic>
      </p:graphicFrame>
    </p:spTree>
    <p:extLst>
      <p:ext uri="{BB962C8B-B14F-4D97-AF65-F5344CB8AC3E}">
        <p14:creationId xmlns:p14="http://schemas.microsoft.com/office/powerpoint/2010/main" val="681504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3586" name="Rectangle 2"/>
          <p:cNvSpPr>
            <a:spLocks noGrp="1" noChangeArrowheads="1"/>
          </p:cNvSpPr>
          <p:nvPr>
            <p:ph type="body" idx="1"/>
          </p:nvPr>
        </p:nvSpPr>
        <p:spPr>
          <a:xfrm>
            <a:off x="687388" y="1558925"/>
            <a:ext cx="7983537" cy="4159250"/>
          </a:xfrm>
          <a:noFill/>
          <a:ln/>
        </p:spPr>
        <p:txBody>
          <a:bodyPr lIns="82550" tIns="41275" rIns="82550" bIns="41275"/>
          <a:lstStyle/>
          <a:p>
            <a:pPr algn="just" defTabSz="677863">
              <a:lnSpc>
                <a:spcPct val="130000"/>
              </a:lnSpc>
              <a:spcBef>
                <a:spcPct val="65000"/>
              </a:spcBef>
              <a:buFont typeface="Wingdings" pitchFamily="2" charset="2"/>
              <a:buChar char="Ø"/>
            </a:pPr>
            <a:r>
              <a:rPr lang="zh-CN" altLang="en-US" dirty="0">
                <a:latin typeface="微软雅黑" pitchFamily="34" charset="-122"/>
                <a:ea typeface="微软雅黑" pitchFamily="34" charset="-122"/>
              </a:rPr>
              <a:t>公开密钥加密算法是整个密码学发展历史中伟大的</a:t>
            </a:r>
            <a:r>
              <a:rPr lang="zh-CN" altLang="en-US"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一次革命</a:t>
            </a:r>
            <a:endParaRPr lang="en-US" altLang="zh-CN"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a:p>
            <a:pPr algn="just" defTabSz="677863">
              <a:lnSpc>
                <a:spcPct val="130000"/>
              </a:lnSpc>
              <a:spcBef>
                <a:spcPct val="65000"/>
              </a:spcBef>
              <a:buFont typeface="Wingdings" pitchFamily="2" charset="2"/>
              <a:buChar char="Ø"/>
            </a:pPr>
            <a:endParaRPr lang="en-US" altLang="zh-CN"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a:p>
            <a:pPr algn="just" defTabSz="677863">
              <a:lnSpc>
                <a:spcPct val="130000"/>
              </a:lnSpc>
              <a:spcBef>
                <a:spcPct val="65000"/>
              </a:spcBef>
              <a:buFont typeface="Wingdings" pitchFamily="2" charset="2"/>
              <a:buChar char="Ø"/>
            </a:pPr>
            <a:r>
              <a:rPr lang="zh-CN" altLang="en-US" dirty="0">
                <a:latin typeface="微软雅黑" pitchFamily="34" charset="-122"/>
                <a:ea typeface="微软雅黑" pitchFamily="34" charset="-122"/>
              </a:rPr>
              <a:t>公开密钥加密算法依赖于</a:t>
            </a:r>
            <a:r>
              <a:rPr lang="zh-CN" altLang="en-US"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数学难题</a:t>
            </a:r>
            <a:r>
              <a:rPr lang="zh-CN" altLang="en-US" dirty="0">
                <a:latin typeface="微软雅黑" pitchFamily="34" charset="-122"/>
                <a:ea typeface="微软雅黑" pitchFamily="34" charset="-122"/>
              </a:rPr>
              <a:t>而不依赖于代替和置换</a:t>
            </a:r>
            <a:endParaRPr lang="en-US" altLang="zh-CN" dirty="0">
              <a:latin typeface="微软雅黑" pitchFamily="34" charset="-122"/>
              <a:ea typeface="微软雅黑" pitchFamily="34" charset="-122"/>
            </a:endParaRPr>
          </a:p>
          <a:p>
            <a:pPr algn="just" defTabSz="677863">
              <a:lnSpc>
                <a:spcPct val="130000"/>
              </a:lnSpc>
              <a:spcBef>
                <a:spcPct val="65000"/>
              </a:spcBef>
              <a:buFont typeface="Wingdings" pitchFamily="2" charset="2"/>
              <a:buChar char="Ø"/>
            </a:pPr>
            <a:endParaRPr lang="zh-CN" altLang="en-US" dirty="0">
              <a:latin typeface="微软雅黑" pitchFamily="34" charset="-122"/>
              <a:ea typeface="微软雅黑" pitchFamily="34" charset="-122"/>
            </a:endParaRPr>
          </a:p>
          <a:p>
            <a:pPr algn="just" defTabSz="677863">
              <a:lnSpc>
                <a:spcPct val="130000"/>
              </a:lnSpc>
              <a:spcBef>
                <a:spcPct val="65000"/>
              </a:spcBef>
              <a:buFont typeface="Wingdings" pitchFamily="2" charset="2"/>
              <a:buChar char="Ø"/>
            </a:pPr>
            <a:r>
              <a:rPr lang="zh-CN" altLang="en-US" dirty="0">
                <a:latin typeface="微软雅黑" pitchFamily="34" charset="-122"/>
                <a:ea typeface="微软雅黑" pitchFamily="34" charset="-122"/>
              </a:rPr>
              <a:t>公开密钥加密算法是非对称的，使用两个独立的密钥，因此又称</a:t>
            </a:r>
            <a:r>
              <a:rPr lang="zh-CN" altLang="en-US"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非对称加密算法</a:t>
            </a:r>
          </a:p>
        </p:txBody>
      </p:sp>
      <p:sp>
        <p:nvSpPr>
          <p:cNvPr id="2883587" name="Rectangle 3"/>
          <p:cNvSpPr>
            <a:spLocks noChangeArrowheads="1"/>
          </p:cNvSpPr>
          <p:nvPr/>
        </p:nvSpPr>
        <p:spPr bwMode="auto">
          <a:xfrm>
            <a:off x="687388" y="412750"/>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en-US" altLang="zh-CN" sz="3600" dirty="0">
                <a:solidFill>
                  <a:schemeClr val="accent2">
                    <a:lumMod val="75000"/>
                  </a:schemeClr>
                </a:solidFill>
                <a:effectLst>
                  <a:outerShdw blurRad="38100" dist="38100" dir="2700000" algn="tl">
                    <a:srgbClr val="000000">
                      <a:alpha val="43137"/>
                    </a:srgbClr>
                  </a:outerShdw>
                </a:effectLst>
                <a:latin typeface="+mj-ea"/>
                <a:ea typeface="+mj-ea"/>
                <a:cs typeface="+mj-cs"/>
              </a:rPr>
              <a:t>3.4.1 </a:t>
            </a:r>
            <a:r>
              <a:rPr lang="zh-CN" altLang="en-US" sz="3600" dirty="0">
                <a:solidFill>
                  <a:schemeClr val="accent2">
                    <a:lumMod val="75000"/>
                  </a:schemeClr>
                </a:solidFill>
                <a:effectLst>
                  <a:outerShdw blurRad="38100" dist="38100" dir="2700000" algn="tl">
                    <a:srgbClr val="000000">
                      <a:alpha val="43137"/>
                    </a:srgbClr>
                  </a:outerShdw>
                </a:effectLst>
                <a:latin typeface="+mj-ea"/>
                <a:ea typeface="+mj-ea"/>
                <a:cs typeface="+mj-cs"/>
              </a:rPr>
              <a:t>公钥密码思想</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5</a:t>
            </a:fld>
            <a:endParaRPr lang="en-US" altLang="zh-CN"/>
          </a:p>
        </p:txBody>
      </p:sp>
    </p:spTree>
    <p:extLst>
      <p:ext uri="{BB962C8B-B14F-4D97-AF65-F5344CB8AC3E}">
        <p14:creationId xmlns:p14="http://schemas.microsoft.com/office/powerpoint/2010/main" val="3276462122"/>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6"/>
          <p:cNvSpPr>
            <a:spLocks noGrp="1"/>
          </p:cNvSpPr>
          <p:nvPr>
            <p:ph type="sldNum" sz="quarter" idx="12"/>
          </p:nvPr>
        </p:nvSpPr>
        <p:spPr/>
        <p:txBody>
          <a:bodyPr/>
          <a:lstStyle/>
          <a:p>
            <a:fld id="{A1FA8CE8-9FDD-48ED-8D6A-1EF7CC4617B0}" type="slidenum">
              <a:rPr lang="zh-CN" altLang="en-US"/>
              <a:pPr/>
              <a:t>50</a:t>
            </a:fld>
            <a:endParaRPr lang="en-US" altLang="zh-CN"/>
          </a:p>
        </p:txBody>
      </p:sp>
      <p:sp>
        <p:nvSpPr>
          <p:cNvPr id="2942978" name="Rectangle 2"/>
          <p:cNvSpPr>
            <a:spLocks noGrp="1" noChangeArrowheads="1"/>
          </p:cNvSpPr>
          <p:nvPr>
            <p:ph type="body" sz="half" idx="1"/>
          </p:nvPr>
        </p:nvSpPr>
        <p:spPr>
          <a:xfrm>
            <a:off x="565150" y="1112838"/>
            <a:ext cx="8135938" cy="5402262"/>
          </a:xfrm>
          <a:noFill/>
          <a:ln/>
        </p:spPr>
        <p:txBody>
          <a:bodyPr lIns="82550" tIns="41275" rIns="82550" bIns="41275"/>
          <a:lstStyle/>
          <a:p>
            <a:pPr algn="just" defTabSz="677863">
              <a:lnSpc>
                <a:spcPct val="130000"/>
              </a:lnSpc>
              <a:spcBef>
                <a:spcPct val="65000"/>
              </a:spcBef>
              <a:buFont typeface="Wingdings" pitchFamily="2" charset="2"/>
              <a:buChar char="Ø"/>
            </a:pPr>
            <a:r>
              <a:rPr lang="zh-CN" altLang="en-US" sz="2000" dirty="0">
                <a:latin typeface="微软雅黑" pitchFamily="34" charset="-122"/>
                <a:ea typeface="微软雅黑" pitchFamily="34" charset="-122"/>
              </a:rPr>
              <a:t>目的：使得两个用户能够安全地交换密钥，供以后加密消息时使用</a:t>
            </a:r>
          </a:p>
          <a:p>
            <a:pPr algn="just" defTabSz="677863">
              <a:lnSpc>
                <a:spcPct val="130000"/>
              </a:lnSpc>
              <a:spcBef>
                <a:spcPct val="65000"/>
              </a:spcBef>
              <a:buFont typeface="Wingdings" pitchFamily="2" charset="2"/>
              <a:buChar char="Ø"/>
            </a:pPr>
            <a:r>
              <a:rPr lang="zh-CN" altLang="en-US" sz="2000" dirty="0">
                <a:latin typeface="微软雅黑" pitchFamily="34" charset="-122"/>
                <a:ea typeface="微软雅黑" pitchFamily="34" charset="-122"/>
              </a:rPr>
              <a:t>原理</a:t>
            </a:r>
          </a:p>
          <a:p>
            <a:pPr marL="849313" lvl="1" indent="-371475" algn="just" defTabSz="677863">
              <a:lnSpc>
                <a:spcPct val="130000"/>
              </a:lnSpc>
              <a:spcBef>
                <a:spcPct val="65000"/>
              </a:spcBef>
              <a:buFont typeface="Wingdings" pitchFamily="2" charset="2"/>
              <a:buChar char="ü"/>
            </a:pPr>
            <a:r>
              <a:rPr lang="zh-CN" altLang="en-US" sz="1900" dirty="0">
                <a:latin typeface="微软雅黑" pitchFamily="34" charset="-122"/>
                <a:ea typeface="微软雅黑" pitchFamily="34" charset="-122"/>
              </a:rPr>
              <a:t>找到两个公开的数字：一个素数</a:t>
            </a:r>
            <a:r>
              <a:rPr lang="en-US" altLang="zh-CN" sz="1900" dirty="0">
                <a:latin typeface="微软雅黑" pitchFamily="34" charset="-122"/>
                <a:ea typeface="微软雅黑" pitchFamily="34" charset="-122"/>
              </a:rPr>
              <a:t>q</a:t>
            </a:r>
            <a:r>
              <a:rPr lang="zh-CN" altLang="en-US" sz="1900" dirty="0">
                <a:latin typeface="微软雅黑" pitchFamily="34" charset="-122"/>
                <a:ea typeface="微软雅黑" pitchFamily="34" charset="-122"/>
              </a:rPr>
              <a:t>和一个整数</a:t>
            </a:r>
            <a:r>
              <a:rPr lang="el-GR" altLang="zh-CN" sz="1900" dirty="0">
                <a:latin typeface="微软雅黑" pitchFamily="34" charset="-122"/>
                <a:ea typeface="微软雅黑" pitchFamily="34" charset="-122"/>
                <a:cs typeface="Times New Roman" pitchFamily="18" charset="0"/>
              </a:rPr>
              <a:t>α</a:t>
            </a:r>
            <a:r>
              <a:rPr lang="zh-CN" altLang="en-US" sz="1900" dirty="0">
                <a:latin typeface="微软雅黑" pitchFamily="34" charset="-122"/>
                <a:ea typeface="微软雅黑" pitchFamily="34" charset="-122"/>
                <a:cs typeface="Times New Roman" pitchFamily="18" charset="0"/>
              </a:rPr>
              <a:t>，定义</a:t>
            </a:r>
            <a:r>
              <a:rPr lang="el-GR" altLang="zh-CN" sz="1900" dirty="0">
                <a:latin typeface="微软雅黑" pitchFamily="34" charset="-122"/>
                <a:ea typeface="微软雅黑" pitchFamily="34" charset="-122"/>
                <a:cs typeface="Times New Roman" pitchFamily="18" charset="0"/>
              </a:rPr>
              <a:t>α</a:t>
            </a:r>
            <a:r>
              <a:rPr lang="zh-CN" altLang="en-US" sz="1900" dirty="0">
                <a:latin typeface="微软雅黑" pitchFamily="34" charset="-122"/>
                <a:ea typeface="微软雅黑" pitchFamily="34" charset="-122"/>
                <a:cs typeface="Times New Roman" pitchFamily="18" charset="0"/>
              </a:rPr>
              <a:t>为</a:t>
            </a:r>
            <a:r>
              <a:rPr lang="zh-CN" altLang="en-US" sz="1900" dirty="0">
                <a:latin typeface="微软雅黑" pitchFamily="34" charset="-122"/>
                <a:ea typeface="微软雅黑" pitchFamily="34" charset="-122"/>
              </a:rPr>
              <a:t>素数</a:t>
            </a:r>
            <a:r>
              <a:rPr lang="en-US" altLang="zh-CN" sz="1900" dirty="0">
                <a:latin typeface="微软雅黑" pitchFamily="34" charset="-122"/>
                <a:ea typeface="微软雅黑" pitchFamily="34" charset="-122"/>
              </a:rPr>
              <a:t>q</a:t>
            </a:r>
            <a:r>
              <a:rPr lang="zh-CN" altLang="en-US" sz="1900" dirty="0">
                <a:latin typeface="微软雅黑" pitchFamily="34" charset="-122"/>
                <a:ea typeface="微软雅黑" pitchFamily="34" charset="-122"/>
              </a:rPr>
              <a:t>的一个</a:t>
            </a:r>
            <a:r>
              <a:rPr lang="zh-CN" altLang="en-US" sz="1900" dirty="0">
                <a:solidFill>
                  <a:srgbClr val="660066"/>
                </a:solidFill>
                <a:latin typeface="微软雅黑" pitchFamily="34" charset="-122"/>
                <a:ea typeface="微软雅黑" pitchFamily="34" charset="-122"/>
              </a:rPr>
              <a:t>本原根</a:t>
            </a:r>
            <a:r>
              <a:rPr lang="zh-CN" altLang="en-US" sz="1900" dirty="0">
                <a:latin typeface="微软雅黑" pitchFamily="34" charset="-122"/>
                <a:ea typeface="微软雅黑" pitchFamily="34" charset="-122"/>
              </a:rPr>
              <a:t>，即如果数值</a:t>
            </a:r>
          </a:p>
          <a:p>
            <a:pPr marL="849313" lvl="1" indent="-371475" algn="just" defTabSz="677863">
              <a:lnSpc>
                <a:spcPct val="130000"/>
              </a:lnSpc>
              <a:spcBef>
                <a:spcPct val="65000"/>
              </a:spcBef>
              <a:buFontTx/>
              <a:buNone/>
            </a:pPr>
            <a:r>
              <a:rPr lang="zh-CN" altLang="en-US" sz="1900" dirty="0">
                <a:latin typeface="微软雅黑" pitchFamily="34" charset="-122"/>
                <a:ea typeface="微软雅黑" pitchFamily="34" charset="-122"/>
              </a:rPr>
              <a:t>      </a:t>
            </a:r>
            <a:r>
              <a:rPr lang="el-GR" altLang="zh-CN" sz="1900" dirty="0">
                <a:latin typeface="微软雅黑" pitchFamily="34" charset="-122"/>
                <a:ea typeface="微软雅黑" pitchFamily="34" charset="-122"/>
              </a:rPr>
              <a:t>α</a:t>
            </a:r>
            <a:r>
              <a:rPr lang="en-US" altLang="zh-CN" sz="1900" dirty="0">
                <a:latin typeface="微软雅黑" pitchFamily="34" charset="-122"/>
                <a:ea typeface="微软雅黑" pitchFamily="34" charset="-122"/>
              </a:rPr>
              <a:t> mod q </a:t>
            </a:r>
            <a:r>
              <a:rPr lang="zh-CN" altLang="en-US" sz="1900" dirty="0">
                <a:latin typeface="微软雅黑" pitchFamily="34" charset="-122"/>
                <a:ea typeface="微软雅黑" pitchFamily="34" charset="-122"/>
              </a:rPr>
              <a:t>， </a:t>
            </a:r>
            <a:r>
              <a:rPr lang="el-GR" altLang="zh-CN" sz="1900" dirty="0">
                <a:latin typeface="微软雅黑" pitchFamily="34" charset="-122"/>
                <a:ea typeface="微软雅黑" pitchFamily="34" charset="-122"/>
              </a:rPr>
              <a:t>α</a:t>
            </a:r>
            <a:r>
              <a:rPr lang="en-US" altLang="zh-CN" sz="1900" baseline="30000" dirty="0">
                <a:latin typeface="微软雅黑" pitchFamily="34" charset="-122"/>
                <a:ea typeface="微软雅黑" pitchFamily="34" charset="-122"/>
              </a:rPr>
              <a:t>2</a:t>
            </a:r>
            <a:r>
              <a:rPr lang="en-US" altLang="zh-CN" sz="1900" dirty="0">
                <a:latin typeface="微软雅黑" pitchFamily="34" charset="-122"/>
                <a:ea typeface="微软雅黑" pitchFamily="34" charset="-122"/>
              </a:rPr>
              <a:t> mod q </a:t>
            </a:r>
            <a:r>
              <a:rPr lang="zh-CN" altLang="en-US" sz="1900" dirty="0">
                <a:latin typeface="微软雅黑" pitchFamily="34" charset="-122"/>
                <a:ea typeface="微软雅黑" pitchFamily="34" charset="-122"/>
              </a:rPr>
              <a:t>，</a:t>
            </a:r>
            <a:r>
              <a:rPr lang="en-US" altLang="zh-CN" sz="1900" dirty="0">
                <a:latin typeface="微软雅黑" pitchFamily="34" charset="-122"/>
                <a:ea typeface="微软雅黑" pitchFamily="34" charset="-122"/>
              </a:rPr>
              <a:t>……</a:t>
            </a:r>
            <a:r>
              <a:rPr lang="zh-CN" altLang="en-US" sz="1900" dirty="0">
                <a:latin typeface="微软雅黑" pitchFamily="34" charset="-122"/>
                <a:ea typeface="微软雅黑" pitchFamily="34" charset="-122"/>
              </a:rPr>
              <a:t>， </a:t>
            </a:r>
            <a:r>
              <a:rPr lang="el-GR" altLang="zh-CN" sz="1900" dirty="0">
                <a:latin typeface="微软雅黑" pitchFamily="34" charset="-122"/>
                <a:ea typeface="微软雅黑" pitchFamily="34" charset="-122"/>
              </a:rPr>
              <a:t>α</a:t>
            </a:r>
            <a:r>
              <a:rPr lang="en-US" altLang="zh-CN" sz="1900" dirty="0">
                <a:latin typeface="微软雅黑" pitchFamily="34" charset="-122"/>
                <a:ea typeface="微软雅黑" pitchFamily="34" charset="-122"/>
              </a:rPr>
              <a:t> </a:t>
            </a:r>
            <a:r>
              <a:rPr lang="en-US" altLang="zh-CN" sz="1900" baseline="30000" dirty="0">
                <a:latin typeface="微软雅黑" pitchFamily="34" charset="-122"/>
                <a:ea typeface="微软雅黑" pitchFamily="34" charset="-122"/>
              </a:rPr>
              <a:t>q -1</a:t>
            </a:r>
            <a:r>
              <a:rPr lang="en-US" altLang="zh-CN" sz="1900" dirty="0">
                <a:latin typeface="微软雅黑" pitchFamily="34" charset="-122"/>
                <a:ea typeface="微软雅黑" pitchFamily="34" charset="-122"/>
              </a:rPr>
              <a:t> mod q</a:t>
            </a:r>
            <a:r>
              <a:rPr lang="zh-CN" altLang="en-US" sz="1900" dirty="0">
                <a:latin typeface="微软雅黑" pitchFamily="34" charset="-122"/>
                <a:ea typeface="微软雅黑" pitchFamily="34" charset="-122"/>
              </a:rPr>
              <a:t> </a:t>
            </a:r>
            <a:endParaRPr lang="en-US" altLang="zh-CN" sz="1900" dirty="0">
              <a:latin typeface="微软雅黑" pitchFamily="34" charset="-122"/>
              <a:ea typeface="微软雅黑" pitchFamily="34" charset="-122"/>
            </a:endParaRPr>
          </a:p>
          <a:p>
            <a:pPr marL="849313" lvl="1" indent="-371475" algn="just" defTabSz="677863">
              <a:lnSpc>
                <a:spcPct val="130000"/>
              </a:lnSpc>
              <a:spcBef>
                <a:spcPct val="65000"/>
              </a:spcBef>
              <a:buFontTx/>
              <a:buNone/>
            </a:pPr>
            <a:r>
              <a:rPr lang="zh-CN" altLang="en-US" sz="1900" dirty="0">
                <a:latin typeface="微软雅黑" pitchFamily="34" charset="-122"/>
                <a:ea typeface="微软雅黑" pitchFamily="34" charset="-122"/>
              </a:rPr>
              <a:t>     是各不相同的整数并且以某种排列方式组成了从</a:t>
            </a:r>
            <a:r>
              <a:rPr lang="en-US" altLang="zh-CN" sz="1900" dirty="0">
                <a:latin typeface="微软雅黑" pitchFamily="34" charset="-122"/>
                <a:ea typeface="微软雅黑" pitchFamily="34" charset="-122"/>
              </a:rPr>
              <a:t>1</a:t>
            </a:r>
            <a:r>
              <a:rPr lang="zh-CN" altLang="en-US" sz="1900" dirty="0">
                <a:latin typeface="微软雅黑" pitchFamily="34" charset="-122"/>
                <a:ea typeface="微软雅黑" pitchFamily="34" charset="-122"/>
              </a:rPr>
              <a:t>到</a:t>
            </a:r>
            <a:r>
              <a:rPr lang="en-US" altLang="zh-CN" sz="1900" dirty="0">
                <a:latin typeface="微软雅黑" pitchFamily="34" charset="-122"/>
                <a:ea typeface="微软雅黑" pitchFamily="34" charset="-122"/>
              </a:rPr>
              <a:t>q -1</a:t>
            </a:r>
            <a:r>
              <a:rPr lang="zh-CN" altLang="en-US" sz="1900" dirty="0">
                <a:latin typeface="微软雅黑" pitchFamily="34" charset="-122"/>
                <a:ea typeface="微软雅黑" pitchFamily="34" charset="-122"/>
              </a:rPr>
              <a:t>的所有整数</a:t>
            </a:r>
          </a:p>
          <a:p>
            <a:pPr marL="849313" lvl="1" indent="-371475" algn="just" defTabSz="677863">
              <a:lnSpc>
                <a:spcPct val="130000"/>
              </a:lnSpc>
              <a:spcBef>
                <a:spcPct val="65000"/>
              </a:spcBef>
              <a:buFont typeface="Wingdings" pitchFamily="2" charset="2"/>
              <a:buChar char="ü"/>
            </a:pPr>
            <a:r>
              <a:rPr lang="zh-CN" altLang="en-US" sz="1900" dirty="0">
                <a:latin typeface="微软雅黑" pitchFamily="34" charset="-122"/>
                <a:ea typeface="微软雅黑" pitchFamily="34" charset="-122"/>
              </a:rPr>
              <a:t>对于一个小于</a:t>
            </a:r>
            <a:r>
              <a:rPr lang="en-US" altLang="zh-CN" sz="1900" dirty="0">
                <a:latin typeface="微软雅黑" pitchFamily="34" charset="-122"/>
                <a:ea typeface="微软雅黑" pitchFamily="34" charset="-122"/>
              </a:rPr>
              <a:t>q </a:t>
            </a:r>
            <a:r>
              <a:rPr lang="zh-CN" altLang="en-US" sz="1900" dirty="0">
                <a:latin typeface="微软雅黑" pitchFamily="34" charset="-122"/>
                <a:ea typeface="微软雅黑" pitchFamily="34" charset="-122"/>
              </a:rPr>
              <a:t>的整数</a:t>
            </a:r>
            <a:r>
              <a:rPr lang="en-US" altLang="zh-CN" sz="1900" dirty="0">
                <a:latin typeface="微软雅黑" pitchFamily="34" charset="-122"/>
                <a:ea typeface="微软雅黑" pitchFamily="34" charset="-122"/>
              </a:rPr>
              <a:t>b</a:t>
            </a:r>
            <a:r>
              <a:rPr lang="zh-CN" altLang="en-US" sz="1900" dirty="0">
                <a:latin typeface="微软雅黑" pitchFamily="34" charset="-122"/>
                <a:ea typeface="微软雅黑" pitchFamily="34" charset="-122"/>
              </a:rPr>
              <a:t>，可以找到一个唯一的指数</a:t>
            </a:r>
            <a:r>
              <a:rPr lang="en-US" altLang="zh-CN" sz="1900" dirty="0">
                <a:latin typeface="微软雅黑" pitchFamily="34" charset="-122"/>
                <a:ea typeface="微软雅黑" pitchFamily="34" charset="-122"/>
              </a:rPr>
              <a:t>i</a:t>
            </a:r>
            <a:r>
              <a:rPr lang="zh-CN" altLang="en-US" sz="1900" dirty="0">
                <a:latin typeface="微软雅黑" pitchFamily="34" charset="-122"/>
                <a:ea typeface="微软雅黑" pitchFamily="34" charset="-122"/>
              </a:rPr>
              <a:t>，使得</a:t>
            </a:r>
          </a:p>
          <a:p>
            <a:pPr marL="849313" lvl="1" indent="-371475" algn="just" defTabSz="677863">
              <a:lnSpc>
                <a:spcPct val="130000"/>
              </a:lnSpc>
              <a:spcBef>
                <a:spcPct val="65000"/>
              </a:spcBef>
              <a:buFontTx/>
              <a:buNone/>
            </a:pPr>
            <a:r>
              <a:rPr lang="zh-CN" altLang="en-US" sz="1900" dirty="0">
                <a:latin typeface="微软雅黑" pitchFamily="34" charset="-122"/>
                <a:ea typeface="微软雅黑" pitchFamily="34" charset="-122"/>
              </a:rPr>
              <a:t>      </a:t>
            </a:r>
            <a:r>
              <a:rPr lang="en-US" altLang="zh-CN" sz="1900" dirty="0">
                <a:solidFill>
                  <a:srgbClr val="660066"/>
                </a:solidFill>
                <a:latin typeface="微软雅黑" pitchFamily="34" charset="-122"/>
                <a:ea typeface="微软雅黑" pitchFamily="34" charset="-122"/>
              </a:rPr>
              <a:t>b</a:t>
            </a:r>
            <a:r>
              <a:rPr lang="en-US" altLang="zh-CN" sz="1900" dirty="0">
                <a:latin typeface="微软雅黑" pitchFamily="34" charset="-122"/>
                <a:ea typeface="微软雅黑" pitchFamily="34" charset="-122"/>
              </a:rPr>
              <a:t> = </a:t>
            </a:r>
            <a:r>
              <a:rPr lang="el-GR" altLang="zh-CN" sz="1900" dirty="0">
                <a:latin typeface="微软雅黑" pitchFamily="34" charset="-122"/>
                <a:ea typeface="微软雅黑" pitchFamily="34" charset="-122"/>
              </a:rPr>
              <a:t>α</a:t>
            </a:r>
            <a:r>
              <a:rPr lang="en-US" altLang="zh-CN" sz="1900" baseline="30000" dirty="0">
                <a:solidFill>
                  <a:srgbClr val="660066"/>
                </a:solidFill>
                <a:latin typeface="微软雅黑" pitchFamily="34" charset="-122"/>
                <a:ea typeface="微软雅黑" pitchFamily="34" charset="-122"/>
              </a:rPr>
              <a:t>i</a:t>
            </a:r>
            <a:r>
              <a:rPr lang="en-US" altLang="zh-CN" sz="1900" dirty="0">
                <a:latin typeface="微软雅黑" pitchFamily="34" charset="-122"/>
                <a:ea typeface="微软雅黑" pitchFamily="34" charset="-122"/>
              </a:rPr>
              <a:t> mod q         </a:t>
            </a:r>
            <a:r>
              <a:rPr lang="zh-CN" altLang="en-US" sz="1900" dirty="0">
                <a:latin typeface="微软雅黑" pitchFamily="34" charset="-122"/>
                <a:ea typeface="微软雅黑" pitchFamily="34" charset="-122"/>
              </a:rPr>
              <a:t>其中 </a:t>
            </a:r>
            <a:r>
              <a:rPr lang="en-US" altLang="zh-CN" sz="1900" dirty="0">
                <a:latin typeface="微软雅黑" pitchFamily="34" charset="-122"/>
                <a:ea typeface="微软雅黑" pitchFamily="34" charset="-122"/>
              </a:rPr>
              <a:t>0≤i ≤ q -1</a:t>
            </a:r>
          </a:p>
          <a:p>
            <a:pPr marL="849313" lvl="1" indent="-371475" algn="just" defTabSz="677863">
              <a:lnSpc>
                <a:spcPct val="130000"/>
              </a:lnSpc>
              <a:spcBef>
                <a:spcPct val="65000"/>
              </a:spcBef>
              <a:buFontTx/>
              <a:buNone/>
            </a:pPr>
            <a:r>
              <a:rPr lang="en-US" altLang="zh-CN" sz="1900" dirty="0">
                <a:latin typeface="微软雅黑" pitchFamily="34" charset="-122"/>
                <a:ea typeface="微软雅黑" pitchFamily="34" charset="-122"/>
              </a:rPr>
              <a:t>       </a:t>
            </a:r>
            <a:r>
              <a:rPr lang="zh-CN" altLang="en-US" sz="1900" dirty="0">
                <a:latin typeface="微软雅黑" pitchFamily="34" charset="-122"/>
                <a:ea typeface="微软雅黑" pitchFamily="34" charset="-122"/>
              </a:rPr>
              <a:t>指数</a:t>
            </a:r>
            <a:r>
              <a:rPr lang="en-US" altLang="zh-CN" sz="1900" dirty="0">
                <a:latin typeface="微软雅黑" pitchFamily="34" charset="-122"/>
                <a:ea typeface="微软雅黑" pitchFamily="34" charset="-122"/>
              </a:rPr>
              <a:t>i</a:t>
            </a:r>
            <a:r>
              <a:rPr lang="zh-CN" altLang="en-US" sz="1900" dirty="0">
                <a:latin typeface="微软雅黑" pitchFamily="34" charset="-122"/>
                <a:ea typeface="微软雅黑" pitchFamily="34" charset="-122"/>
              </a:rPr>
              <a:t>称为</a:t>
            </a:r>
            <a:r>
              <a:rPr lang="en-US" altLang="zh-CN" sz="1900" dirty="0">
                <a:latin typeface="微软雅黑" pitchFamily="34" charset="-122"/>
                <a:ea typeface="微软雅黑" pitchFamily="34" charset="-122"/>
              </a:rPr>
              <a:t>b</a:t>
            </a:r>
            <a:r>
              <a:rPr lang="zh-CN" altLang="en-US" sz="1900" dirty="0">
                <a:latin typeface="微软雅黑" pitchFamily="34" charset="-122"/>
                <a:ea typeface="微软雅黑" pitchFamily="34" charset="-122"/>
              </a:rPr>
              <a:t>的以</a:t>
            </a:r>
            <a:r>
              <a:rPr lang="el-GR" altLang="zh-CN" sz="1900" dirty="0">
                <a:latin typeface="微软雅黑" pitchFamily="34" charset="-122"/>
                <a:ea typeface="微软雅黑" pitchFamily="34" charset="-122"/>
              </a:rPr>
              <a:t>α</a:t>
            </a:r>
            <a:r>
              <a:rPr lang="zh-CN" altLang="en-US" sz="1900" dirty="0">
                <a:latin typeface="微软雅黑" pitchFamily="34" charset="-122"/>
                <a:ea typeface="微软雅黑" pitchFamily="34" charset="-122"/>
              </a:rPr>
              <a:t>为基数的模</a:t>
            </a:r>
            <a:r>
              <a:rPr lang="en-US" altLang="zh-CN" sz="1900" dirty="0">
                <a:latin typeface="微软雅黑" pitchFamily="34" charset="-122"/>
                <a:ea typeface="微软雅黑" pitchFamily="34" charset="-122"/>
              </a:rPr>
              <a:t>q</a:t>
            </a:r>
            <a:r>
              <a:rPr lang="zh-CN" altLang="en-US" sz="1900" dirty="0">
                <a:latin typeface="微软雅黑" pitchFamily="34" charset="-122"/>
                <a:ea typeface="微软雅黑" pitchFamily="34" charset="-122"/>
              </a:rPr>
              <a:t>的离散对数，记为</a:t>
            </a:r>
            <a:r>
              <a:rPr lang="en-US" altLang="zh-CN" sz="1900" dirty="0" err="1">
                <a:latin typeface="微软雅黑" pitchFamily="34" charset="-122"/>
                <a:ea typeface="微软雅黑" pitchFamily="34" charset="-122"/>
              </a:rPr>
              <a:t>dlog</a:t>
            </a:r>
            <a:r>
              <a:rPr lang="el-GR" altLang="zh-CN" sz="1900" baseline="-25000" dirty="0">
                <a:latin typeface="微软雅黑" pitchFamily="34" charset="-122"/>
                <a:ea typeface="微软雅黑" pitchFamily="34" charset="-122"/>
              </a:rPr>
              <a:t>α</a:t>
            </a:r>
            <a:r>
              <a:rPr lang="en-US" altLang="zh-CN" sz="1900" baseline="-25000" dirty="0">
                <a:latin typeface="微软雅黑" pitchFamily="34" charset="-122"/>
                <a:ea typeface="微软雅黑" pitchFamily="34" charset="-122"/>
              </a:rPr>
              <a:t>, p</a:t>
            </a:r>
            <a:r>
              <a:rPr lang="en-US" altLang="zh-CN" sz="1900" dirty="0">
                <a:latin typeface="微软雅黑" pitchFamily="34" charset="-122"/>
                <a:ea typeface="微软雅黑" pitchFamily="34" charset="-122"/>
              </a:rPr>
              <a:t>(b)</a:t>
            </a:r>
            <a:endParaRPr lang="zh-CN" altLang="en-US" sz="1900" dirty="0">
              <a:latin typeface="微软雅黑" pitchFamily="34" charset="-122"/>
              <a:ea typeface="微软雅黑" pitchFamily="34" charset="-122"/>
            </a:endParaRPr>
          </a:p>
          <a:p>
            <a:pPr marL="849313" lvl="1" indent="-371475" algn="just" defTabSz="677863">
              <a:lnSpc>
                <a:spcPct val="130000"/>
              </a:lnSpc>
              <a:spcBef>
                <a:spcPct val="65000"/>
              </a:spcBef>
              <a:buFont typeface="Wingdings" pitchFamily="2" charset="2"/>
              <a:buChar char="ü"/>
            </a:pPr>
            <a:r>
              <a:rPr lang="zh-CN" altLang="en-US" sz="1900" dirty="0">
                <a:latin typeface="微软雅黑" pitchFamily="34" charset="-122"/>
                <a:ea typeface="微软雅黑" pitchFamily="34" charset="-122"/>
              </a:rPr>
              <a:t>已知离散对数计算</a:t>
            </a:r>
            <a:r>
              <a:rPr lang="en-US" altLang="zh-CN" sz="1900" dirty="0">
                <a:latin typeface="微软雅黑" pitchFamily="34" charset="-122"/>
                <a:ea typeface="微软雅黑" pitchFamily="34" charset="-122"/>
              </a:rPr>
              <a:t>b</a:t>
            </a:r>
            <a:r>
              <a:rPr lang="zh-CN" altLang="en-US" sz="1900" dirty="0">
                <a:latin typeface="微软雅黑" pitchFamily="34" charset="-122"/>
                <a:ea typeface="微软雅黑" pitchFamily="34" charset="-122"/>
              </a:rPr>
              <a:t>相对容易，但已知</a:t>
            </a:r>
            <a:r>
              <a:rPr lang="en-US" altLang="zh-CN" sz="1900" dirty="0">
                <a:latin typeface="微软雅黑" pitchFamily="34" charset="-122"/>
                <a:ea typeface="微软雅黑" pitchFamily="34" charset="-122"/>
              </a:rPr>
              <a:t>b</a:t>
            </a:r>
            <a:r>
              <a:rPr lang="zh-CN" altLang="en-US" sz="1900" dirty="0">
                <a:latin typeface="微软雅黑" pitchFamily="34" charset="-122"/>
                <a:ea typeface="微软雅黑" pitchFamily="34" charset="-122"/>
              </a:rPr>
              <a:t>计算离散对数很困难</a:t>
            </a:r>
          </a:p>
        </p:txBody>
      </p:sp>
      <p:sp>
        <p:nvSpPr>
          <p:cNvPr id="2942979" name="Rectangle 3"/>
          <p:cNvSpPr>
            <a:spLocks noChangeArrowheads="1"/>
          </p:cNvSpPr>
          <p:nvPr/>
        </p:nvSpPr>
        <p:spPr bwMode="auto">
          <a:xfrm>
            <a:off x="369888" y="450850"/>
            <a:ext cx="78613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en-US" altLang="zh-CN" sz="3600" dirty="0">
                <a:solidFill>
                  <a:schemeClr val="accent2"/>
                </a:solidFill>
                <a:effectLst>
                  <a:outerShdw blurRad="38100" dist="38100" dir="2700000" algn="tl">
                    <a:srgbClr val="000000">
                      <a:alpha val="43137"/>
                    </a:srgbClr>
                  </a:outerShdw>
                </a:effectLst>
                <a:latin typeface="+mj-ea"/>
                <a:ea typeface="+mj-ea"/>
                <a:cs typeface="+mj-cs"/>
              </a:rPr>
              <a:t>3.5.1 </a:t>
            </a:r>
            <a:r>
              <a:rPr lang="en-US" altLang="zh-CN" sz="3600" dirty="0" err="1">
                <a:solidFill>
                  <a:schemeClr val="accent2"/>
                </a:solidFill>
                <a:effectLst>
                  <a:outerShdw blurRad="38100" dist="38100" dir="2700000" algn="tl">
                    <a:srgbClr val="000000">
                      <a:alpha val="43137"/>
                    </a:srgbClr>
                  </a:outerShdw>
                </a:effectLst>
                <a:latin typeface="+mj-ea"/>
                <a:ea typeface="+mj-ea"/>
                <a:cs typeface="+mj-cs"/>
              </a:rPr>
              <a:t>Diffie</a:t>
            </a:r>
            <a:r>
              <a:rPr lang="en-US" altLang="zh-CN" sz="3600" dirty="0">
                <a:solidFill>
                  <a:schemeClr val="accent2"/>
                </a:solidFill>
                <a:effectLst>
                  <a:outerShdw blurRad="38100" dist="38100" dir="2700000" algn="tl">
                    <a:srgbClr val="000000">
                      <a:alpha val="43137"/>
                    </a:srgbClr>
                  </a:outerShdw>
                </a:effectLst>
                <a:latin typeface="+mj-ea"/>
                <a:ea typeface="+mj-ea"/>
                <a:cs typeface="+mj-cs"/>
              </a:rPr>
              <a:t>-Hellman</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密钥交换</a:t>
            </a:r>
          </a:p>
        </p:txBody>
      </p:sp>
    </p:spTree>
    <p:extLst>
      <p:ext uri="{BB962C8B-B14F-4D97-AF65-F5344CB8AC3E}">
        <p14:creationId xmlns:p14="http://schemas.microsoft.com/office/powerpoint/2010/main" val="9721884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nodeType="clickEffect">
                                  <p:stCondLst>
                                    <p:cond delay="0"/>
                                  </p:stCondLst>
                                  <p:childTnLst>
                                    <p:set>
                                      <p:cBhvr>
                                        <p:cTn id="6" dur="1" fill="hold">
                                          <p:stCondLst>
                                            <p:cond delay="0"/>
                                          </p:stCondLst>
                                        </p:cTn>
                                        <p:tgtEl>
                                          <p:spTgt spid="2942978">
                                            <p:txEl>
                                              <p:pRg st="5" end="5"/>
                                            </p:txEl>
                                          </p:spTgt>
                                        </p:tgtEl>
                                        <p:attrNameLst>
                                          <p:attrName>style.visibility</p:attrName>
                                        </p:attrNameLst>
                                      </p:cBhvr>
                                      <p:to>
                                        <p:strVal val="visible"/>
                                      </p:to>
                                    </p:set>
                                    <p:anim calcmode="lin" valueType="num">
                                      <p:cBhvr>
                                        <p:cTn id="7" dur="1000" fill="hold"/>
                                        <p:tgtEl>
                                          <p:spTgt spid="2942978">
                                            <p:txEl>
                                              <p:pRg st="5" end="5"/>
                                            </p:txEl>
                                          </p:spTgt>
                                        </p:tgtEl>
                                        <p:attrNameLst>
                                          <p:attrName>ppt_x</p:attrName>
                                        </p:attrNameLst>
                                      </p:cBhvr>
                                      <p:tavLst>
                                        <p:tav tm="0">
                                          <p:val>
                                            <p:strVal val="#ppt_x"/>
                                          </p:val>
                                        </p:tav>
                                        <p:tav tm="100000">
                                          <p:val>
                                            <p:strVal val="#ppt_x"/>
                                          </p:val>
                                        </p:tav>
                                      </p:tavLst>
                                    </p:anim>
                                    <p:anim calcmode="lin" valueType="num">
                                      <p:cBhvr>
                                        <p:cTn id="8" dur="1000" fill="hold"/>
                                        <p:tgtEl>
                                          <p:spTgt spid="2942978">
                                            <p:txEl>
                                              <p:pRg st="5" end="5"/>
                                            </p:txEl>
                                          </p:spTgt>
                                        </p:tgtEl>
                                        <p:attrNameLst>
                                          <p:attrName>ppt_y</p:attrName>
                                        </p:attrNameLst>
                                      </p:cBhvr>
                                      <p:tavLst>
                                        <p:tav tm="0">
                                          <p:val>
                                            <p:strVal val="#ppt_y-#ppt_h/2"/>
                                          </p:val>
                                        </p:tav>
                                        <p:tav tm="100000">
                                          <p:val>
                                            <p:strVal val="#ppt_y"/>
                                          </p:val>
                                        </p:tav>
                                      </p:tavLst>
                                    </p:anim>
                                    <p:anim calcmode="lin" valueType="num">
                                      <p:cBhvr>
                                        <p:cTn id="9" dur="1000" fill="hold"/>
                                        <p:tgtEl>
                                          <p:spTgt spid="2942978">
                                            <p:txEl>
                                              <p:pRg st="5" end="5"/>
                                            </p:txEl>
                                          </p:spTgt>
                                        </p:tgtEl>
                                        <p:attrNameLst>
                                          <p:attrName>ppt_w</p:attrName>
                                        </p:attrNameLst>
                                      </p:cBhvr>
                                      <p:tavLst>
                                        <p:tav tm="0">
                                          <p:val>
                                            <p:strVal val="#ppt_w"/>
                                          </p:val>
                                        </p:tav>
                                        <p:tav tm="100000">
                                          <p:val>
                                            <p:strVal val="#ppt_w"/>
                                          </p:val>
                                        </p:tav>
                                      </p:tavLst>
                                    </p:anim>
                                    <p:anim calcmode="lin" valueType="num">
                                      <p:cBhvr>
                                        <p:cTn id="10" dur="1000" fill="hold"/>
                                        <p:tgtEl>
                                          <p:spTgt spid="2942978">
                                            <p:txEl>
                                              <p:pRg st="5" end="5"/>
                                            </p:txEl>
                                          </p:spTgt>
                                        </p:tgtEl>
                                        <p:attrNameLst>
                                          <p:attrName>ppt_h</p:attrName>
                                        </p:attrNameLst>
                                      </p:cBhvr>
                                      <p:tavLst>
                                        <p:tav tm="0">
                                          <p:val>
                                            <p:fltVal val="0"/>
                                          </p:val>
                                        </p:tav>
                                        <p:tav tm="100000">
                                          <p:val>
                                            <p:strVal val="#ppt_h"/>
                                          </p:val>
                                        </p:tav>
                                      </p:tavLst>
                                    </p:anim>
                                  </p:childTnLst>
                                </p:cTn>
                              </p:par>
                              <p:par>
                                <p:cTn id="11" presetID="17" presetClass="entr" presetSubtype="1" fill="hold" nodeType="withEffect">
                                  <p:stCondLst>
                                    <p:cond delay="0"/>
                                  </p:stCondLst>
                                  <p:childTnLst>
                                    <p:set>
                                      <p:cBhvr>
                                        <p:cTn id="12" dur="1" fill="hold">
                                          <p:stCondLst>
                                            <p:cond delay="0"/>
                                          </p:stCondLst>
                                        </p:cTn>
                                        <p:tgtEl>
                                          <p:spTgt spid="2942978">
                                            <p:txEl>
                                              <p:pRg st="6" end="6"/>
                                            </p:txEl>
                                          </p:spTgt>
                                        </p:tgtEl>
                                        <p:attrNameLst>
                                          <p:attrName>style.visibility</p:attrName>
                                        </p:attrNameLst>
                                      </p:cBhvr>
                                      <p:to>
                                        <p:strVal val="visible"/>
                                      </p:to>
                                    </p:set>
                                    <p:anim calcmode="lin" valueType="num">
                                      <p:cBhvr>
                                        <p:cTn id="13" dur="1000" fill="hold"/>
                                        <p:tgtEl>
                                          <p:spTgt spid="2942978">
                                            <p:txEl>
                                              <p:pRg st="6" end="6"/>
                                            </p:txEl>
                                          </p:spTgt>
                                        </p:tgtEl>
                                        <p:attrNameLst>
                                          <p:attrName>ppt_x</p:attrName>
                                        </p:attrNameLst>
                                      </p:cBhvr>
                                      <p:tavLst>
                                        <p:tav tm="0">
                                          <p:val>
                                            <p:strVal val="#ppt_x"/>
                                          </p:val>
                                        </p:tav>
                                        <p:tav tm="100000">
                                          <p:val>
                                            <p:strVal val="#ppt_x"/>
                                          </p:val>
                                        </p:tav>
                                      </p:tavLst>
                                    </p:anim>
                                    <p:anim calcmode="lin" valueType="num">
                                      <p:cBhvr>
                                        <p:cTn id="14" dur="1000" fill="hold"/>
                                        <p:tgtEl>
                                          <p:spTgt spid="2942978">
                                            <p:txEl>
                                              <p:pRg st="6" end="6"/>
                                            </p:txEl>
                                          </p:spTgt>
                                        </p:tgtEl>
                                        <p:attrNameLst>
                                          <p:attrName>ppt_y</p:attrName>
                                        </p:attrNameLst>
                                      </p:cBhvr>
                                      <p:tavLst>
                                        <p:tav tm="0">
                                          <p:val>
                                            <p:strVal val="#ppt_y-#ppt_h/2"/>
                                          </p:val>
                                        </p:tav>
                                        <p:tav tm="100000">
                                          <p:val>
                                            <p:strVal val="#ppt_y"/>
                                          </p:val>
                                        </p:tav>
                                      </p:tavLst>
                                    </p:anim>
                                    <p:anim calcmode="lin" valueType="num">
                                      <p:cBhvr>
                                        <p:cTn id="15" dur="1000" fill="hold"/>
                                        <p:tgtEl>
                                          <p:spTgt spid="2942978">
                                            <p:txEl>
                                              <p:pRg st="6" end="6"/>
                                            </p:txEl>
                                          </p:spTgt>
                                        </p:tgtEl>
                                        <p:attrNameLst>
                                          <p:attrName>ppt_w</p:attrName>
                                        </p:attrNameLst>
                                      </p:cBhvr>
                                      <p:tavLst>
                                        <p:tav tm="0">
                                          <p:val>
                                            <p:strVal val="#ppt_w"/>
                                          </p:val>
                                        </p:tav>
                                        <p:tav tm="100000">
                                          <p:val>
                                            <p:strVal val="#ppt_w"/>
                                          </p:val>
                                        </p:tav>
                                      </p:tavLst>
                                    </p:anim>
                                    <p:anim calcmode="lin" valueType="num">
                                      <p:cBhvr>
                                        <p:cTn id="16" dur="1000" fill="hold"/>
                                        <p:tgtEl>
                                          <p:spTgt spid="2942978">
                                            <p:txEl>
                                              <p:pRg st="6" end="6"/>
                                            </p:txEl>
                                          </p:spTgt>
                                        </p:tgtEl>
                                        <p:attrNameLst>
                                          <p:attrName>ppt_h</p:attrName>
                                        </p:attrNameLst>
                                      </p:cBhvr>
                                      <p:tavLst>
                                        <p:tav tm="0">
                                          <p:val>
                                            <p:fltVal val="0"/>
                                          </p:val>
                                        </p:tav>
                                        <p:tav tm="100000">
                                          <p:val>
                                            <p:strVal val="#ppt_h"/>
                                          </p:val>
                                        </p:tav>
                                      </p:tavLst>
                                    </p:anim>
                                  </p:childTnLst>
                                </p:cTn>
                              </p:par>
                              <p:par>
                                <p:cTn id="17" presetID="17" presetClass="entr" presetSubtype="1" fill="hold" nodeType="withEffect">
                                  <p:stCondLst>
                                    <p:cond delay="0"/>
                                  </p:stCondLst>
                                  <p:childTnLst>
                                    <p:set>
                                      <p:cBhvr>
                                        <p:cTn id="18" dur="1" fill="hold">
                                          <p:stCondLst>
                                            <p:cond delay="0"/>
                                          </p:stCondLst>
                                        </p:cTn>
                                        <p:tgtEl>
                                          <p:spTgt spid="2942978">
                                            <p:txEl>
                                              <p:pRg st="7" end="7"/>
                                            </p:txEl>
                                          </p:spTgt>
                                        </p:tgtEl>
                                        <p:attrNameLst>
                                          <p:attrName>style.visibility</p:attrName>
                                        </p:attrNameLst>
                                      </p:cBhvr>
                                      <p:to>
                                        <p:strVal val="visible"/>
                                      </p:to>
                                    </p:set>
                                    <p:anim calcmode="lin" valueType="num">
                                      <p:cBhvr>
                                        <p:cTn id="19" dur="1000" fill="hold"/>
                                        <p:tgtEl>
                                          <p:spTgt spid="2942978">
                                            <p:txEl>
                                              <p:pRg st="7" end="7"/>
                                            </p:txEl>
                                          </p:spTgt>
                                        </p:tgtEl>
                                        <p:attrNameLst>
                                          <p:attrName>ppt_x</p:attrName>
                                        </p:attrNameLst>
                                      </p:cBhvr>
                                      <p:tavLst>
                                        <p:tav tm="0">
                                          <p:val>
                                            <p:strVal val="#ppt_x"/>
                                          </p:val>
                                        </p:tav>
                                        <p:tav tm="100000">
                                          <p:val>
                                            <p:strVal val="#ppt_x"/>
                                          </p:val>
                                        </p:tav>
                                      </p:tavLst>
                                    </p:anim>
                                    <p:anim calcmode="lin" valueType="num">
                                      <p:cBhvr>
                                        <p:cTn id="20" dur="1000" fill="hold"/>
                                        <p:tgtEl>
                                          <p:spTgt spid="2942978">
                                            <p:txEl>
                                              <p:pRg st="7" end="7"/>
                                            </p:txEl>
                                          </p:spTgt>
                                        </p:tgtEl>
                                        <p:attrNameLst>
                                          <p:attrName>ppt_y</p:attrName>
                                        </p:attrNameLst>
                                      </p:cBhvr>
                                      <p:tavLst>
                                        <p:tav tm="0">
                                          <p:val>
                                            <p:strVal val="#ppt_y-#ppt_h/2"/>
                                          </p:val>
                                        </p:tav>
                                        <p:tav tm="100000">
                                          <p:val>
                                            <p:strVal val="#ppt_y"/>
                                          </p:val>
                                        </p:tav>
                                      </p:tavLst>
                                    </p:anim>
                                    <p:anim calcmode="lin" valueType="num">
                                      <p:cBhvr>
                                        <p:cTn id="21" dur="1000" fill="hold"/>
                                        <p:tgtEl>
                                          <p:spTgt spid="2942978">
                                            <p:txEl>
                                              <p:pRg st="7" end="7"/>
                                            </p:txEl>
                                          </p:spTgt>
                                        </p:tgtEl>
                                        <p:attrNameLst>
                                          <p:attrName>ppt_w</p:attrName>
                                        </p:attrNameLst>
                                      </p:cBhvr>
                                      <p:tavLst>
                                        <p:tav tm="0">
                                          <p:val>
                                            <p:strVal val="#ppt_w"/>
                                          </p:val>
                                        </p:tav>
                                        <p:tav tm="100000">
                                          <p:val>
                                            <p:strVal val="#ppt_w"/>
                                          </p:val>
                                        </p:tav>
                                      </p:tavLst>
                                    </p:anim>
                                    <p:anim calcmode="lin" valueType="num">
                                      <p:cBhvr>
                                        <p:cTn id="22" dur="1000" fill="hold"/>
                                        <p:tgtEl>
                                          <p:spTgt spid="2942978">
                                            <p:txEl>
                                              <p:pRg st="7" end="7"/>
                                            </p:txEl>
                                          </p:spTgt>
                                        </p:tgtEl>
                                        <p:attrNameLst>
                                          <p:attrName>ppt_h</p:attrName>
                                        </p:attrNameLst>
                                      </p:cBhvr>
                                      <p:tavLst>
                                        <p:tav tm="0">
                                          <p:val>
                                            <p:fltVal val="0"/>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7" presetClass="entr" presetSubtype="1" fill="hold" nodeType="clickEffect">
                                  <p:stCondLst>
                                    <p:cond delay="0"/>
                                  </p:stCondLst>
                                  <p:childTnLst>
                                    <p:set>
                                      <p:cBhvr>
                                        <p:cTn id="26" dur="1" fill="hold">
                                          <p:stCondLst>
                                            <p:cond delay="0"/>
                                          </p:stCondLst>
                                        </p:cTn>
                                        <p:tgtEl>
                                          <p:spTgt spid="2942978">
                                            <p:txEl>
                                              <p:pRg st="8" end="8"/>
                                            </p:txEl>
                                          </p:spTgt>
                                        </p:tgtEl>
                                        <p:attrNameLst>
                                          <p:attrName>style.visibility</p:attrName>
                                        </p:attrNameLst>
                                      </p:cBhvr>
                                      <p:to>
                                        <p:strVal val="visible"/>
                                      </p:to>
                                    </p:set>
                                    <p:anim calcmode="lin" valueType="num">
                                      <p:cBhvr>
                                        <p:cTn id="27" dur="1000" fill="hold"/>
                                        <p:tgtEl>
                                          <p:spTgt spid="2942978">
                                            <p:txEl>
                                              <p:pRg st="8" end="8"/>
                                            </p:txEl>
                                          </p:spTgt>
                                        </p:tgtEl>
                                        <p:attrNameLst>
                                          <p:attrName>ppt_x</p:attrName>
                                        </p:attrNameLst>
                                      </p:cBhvr>
                                      <p:tavLst>
                                        <p:tav tm="0">
                                          <p:val>
                                            <p:strVal val="#ppt_x"/>
                                          </p:val>
                                        </p:tav>
                                        <p:tav tm="100000">
                                          <p:val>
                                            <p:strVal val="#ppt_x"/>
                                          </p:val>
                                        </p:tav>
                                      </p:tavLst>
                                    </p:anim>
                                    <p:anim calcmode="lin" valueType="num">
                                      <p:cBhvr>
                                        <p:cTn id="28" dur="1000" fill="hold"/>
                                        <p:tgtEl>
                                          <p:spTgt spid="2942978">
                                            <p:txEl>
                                              <p:pRg st="8" end="8"/>
                                            </p:txEl>
                                          </p:spTgt>
                                        </p:tgtEl>
                                        <p:attrNameLst>
                                          <p:attrName>ppt_y</p:attrName>
                                        </p:attrNameLst>
                                      </p:cBhvr>
                                      <p:tavLst>
                                        <p:tav tm="0">
                                          <p:val>
                                            <p:strVal val="#ppt_y-#ppt_h/2"/>
                                          </p:val>
                                        </p:tav>
                                        <p:tav tm="100000">
                                          <p:val>
                                            <p:strVal val="#ppt_y"/>
                                          </p:val>
                                        </p:tav>
                                      </p:tavLst>
                                    </p:anim>
                                    <p:anim calcmode="lin" valueType="num">
                                      <p:cBhvr>
                                        <p:cTn id="29" dur="1000" fill="hold"/>
                                        <p:tgtEl>
                                          <p:spTgt spid="2942978">
                                            <p:txEl>
                                              <p:pRg st="8" end="8"/>
                                            </p:txEl>
                                          </p:spTgt>
                                        </p:tgtEl>
                                        <p:attrNameLst>
                                          <p:attrName>ppt_w</p:attrName>
                                        </p:attrNameLst>
                                      </p:cBhvr>
                                      <p:tavLst>
                                        <p:tav tm="0">
                                          <p:val>
                                            <p:strVal val="#ppt_w"/>
                                          </p:val>
                                        </p:tav>
                                        <p:tav tm="100000">
                                          <p:val>
                                            <p:strVal val="#ppt_w"/>
                                          </p:val>
                                        </p:tav>
                                      </p:tavLst>
                                    </p:anim>
                                    <p:anim calcmode="lin" valueType="num">
                                      <p:cBhvr>
                                        <p:cTn id="30" dur="1000" fill="hold"/>
                                        <p:tgtEl>
                                          <p:spTgt spid="2942978">
                                            <p:txEl>
                                              <p:pRg st="8" end="8"/>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pPr eaLnBrk="1" hangingPunct="1">
              <a:defRPr/>
            </a:pPr>
            <a:r>
              <a:rPr lang="en-US" altLang="zh-CN" sz="3600" kern="1200" dirty="0" err="1">
                <a:solidFill>
                  <a:schemeClr val="accent2">
                    <a:lumMod val="75000"/>
                  </a:schemeClr>
                </a:solidFill>
                <a:effectLst>
                  <a:outerShdw blurRad="38100" dist="38100" dir="2700000" algn="tl">
                    <a:srgbClr val="000000">
                      <a:alpha val="43137"/>
                    </a:srgbClr>
                  </a:outerShdw>
                </a:effectLst>
                <a:latin typeface="+mj-ea"/>
              </a:rPr>
              <a:t>Diffie</a:t>
            </a:r>
            <a:r>
              <a:rPr lang="en-US" altLang="zh-CN" sz="3600" kern="1200" dirty="0">
                <a:solidFill>
                  <a:schemeClr val="accent2">
                    <a:lumMod val="75000"/>
                  </a:schemeClr>
                </a:solidFill>
                <a:effectLst>
                  <a:outerShdw blurRad="38100" dist="38100" dir="2700000" algn="tl">
                    <a:srgbClr val="000000">
                      <a:alpha val="43137"/>
                    </a:srgbClr>
                  </a:outerShdw>
                </a:effectLst>
                <a:latin typeface="+mj-ea"/>
              </a:rPr>
              <a:t>-Hellman</a:t>
            </a:r>
            <a:r>
              <a:rPr lang="zh-CN" altLang="en-US" sz="3600" kern="1200" dirty="0">
                <a:solidFill>
                  <a:schemeClr val="accent2">
                    <a:lumMod val="75000"/>
                  </a:schemeClr>
                </a:solidFill>
                <a:effectLst>
                  <a:outerShdw blurRad="38100" dist="38100" dir="2700000" algn="tl">
                    <a:srgbClr val="000000">
                      <a:alpha val="43137"/>
                    </a:srgbClr>
                  </a:outerShdw>
                </a:effectLst>
                <a:latin typeface="+mj-ea"/>
              </a:rPr>
              <a:t>密钥交换算法</a:t>
            </a:r>
          </a:p>
        </p:txBody>
      </p:sp>
      <mc:AlternateContent xmlns:mc="http://schemas.openxmlformats.org/markup-compatibility/2006" xmlns:a14="http://schemas.microsoft.com/office/drawing/2010/main">
        <mc:Choice Requires="a14">
          <p:sp>
            <p:nvSpPr>
              <p:cNvPr id="335875" name="Rectangle 3"/>
              <p:cNvSpPr>
                <a:spLocks noGrp="1" noChangeArrowheads="1"/>
              </p:cNvSpPr>
              <p:nvPr>
                <p:ph type="body" idx="1"/>
              </p:nvPr>
            </p:nvSpPr>
            <p:spPr>
              <a:xfrm>
                <a:off x="519113" y="1463675"/>
                <a:ext cx="8062912" cy="4584700"/>
              </a:xfrm>
            </p:spPr>
            <p:txBody>
              <a:bodyPr/>
              <a:lstStyle/>
              <a:p>
                <a:pPr eaLnBrk="1" hangingPunct="1">
                  <a:spcAft>
                    <a:spcPts val="600"/>
                  </a:spcAft>
                  <a:buFont typeface="Wingdings" pitchFamily="2" charset="2"/>
                  <a:buChar char="Ø"/>
                </a:pPr>
                <a:r>
                  <a:rPr lang="zh-CN" altLang="en-US" sz="2300" dirty="0">
                    <a:solidFill>
                      <a:schemeClr val="tx2"/>
                    </a:solidFill>
                    <a:latin typeface="Times New Roman" panose="02020603050405020304" pitchFamily="18" charset="0"/>
                    <a:ea typeface="微软雅黑" pitchFamily="34" charset="-122"/>
                  </a:rPr>
                  <a:t>目的：</a:t>
                </a:r>
                <a:r>
                  <a:rPr lang="zh-CN" altLang="en-US" sz="2300" dirty="0">
                    <a:latin typeface="Times New Roman" panose="02020603050405020304" pitchFamily="18" charset="0"/>
                    <a:ea typeface="微软雅黑" pitchFamily="34" charset="-122"/>
                  </a:rPr>
                  <a:t>用户</a:t>
                </a:r>
                <a:r>
                  <a:rPr lang="en-US" altLang="zh-CN" sz="2300" dirty="0">
                    <a:latin typeface="Times New Roman" panose="02020603050405020304" pitchFamily="18" charset="0"/>
                    <a:ea typeface="微软雅黑" pitchFamily="34" charset="-122"/>
                  </a:rPr>
                  <a:t>A</a:t>
                </a:r>
                <a:r>
                  <a:rPr lang="zh-CN" altLang="en-US" sz="2300" dirty="0">
                    <a:latin typeface="Times New Roman" panose="02020603050405020304" pitchFamily="18" charset="0"/>
                    <a:ea typeface="微软雅黑" pitchFamily="34" charset="-122"/>
                  </a:rPr>
                  <a:t>和用户</a:t>
                </a:r>
                <a:r>
                  <a:rPr lang="en-US" altLang="zh-CN" sz="2300" dirty="0">
                    <a:latin typeface="Times New Roman" panose="02020603050405020304" pitchFamily="18" charset="0"/>
                    <a:ea typeface="微软雅黑" pitchFamily="34" charset="-122"/>
                  </a:rPr>
                  <a:t>B</a:t>
                </a:r>
                <a:r>
                  <a:rPr lang="zh-CN" altLang="en-US" sz="2300" dirty="0">
                    <a:latin typeface="Times New Roman" panose="02020603050405020304" pitchFamily="18" charset="0"/>
                    <a:ea typeface="微软雅黑" pitchFamily="34" charset="-122"/>
                  </a:rPr>
                  <a:t>需要安全地交换一个密钥（即秘密共享一个密钥，这个密钥可以用于对称密码加密）</a:t>
                </a:r>
              </a:p>
              <a:p>
                <a:pPr eaLnBrk="1" hangingPunct="1">
                  <a:spcAft>
                    <a:spcPts val="600"/>
                  </a:spcAft>
                  <a:buFont typeface="Wingdings" pitchFamily="2" charset="2"/>
                  <a:buChar char="Ø"/>
                </a:pPr>
                <a:r>
                  <a:rPr lang="zh-CN" altLang="en-US" sz="2300" dirty="0">
                    <a:solidFill>
                      <a:schemeClr val="tx2"/>
                    </a:solidFill>
                    <a:latin typeface="Times New Roman" panose="02020603050405020304" pitchFamily="18" charset="0"/>
                    <a:ea typeface="微软雅黑" pitchFamily="34" charset="-122"/>
                  </a:rPr>
                  <a:t>步骤：</a:t>
                </a:r>
              </a:p>
              <a:p>
                <a:pPr marL="800100" lvl="1" indent="-342900" eaLnBrk="1" hangingPunct="1">
                  <a:buFont typeface="+mj-lt"/>
                  <a:buAutoNum type="arabicPeriod"/>
                </a:pPr>
                <a:r>
                  <a:rPr lang="en-US" altLang="zh-CN" sz="2400" dirty="0">
                    <a:latin typeface="Times New Roman" panose="02020603050405020304" pitchFamily="18" charset="0"/>
                    <a:ea typeface="微软雅黑" pitchFamily="34" charset="-122"/>
                  </a:rPr>
                  <a:t>A</a:t>
                </a:r>
                <a:r>
                  <a:rPr lang="zh-CN" altLang="en-US" sz="2400" dirty="0">
                    <a:latin typeface="Times New Roman" panose="02020603050405020304" pitchFamily="18" charset="0"/>
                    <a:ea typeface="微软雅黑" pitchFamily="34" charset="-122"/>
                  </a:rPr>
                  <a:t>和</a:t>
                </a:r>
                <a:r>
                  <a:rPr lang="en-US" altLang="zh-CN" sz="2400" dirty="0">
                    <a:latin typeface="Times New Roman" panose="02020603050405020304" pitchFamily="18" charset="0"/>
                    <a:ea typeface="微软雅黑" pitchFamily="34" charset="-122"/>
                  </a:rPr>
                  <a:t>B</a:t>
                </a:r>
                <a:r>
                  <a:rPr lang="zh-CN" altLang="en-US" sz="2400" dirty="0">
                    <a:latin typeface="Times New Roman" panose="02020603050405020304" pitchFamily="18" charset="0"/>
                    <a:ea typeface="微软雅黑" pitchFamily="34" charset="-122"/>
                  </a:rPr>
                  <a:t>都知道一个素数</a:t>
                </a:r>
                <a:r>
                  <a:rPr lang="en-US" altLang="zh-CN" sz="2400" i="1" dirty="0">
                    <a:latin typeface="Times New Roman" panose="02020603050405020304" pitchFamily="18" charset="0"/>
                    <a:ea typeface="微软雅黑" pitchFamily="34" charset="-122"/>
                  </a:rPr>
                  <a:t>q</a:t>
                </a:r>
                <a:r>
                  <a:rPr lang="zh-CN" altLang="en-US" sz="2400" dirty="0">
                    <a:latin typeface="Times New Roman" panose="02020603050405020304" pitchFamily="18" charset="0"/>
                    <a:ea typeface="微软雅黑" pitchFamily="34" charset="-122"/>
                  </a:rPr>
                  <a:t>和一个整数</a:t>
                </a:r>
                <a14:m>
                  <m:oMath xmlns:m="http://schemas.openxmlformats.org/officeDocument/2006/math">
                    <m:r>
                      <a:rPr lang="en-US" altLang="zh-CN" sz="2400" b="0" i="1" dirty="0">
                        <a:latin typeface="Cambria Math" panose="02040503050406030204" pitchFamily="18" charset="0"/>
                      </a:rPr>
                      <m:t>𝑎</m:t>
                    </m:r>
                  </m:oMath>
                </a14:m>
                <a:r>
                  <a:rPr lang="zh-CN" altLang="en-US" sz="2400" dirty="0">
                    <a:latin typeface="Times New Roman" panose="02020603050405020304" pitchFamily="18" charset="0"/>
                    <a:ea typeface="微软雅黑" pitchFamily="34" charset="-122"/>
                  </a:rPr>
                  <a:t>（均公开），</a:t>
                </a:r>
                <a14:m>
                  <m:oMath xmlns:m="http://schemas.openxmlformats.org/officeDocument/2006/math">
                    <m:r>
                      <a:rPr lang="en-US" altLang="zh-CN" sz="2400" i="1" dirty="0">
                        <a:latin typeface="Cambria Math" panose="02040503050406030204" pitchFamily="18" charset="0"/>
                      </a:rPr>
                      <m:t>𝑎</m:t>
                    </m:r>
                  </m:oMath>
                </a14:m>
                <a:r>
                  <a:rPr lang="zh-CN" altLang="en-US" sz="2400" dirty="0">
                    <a:latin typeface="Times New Roman" panose="02020603050405020304" pitchFamily="18" charset="0"/>
                    <a:ea typeface="微软雅黑" pitchFamily="34" charset="-122"/>
                  </a:rPr>
                  <a:t>是</a:t>
                </a:r>
                <a:r>
                  <a:rPr lang="en-US" altLang="zh-CN" sz="2400" i="1" dirty="0">
                    <a:latin typeface="Times New Roman" panose="02020603050405020304" pitchFamily="18" charset="0"/>
                    <a:ea typeface="微软雅黑" pitchFamily="34" charset="-122"/>
                  </a:rPr>
                  <a:t>q</a:t>
                </a:r>
                <a:r>
                  <a:rPr lang="zh-CN" altLang="en-US" sz="2400" dirty="0">
                    <a:latin typeface="Times New Roman" panose="02020603050405020304" pitchFamily="18" charset="0"/>
                    <a:ea typeface="微软雅黑" pitchFamily="34" charset="-122"/>
                  </a:rPr>
                  <a:t>的一个原根</a:t>
                </a:r>
              </a:p>
              <a:p>
                <a:pPr marL="800100" lvl="1" indent="-342900" eaLnBrk="1" hangingPunct="1">
                  <a:buFont typeface="+mj-lt"/>
                  <a:buAutoNum type="arabicPeriod" startAt="2"/>
                </a:pPr>
                <a:r>
                  <a:rPr lang="zh-CN" altLang="en-US" sz="2400" dirty="0">
                    <a:latin typeface="Times New Roman" panose="02020603050405020304" pitchFamily="18" charset="0"/>
                    <a:ea typeface="微软雅黑" pitchFamily="34" charset="-122"/>
                  </a:rPr>
                  <a:t>用户</a:t>
                </a:r>
                <a:r>
                  <a:rPr lang="en-US" altLang="zh-CN" sz="2400" dirty="0">
                    <a:latin typeface="Times New Roman" panose="02020603050405020304" pitchFamily="18" charset="0"/>
                    <a:ea typeface="微软雅黑" pitchFamily="34" charset="-122"/>
                  </a:rPr>
                  <a:t>A</a:t>
                </a:r>
                <a:r>
                  <a:rPr lang="zh-CN" altLang="en-US" sz="2400" dirty="0">
                    <a:latin typeface="Times New Roman" panose="02020603050405020304" pitchFamily="18" charset="0"/>
                    <a:ea typeface="微软雅黑" pitchFamily="34" charset="-122"/>
                  </a:rPr>
                  <a:t>选择一个随机数 </a:t>
                </a:r>
                <a:r>
                  <a:rPr lang="en-US" altLang="zh-CN" sz="2400" dirty="0">
                    <a:latin typeface="Times New Roman" panose="02020603050405020304" pitchFamily="18" charset="0"/>
                    <a:ea typeface="微软雅黑" pitchFamily="34" charset="-122"/>
                  </a:rPr>
                  <a:t>X</a:t>
                </a:r>
                <a:r>
                  <a:rPr lang="en-US" altLang="zh-CN" sz="2400" baseline="-25000" dirty="0">
                    <a:latin typeface="Times New Roman" panose="02020603050405020304" pitchFamily="18" charset="0"/>
                    <a:ea typeface="微软雅黑" pitchFamily="34" charset="-122"/>
                  </a:rPr>
                  <a:t>A</a:t>
                </a:r>
                <a:r>
                  <a:rPr lang="en-US" altLang="zh-CN" sz="2400" dirty="0">
                    <a:latin typeface="Times New Roman" panose="02020603050405020304" pitchFamily="18" charset="0"/>
                    <a:ea typeface="微软雅黑" pitchFamily="34" charset="-122"/>
                  </a:rPr>
                  <a:t>&lt;</a:t>
                </a:r>
                <a:r>
                  <a:rPr lang="en-US" altLang="zh-CN" sz="2400" i="1" dirty="0">
                    <a:latin typeface="Times New Roman" panose="02020603050405020304" pitchFamily="18" charset="0"/>
                    <a:ea typeface="微软雅黑" pitchFamily="34" charset="-122"/>
                  </a:rPr>
                  <a:t>q </a:t>
                </a:r>
                <a:r>
                  <a:rPr lang="zh-CN" altLang="en-US" sz="2400" dirty="0">
                    <a:latin typeface="Times New Roman" panose="02020603050405020304" pitchFamily="18" charset="0"/>
                    <a:ea typeface="微软雅黑" pitchFamily="34" charset="-122"/>
                  </a:rPr>
                  <a:t>，并计算</a:t>
                </a:r>
                <a:endParaRPr lang="en-US" altLang="zh-CN" sz="2400" dirty="0">
                  <a:latin typeface="Times New Roman" panose="02020603050405020304" pitchFamily="18" charset="0"/>
                  <a:ea typeface="微软雅黑" pitchFamily="34" charset="-122"/>
                </a:endParaRPr>
              </a:p>
              <a:p>
                <a:pPr marL="457200" lvl="1" indent="0" eaLnBrk="1" hangingPunct="1">
                  <a:buNone/>
                </a:pPr>
                <a:r>
                  <a:rPr lang="zh-CN" altLang="en-US" sz="2400" dirty="0">
                    <a:latin typeface="Times New Roman" panose="02020603050405020304" pitchFamily="18" charset="0"/>
                    <a:ea typeface="微软雅黑" pitchFamily="34" charset="-122"/>
                  </a:rPr>
                  <a:t>                  </a:t>
                </a:r>
                <a:endParaRPr lang="en-US" altLang="zh-CN" sz="2400" dirty="0">
                  <a:latin typeface="Times New Roman" panose="02020603050405020304" pitchFamily="18" charset="0"/>
                  <a:ea typeface="微软雅黑" pitchFamily="34" charset="-122"/>
                </a:endParaRPr>
              </a:p>
              <a:p>
                <a:pPr marL="457200" lvl="1" indent="0" eaLnBrk="1" hangingPunct="1">
                  <a:buNone/>
                </a:pPr>
                <a:endParaRPr lang="zh-CN" altLang="en-US" sz="2400" dirty="0">
                  <a:latin typeface="Times New Roman" panose="02020603050405020304" pitchFamily="18" charset="0"/>
                  <a:ea typeface="微软雅黑" pitchFamily="34" charset="-122"/>
                </a:endParaRPr>
              </a:p>
              <a:p>
                <a:pPr marL="914400" lvl="1" indent="-457200" eaLnBrk="1" hangingPunct="1">
                  <a:buFont typeface="+mj-lt"/>
                  <a:buAutoNum type="arabicPeriod" startAt="3"/>
                </a:pPr>
                <a:r>
                  <a:rPr lang="zh-CN" altLang="en-US" sz="2400" dirty="0">
                    <a:latin typeface="Times New Roman" panose="02020603050405020304" pitchFamily="18" charset="0"/>
                    <a:ea typeface="微软雅黑" pitchFamily="34" charset="-122"/>
                  </a:rPr>
                  <a:t>类似地，用户</a:t>
                </a:r>
                <a:r>
                  <a:rPr lang="en-US" altLang="zh-CN" sz="2400" dirty="0">
                    <a:latin typeface="Times New Roman" panose="02020603050405020304" pitchFamily="18" charset="0"/>
                    <a:ea typeface="微软雅黑" pitchFamily="34" charset="-122"/>
                  </a:rPr>
                  <a:t>B</a:t>
                </a:r>
                <a:r>
                  <a:rPr lang="zh-CN" altLang="en-US" sz="2400" dirty="0">
                    <a:latin typeface="Times New Roman" panose="02020603050405020304" pitchFamily="18" charset="0"/>
                    <a:ea typeface="微软雅黑" pitchFamily="34" charset="-122"/>
                  </a:rPr>
                  <a:t>选择一个随机数 </a:t>
                </a:r>
                <a:r>
                  <a:rPr lang="en-US" altLang="zh-CN" sz="2400" dirty="0">
                    <a:latin typeface="Times New Roman" panose="02020603050405020304" pitchFamily="18" charset="0"/>
                    <a:ea typeface="微软雅黑" pitchFamily="34" charset="-122"/>
                  </a:rPr>
                  <a:t>X</a:t>
                </a:r>
                <a:r>
                  <a:rPr lang="en-US" altLang="zh-CN" sz="2400" baseline="-25000" dirty="0">
                    <a:latin typeface="Times New Roman" panose="02020603050405020304" pitchFamily="18" charset="0"/>
                    <a:ea typeface="微软雅黑" pitchFamily="34" charset="-122"/>
                  </a:rPr>
                  <a:t>B</a:t>
                </a:r>
                <a:r>
                  <a:rPr lang="en-US" altLang="zh-CN" sz="2400" dirty="0">
                    <a:latin typeface="Times New Roman" panose="02020603050405020304" pitchFamily="18" charset="0"/>
                    <a:ea typeface="微软雅黑" pitchFamily="34" charset="-122"/>
                  </a:rPr>
                  <a:t>&lt;</a:t>
                </a:r>
                <a:r>
                  <a:rPr lang="en-US" altLang="zh-CN" sz="2400" i="1" dirty="0">
                    <a:latin typeface="Times New Roman" panose="02020603050405020304" pitchFamily="18" charset="0"/>
                    <a:ea typeface="微软雅黑" pitchFamily="34" charset="-122"/>
                  </a:rPr>
                  <a:t>q</a:t>
                </a:r>
                <a:r>
                  <a:rPr lang="en-US" altLang="zh-CN" sz="2400" dirty="0">
                    <a:latin typeface="Times New Roman" panose="02020603050405020304" pitchFamily="18" charset="0"/>
                    <a:ea typeface="微软雅黑" pitchFamily="34" charset="-122"/>
                  </a:rPr>
                  <a:t>  , </a:t>
                </a:r>
                <a:r>
                  <a:rPr lang="zh-CN" altLang="en-US" sz="2400" dirty="0">
                    <a:latin typeface="Times New Roman" panose="02020603050405020304" pitchFamily="18" charset="0"/>
                    <a:ea typeface="微软雅黑" pitchFamily="34" charset="-122"/>
                  </a:rPr>
                  <a:t>并计算 </a:t>
                </a:r>
              </a:p>
            </p:txBody>
          </p:sp>
        </mc:Choice>
        <mc:Fallback xmlns="">
          <p:sp>
            <p:nvSpPr>
              <p:cNvPr id="335875" name="Rectangle 3"/>
              <p:cNvSpPr>
                <a:spLocks noGrp="1" noRot="1" noChangeAspect="1" noMove="1" noResize="1" noEditPoints="1" noAdjustHandles="1" noChangeArrowheads="1" noChangeShapeType="1" noTextEdit="1"/>
              </p:cNvSpPr>
              <p:nvPr>
                <p:ph type="body" idx="1"/>
              </p:nvPr>
            </p:nvSpPr>
            <p:spPr>
              <a:xfrm>
                <a:off x="519113" y="1463675"/>
                <a:ext cx="8062912" cy="4584700"/>
              </a:xfrm>
              <a:blipFill>
                <a:blip r:embed="rId3"/>
                <a:stretch>
                  <a:fillRect l="-907" t="-1064" r="-378"/>
                </a:stretch>
              </a:blipFill>
            </p:spPr>
            <p:txBody>
              <a:bodyPr/>
              <a:lstStyle/>
              <a:p>
                <a:r>
                  <a:rPr lang="zh-CN" altLang="en-US">
                    <a:noFill/>
                  </a:rPr>
                  <a:t> </a:t>
                </a:r>
              </a:p>
            </p:txBody>
          </p:sp>
        </mc:Fallback>
      </mc:AlternateContent>
      <p:graphicFrame>
        <p:nvGraphicFramePr>
          <p:cNvPr id="335877" name="Object 5"/>
          <p:cNvGraphicFramePr>
            <a:graphicFrameLocks noChangeAspect="1"/>
          </p:cNvGraphicFramePr>
          <p:nvPr>
            <p:extLst>
              <p:ext uri="{D42A27DB-BD31-4B8C-83A1-F6EECF244321}">
                <p14:modId xmlns:p14="http://schemas.microsoft.com/office/powerpoint/2010/main" val="4262067980"/>
              </p:ext>
            </p:extLst>
          </p:nvPr>
        </p:nvGraphicFramePr>
        <p:xfrm>
          <a:off x="3448050" y="4149725"/>
          <a:ext cx="2085975" cy="520700"/>
        </p:xfrm>
        <a:graphic>
          <a:graphicData uri="http://schemas.openxmlformats.org/presentationml/2006/ole">
            <mc:AlternateContent xmlns:mc="http://schemas.openxmlformats.org/markup-compatibility/2006">
              <mc:Choice xmlns:v="urn:schemas-microsoft-com:vml" Requires="v">
                <p:oleObj spid="_x0000_s38933" name="Equation" r:id="rId4" imgW="965160" imgH="241200" progId="Equation.DSMT4">
                  <p:embed/>
                </p:oleObj>
              </mc:Choice>
              <mc:Fallback>
                <p:oleObj name="Equation" r:id="rId4" imgW="965160" imgH="241200" progId="Equation.DSMT4">
                  <p:embed/>
                  <p:pic>
                    <p:nvPicPr>
                      <p:cNvPr id="0" name=""/>
                      <p:cNvPicPr>
                        <a:picLocks noChangeAspect="1" noChangeArrowheads="1"/>
                      </p:cNvPicPr>
                      <p:nvPr/>
                    </p:nvPicPr>
                    <p:blipFill>
                      <a:blip r:embed="rId5"/>
                      <a:srcRect/>
                      <a:stretch>
                        <a:fillRect/>
                      </a:stretch>
                    </p:blipFill>
                    <p:spPr bwMode="auto">
                      <a:xfrm>
                        <a:off x="3448050" y="4149725"/>
                        <a:ext cx="2085975" cy="52070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335878" name="Object 6"/>
          <p:cNvGraphicFramePr>
            <a:graphicFrameLocks noChangeAspect="1"/>
          </p:cNvGraphicFramePr>
          <p:nvPr>
            <p:extLst>
              <p:ext uri="{D42A27DB-BD31-4B8C-83A1-F6EECF244321}">
                <p14:modId xmlns:p14="http://schemas.microsoft.com/office/powerpoint/2010/main" val="3059531150"/>
              </p:ext>
            </p:extLst>
          </p:nvPr>
        </p:nvGraphicFramePr>
        <p:xfrm>
          <a:off x="3497263" y="5368925"/>
          <a:ext cx="2078037" cy="522288"/>
        </p:xfrm>
        <a:graphic>
          <a:graphicData uri="http://schemas.openxmlformats.org/presentationml/2006/ole">
            <mc:AlternateContent xmlns:mc="http://schemas.openxmlformats.org/markup-compatibility/2006">
              <mc:Choice xmlns:v="urn:schemas-microsoft-com:vml" Requires="v">
                <p:oleObj spid="_x0000_s38934" name="Equation" r:id="rId6" imgW="965160" imgH="241200" progId="Equation.DSMT4">
                  <p:embed/>
                </p:oleObj>
              </mc:Choice>
              <mc:Fallback>
                <p:oleObj name="Equation" r:id="rId6" imgW="965160" imgH="241200" progId="Equation.DSMT4">
                  <p:embed/>
                  <p:pic>
                    <p:nvPicPr>
                      <p:cNvPr id="0" name=""/>
                      <p:cNvPicPr>
                        <a:picLocks noChangeAspect="1" noChangeArrowheads="1"/>
                      </p:cNvPicPr>
                      <p:nvPr/>
                    </p:nvPicPr>
                    <p:blipFill>
                      <a:blip r:embed="rId7"/>
                      <a:srcRect/>
                      <a:stretch>
                        <a:fillRect/>
                      </a:stretch>
                    </p:blipFill>
                    <p:spPr bwMode="auto">
                      <a:xfrm>
                        <a:off x="3497263" y="5368925"/>
                        <a:ext cx="2078037" cy="522288"/>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51</a:t>
            </a:fld>
            <a:endParaRPr lang="en-US" altLang="zh-CN"/>
          </a:p>
        </p:txBody>
      </p:sp>
    </p:spTree>
    <p:extLst>
      <p:ext uri="{BB962C8B-B14F-4D97-AF65-F5344CB8AC3E}">
        <p14:creationId xmlns:p14="http://schemas.microsoft.com/office/powerpoint/2010/main" val="176128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5875">
                                            <p:txEl>
                                              <p:pRg st="1" end="1"/>
                                            </p:txEl>
                                          </p:spTgt>
                                        </p:tgtEl>
                                        <p:attrNameLst>
                                          <p:attrName>style.visibility</p:attrName>
                                        </p:attrNameLst>
                                      </p:cBhvr>
                                      <p:to>
                                        <p:strVal val="visible"/>
                                      </p:to>
                                    </p:set>
                                    <p:animEffect transition="in" filter="dissolve">
                                      <p:cBhvr>
                                        <p:cTn id="7" dur="500"/>
                                        <p:tgtEl>
                                          <p:spTgt spid="33587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35875">
                                            <p:txEl>
                                              <p:pRg st="2" end="2"/>
                                            </p:txEl>
                                          </p:spTgt>
                                        </p:tgtEl>
                                        <p:attrNameLst>
                                          <p:attrName>style.visibility</p:attrName>
                                        </p:attrNameLst>
                                      </p:cBhvr>
                                      <p:to>
                                        <p:strVal val="visible"/>
                                      </p:to>
                                    </p:set>
                                    <p:animEffect transition="in" filter="dissolve">
                                      <p:cBhvr>
                                        <p:cTn id="12" dur="500"/>
                                        <p:tgtEl>
                                          <p:spTgt spid="33587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5875">
                                            <p:txEl>
                                              <p:pRg st="3" end="3"/>
                                            </p:txEl>
                                          </p:spTgt>
                                        </p:tgtEl>
                                        <p:attrNameLst>
                                          <p:attrName>style.visibility</p:attrName>
                                        </p:attrNameLst>
                                      </p:cBhvr>
                                      <p:to>
                                        <p:strVal val="visible"/>
                                      </p:to>
                                    </p:set>
                                    <p:animEffect transition="in" filter="dissolve">
                                      <p:cBhvr>
                                        <p:cTn id="17" dur="500"/>
                                        <p:tgtEl>
                                          <p:spTgt spid="33587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5875">
                                            <p:txEl>
                                              <p:pRg st="4" end="4"/>
                                            </p:txEl>
                                          </p:spTgt>
                                        </p:tgtEl>
                                        <p:attrNameLst>
                                          <p:attrName>style.visibility</p:attrName>
                                        </p:attrNameLst>
                                      </p:cBhvr>
                                      <p:to>
                                        <p:strVal val="visible"/>
                                      </p:to>
                                    </p:set>
                                    <p:animEffect transition="in" filter="dissolve">
                                      <p:cBhvr>
                                        <p:cTn id="22" dur="500"/>
                                        <p:tgtEl>
                                          <p:spTgt spid="335875">
                                            <p:txEl>
                                              <p:pRg st="4" end="4"/>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335875">
                                            <p:txEl>
                                              <p:pRg st="6" end="6"/>
                                            </p:txEl>
                                          </p:spTgt>
                                        </p:tgtEl>
                                        <p:attrNameLst>
                                          <p:attrName>style.visibility</p:attrName>
                                        </p:attrNameLst>
                                      </p:cBhvr>
                                      <p:to>
                                        <p:strVal val="visible"/>
                                      </p:to>
                                    </p:set>
                                    <p:animEffect transition="in" filter="dissolve">
                                      <p:cBhvr>
                                        <p:cTn id="25" dur="500"/>
                                        <p:tgtEl>
                                          <p:spTgt spid="335875">
                                            <p:txEl>
                                              <p:pRg st="6" end="6"/>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335877"/>
                                        </p:tgtEl>
                                        <p:attrNameLst>
                                          <p:attrName>style.visibility</p:attrName>
                                        </p:attrNameLst>
                                      </p:cBhvr>
                                      <p:to>
                                        <p:strVal val="visible"/>
                                      </p:to>
                                    </p:set>
                                    <p:animEffect transition="in" filter="dissolve">
                                      <p:cBhvr>
                                        <p:cTn id="28" dur="500"/>
                                        <p:tgtEl>
                                          <p:spTgt spid="335877"/>
                                        </p:tgtEl>
                                      </p:cBhvr>
                                    </p:animEffect>
                                  </p:childTnLst>
                                </p:cTn>
                              </p:par>
                              <p:par>
                                <p:cTn id="29" presetID="9" presetClass="entr" presetSubtype="0" fill="hold" nodeType="withEffect">
                                  <p:stCondLst>
                                    <p:cond delay="0"/>
                                  </p:stCondLst>
                                  <p:childTnLst>
                                    <p:set>
                                      <p:cBhvr>
                                        <p:cTn id="30" dur="1" fill="hold">
                                          <p:stCondLst>
                                            <p:cond delay="0"/>
                                          </p:stCondLst>
                                        </p:cTn>
                                        <p:tgtEl>
                                          <p:spTgt spid="335878"/>
                                        </p:tgtEl>
                                        <p:attrNameLst>
                                          <p:attrName>style.visibility</p:attrName>
                                        </p:attrNameLst>
                                      </p:cBhvr>
                                      <p:to>
                                        <p:strVal val="visible"/>
                                      </p:to>
                                    </p:set>
                                    <p:animEffect transition="in" filter="dissolve">
                                      <p:cBhvr>
                                        <p:cTn id="31" dur="500"/>
                                        <p:tgtEl>
                                          <p:spTgt spid="335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p:txBody>
          <a:bodyPr/>
          <a:lstStyle/>
          <a:p>
            <a:pPr eaLnBrk="1" hangingPunct="1">
              <a:defRPr/>
            </a:pPr>
            <a:r>
              <a:rPr lang="en-US" altLang="zh-CN" sz="3600" kern="1200" dirty="0" err="1">
                <a:solidFill>
                  <a:schemeClr val="accent2">
                    <a:lumMod val="75000"/>
                  </a:schemeClr>
                </a:solidFill>
                <a:effectLst>
                  <a:outerShdw blurRad="38100" dist="38100" dir="2700000" algn="tl">
                    <a:srgbClr val="000000">
                      <a:alpha val="43137"/>
                    </a:srgbClr>
                  </a:outerShdw>
                </a:effectLst>
                <a:latin typeface="+mj-ea"/>
              </a:rPr>
              <a:t>Diffie</a:t>
            </a:r>
            <a:r>
              <a:rPr lang="en-US" altLang="zh-CN" sz="3600" kern="1200" dirty="0">
                <a:solidFill>
                  <a:schemeClr val="accent2">
                    <a:lumMod val="75000"/>
                  </a:schemeClr>
                </a:solidFill>
                <a:effectLst>
                  <a:outerShdw blurRad="38100" dist="38100" dir="2700000" algn="tl">
                    <a:srgbClr val="000000">
                      <a:alpha val="43137"/>
                    </a:srgbClr>
                  </a:outerShdw>
                </a:effectLst>
                <a:latin typeface="+mj-ea"/>
              </a:rPr>
              <a:t>-Hellman</a:t>
            </a:r>
            <a:r>
              <a:rPr lang="zh-CN" altLang="en-US" sz="3600" kern="1200" dirty="0">
                <a:solidFill>
                  <a:schemeClr val="accent2">
                    <a:lumMod val="75000"/>
                  </a:schemeClr>
                </a:solidFill>
                <a:effectLst>
                  <a:outerShdw blurRad="38100" dist="38100" dir="2700000" algn="tl">
                    <a:srgbClr val="000000">
                      <a:alpha val="43137"/>
                    </a:srgbClr>
                  </a:outerShdw>
                </a:effectLst>
                <a:latin typeface="+mj-ea"/>
              </a:rPr>
              <a:t>密钥交换算法</a:t>
            </a:r>
          </a:p>
        </p:txBody>
      </p:sp>
      <p:sp>
        <p:nvSpPr>
          <p:cNvPr id="336899" name="Rectangle 3"/>
          <p:cNvSpPr>
            <a:spLocks noGrp="1" noChangeArrowheads="1"/>
          </p:cNvSpPr>
          <p:nvPr>
            <p:ph type="body" idx="1"/>
          </p:nvPr>
        </p:nvSpPr>
        <p:spPr>
          <a:xfrm>
            <a:off x="457200" y="1053296"/>
            <a:ext cx="7773988" cy="4471988"/>
          </a:xfrm>
        </p:spPr>
        <p:txBody>
          <a:bodyPr/>
          <a:lstStyle/>
          <a:p>
            <a:pPr marL="914400" lvl="1" indent="-457200" eaLnBrk="1" hangingPunct="1">
              <a:lnSpc>
                <a:spcPct val="150000"/>
              </a:lnSpc>
              <a:spcAft>
                <a:spcPts val="1200"/>
              </a:spcAft>
              <a:buFont typeface="+mj-lt"/>
              <a:buAutoNum type="arabicPeriod" startAt="4"/>
            </a:pPr>
            <a:r>
              <a:rPr lang="zh-CN" altLang="en-US" sz="2400" dirty="0">
                <a:latin typeface="微软雅黑" pitchFamily="34" charset="-122"/>
                <a:ea typeface="微软雅黑" pitchFamily="34" charset="-122"/>
              </a:rPr>
              <a:t>每一方都对</a:t>
            </a:r>
            <a:r>
              <a:rPr lang="en-US" altLang="zh-CN" sz="2400" dirty="0">
                <a:latin typeface="微软雅黑" pitchFamily="34" charset="-122"/>
                <a:ea typeface="微软雅黑" pitchFamily="34" charset="-122"/>
              </a:rPr>
              <a:t>X</a:t>
            </a:r>
            <a:r>
              <a:rPr lang="zh-CN" altLang="en-US" sz="2400" dirty="0">
                <a:latin typeface="微软雅黑" pitchFamily="34" charset="-122"/>
                <a:ea typeface="微软雅黑" pitchFamily="34" charset="-122"/>
              </a:rPr>
              <a:t>的值保密存放；使</a:t>
            </a:r>
            <a:r>
              <a:rPr lang="en-US" altLang="zh-CN" sz="2400" dirty="0">
                <a:latin typeface="微软雅黑" pitchFamily="34" charset="-122"/>
                <a:ea typeface="微软雅黑" pitchFamily="34" charset="-122"/>
              </a:rPr>
              <a:t>Y</a:t>
            </a:r>
            <a:r>
              <a:rPr lang="zh-CN" altLang="en-US" sz="2400" dirty="0">
                <a:latin typeface="微软雅黑" pitchFamily="34" charset="-122"/>
                <a:ea typeface="微软雅黑" pitchFamily="34" charset="-122"/>
              </a:rPr>
              <a:t>的值公开，另一方可以得到</a:t>
            </a:r>
          </a:p>
          <a:p>
            <a:pPr marL="914400" lvl="1" indent="-457200" eaLnBrk="1" hangingPunct="1">
              <a:lnSpc>
                <a:spcPct val="150000"/>
              </a:lnSpc>
              <a:spcAft>
                <a:spcPts val="1200"/>
              </a:spcAft>
              <a:buFont typeface="+mj-lt"/>
              <a:buAutoNum type="arabicPeriod" startAt="4"/>
            </a:pPr>
            <a:r>
              <a:rPr lang="zh-CN" altLang="en-US" sz="2400" dirty="0">
                <a:latin typeface="微软雅黑" pitchFamily="34" charset="-122"/>
                <a:ea typeface="微软雅黑" pitchFamily="34" charset="-122"/>
              </a:rPr>
              <a:t>用户</a:t>
            </a:r>
            <a:r>
              <a:rPr lang="en-US" altLang="zh-CN" sz="2400" dirty="0">
                <a:latin typeface="微软雅黑" pitchFamily="34" charset="-122"/>
                <a:ea typeface="微软雅黑" pitchFamily="34" charset="-122"/>
              </a:rPr>
              <a:t>A</a:t>
            </a:r>
            <a:r>
              <a:rPr lang="zh-CN" altLang="en-US" sz="2400" dirty="0">
                <a:latin typeface="微软雅黑" pitchFamily="34" charset="-122"/>
                <a:ea typeface="微软雅黑" pitchFamily="34" charset="-122"/>
              </a:rPr>
              <a:t>计算密钥：                       </a:t>
            </a:r>
          </a:p>
          <a:p>
            <a:pPr marL="0" indent="0" eaLnBrk="1" hangingPunct="1">
              <a:lnSpc>
                <a:spcPct val="150000"/>
              </a:lnSpc>
              <a:spcAft>
                <a:spcPts val="1200"/>
              </a:spcAft>
              <a:buNone/>
            </a:pPr>
            <a:r>
              <a:rPr lang="zh-CN" altLang="en-US" dirty="0">
                <a:solidFill>
                  <a:schemeClr val="tx1"/>
                </a:solidFill>
                <a:latin typeface="微软雅黑" pitchFamily="34" charset="-122"/>
                <a:ea typeface="微软雅黑" pitchFamily="34" charset="-122"/>
              </a:rPr>
              <a:t>            用户</a:t>
            </a:r>
            <a:r>
              <a:rPr lang="en-US" altLang="zh-CN" dirty="0">
                <a:solidFill>
                  <a:schemeClr val="tx1"/>
                </a:solidFill>
                <a:latin typeface="微软雅黑" pitchFamily="34" charset="-122"/>
                <a:ea typeface="微软雅黑" pitchFamily="34" charset="-122"/>
              </a:rPr>
              <a:t>B</a:t>
            </a:r>
            <a:r>
              <a:rPr lang="zh-CN" altLang="en-US" dirty="0">
                <a:solidFill>
                  <a:schemeClr val="tx1"/>
                </a:solidFill>
                <a:latin typeface="微软雅黑" pitchFamily="34" charset="-122"/>
                <a:ea typeface="微软雅黑" pitchFamily="34" charset="-122"/>
              </a:rPr>
              <a:t>计算密钥：</a:t>
            </a:r>
          </a:p>
          <a:p>
            <a:pPr marL="914400" lvl="1" indent="-457200" eaLnBrk="1" hangingPunct="1">
              <a:lnSpc>
                <a:spcPct val="150000"/>
              </a:lnSpc>
              <a:spcAft>
                <a:spcPts val="1200"/>
              </a:spcAft>
              <a:buFont typeface="+mj-lt"/>
              <a:buAutoNum type="arabicPeriod" startAt="6"/>
            </a:pPr>
            <a:r>
              <a:rPr lang="zh-CN" altLang="en-US" sz="2400" dirty="0">
                <a:latin typeface="微软雅黑" pitchFamily="34" charset="-122"/>
                <a:ea typeface="微软雅黑" pitchFamily="34" charset="-122"/>
              </a:rPr>
              <a:t>这里双方计算出的</a:t>
            </a:r>
            <a:r>
              <a:rPr lang="en-US" altLang="zh-CN" sz="2400" dirty="0">
                <a:latin typeface="微软雅黑" pitchFamily="34" charset="-122"/>
                <a:ea typeface="微软雅黑" pitchFamily="34" charset="-122"/>
              </a:rPr>
              <a:t>K</a:t>
            </a:r>
            <a:r>
              <a:rPr lang="zh-CN" altLang="en-US" sz="2400" dirty="0">
                <a:latin typeface="微软雅黑" pitchFamily="34" charset="-122"/>
                <a:ea typeface="微软雅黑" pitchFamily="34" charset="-122"/>
              </a:rPr>
              <a:t>就是共享的密钥，双方以</a:t>
            </a:r>
            <a:r>
              <a:rPr lang="en-US" altLang="zh-CN" sz="2400" dirty="0">
                <a:latin typeface="微软雅黑" pitchFamily="34" charset="-122"/>
                <a:ea typeface="微软雅黑" pitchFamily="34" charset="-122"/>
              </a:rPr>
              <a:t>K</a:t>
            </a:r>
            <a:r>
              <a:rPr lang="zh-CN" altLang="en-US" sz="2400" dirty="0">
                <a:latin typeface="微软雅黑" pitchFamily="34" charset="-122"/>
                <a:ea typeface="微软雅黑" pitchFamily="34" charset="-122"/>
              </a:rPr>
              <a:t>作为加、解密密钥，以对称密钥算法进行保密通信。</a:t>
            </a:r>
          </a:p>
          <a:p>
            <a:pPr marL="914400" lvl="1" indent="-457200" eaLnBrk="1" hangingPunct="1">
              <a:lnSpc>
                <a:spcPct val="150000"/>
              </a:lnSpc>
              <a:spcAft>
                <a:spcPts val="1200"/>
              </a:spcAft>
              <a:buFont typeface="+mj-lt"/>
              <a:buAutoNum type="arabicPeriod" startAt="6"/>
            </a:pPr>
            <a:r>
              <a:rPr lang="zh-CN" altLang="en-US" sz="2400" dirty="0">
                <a:latin typeface="微软雅黑" pitchFamily="34" charset="-122"/>
                <a:ea typeface="微软雅黑" pitchFamily="34" charset="-122"/>
              </a:rPr>
              <a:t>整个系统中，</a:t>
            </a:r>
            <a:r>
              <a:rPr lang="en-US" altLang="zh-CN" sz="2400" dirty="0">
                <a:latin typeface="微软雅黑" pitchFamily="34" charset="-122"/>
                <a:ea typeface="微软雅黑" pitchFamily="34" charset="-122"/>
              </a:rPr>
              <a:t>A</a:t>
            </a:r>
            <a:r>
              <a:rPr lang="zh-CN" altLang="en-US" sz="2400" dirty="0">
                <a:latin typeface="微软雅黑" pitchFamily="34" charset="-122"/>
                <a:ea typeface="微软雅黑" pitchFamily="34" charset="-122"/>
              </a:rPr>
              <a:t>、</a:t>
            </a:r>
            <a:r>
              <a:rPr lang="en-US" altLang="zh-CN" sz="2400" dirty="0">
                <a:latin typeface="微软雅黑" pitchFamily="34" charset="-122"/>
                <a:ea typeface="微软雅黑" pitchFamily="34" charset="-122"/>
              </a:rPr>
              <a:t>B</a:t>
            </a:r>
            <a:r>
              <a:rPr lang="zh-CN" altLang="en-US" sz="2400" dirty="0">
                <a:latin typeface="微软雅黑" pitchFamily="34" charset="-122"/>
                <a:ea typeface="微软雅黑" pitchFamily="34" charset="-122"/>
              </a:rPr>
              <a:t>双方各自的</a:t>
            </a:r>
            <a:r>
              <a:rPr lang="en-US" altLang="zh-CN" sz="2400" dirty="0">
                <a:latin typeface="微软雅黑" pitchFamily="34" charset="-122"/>
                <a:ea typeface="微软雅黑" pitchFamily="34" charset="-122"/>
              </a:rPr>
              <a:t>X</a:t>
            </a:r>
            <a:r>
              <a:rPr lang="zh-CN" altLang="en-US" sz="2400" dirty="0">
                <a:latin typeface="微软雅黑" pitchFamily="34" charset="-122"/>
                <a:ea typeface="微软雅黑" pitchFamily="34" charset="-122"/>
              </a:rPr>
              <a:t>值为各自的私钥，保密；各自的</a:t>
            </a:r>
            <a:r>
              <a:rPr lang="en-US" altLang="zh-CN" sz="2400" dirty="0">
                <a:latin typeface="微软雅黑" pitchFamily="34" charset="-122"/>
                <a:ea typeface="微软雅黑" pitchFamily="34" charset="-122"/>
              </a:rPr>
              <a:t>Y</a:t>
            </a:r>
            <a:r>
              <a:rPr lang="zh-CN" altLang="en-US" sz="2400" dirty="0">
                <a:latin typeface="微软雅黑" pitchFamily="34" charset="-122"/>
                <a:ea typeface="微软雅黑" pitchFamily="34" charset="-122"/>
              </a:rPr>
              <a:t>值为公钥，公开。</a:t>
            </a:r>
          </a:p>
        </p:txBody>
      </p:sp>
      <p:graphicFrame>
        <p:nvGraphicFramePr>
          <p:cNvPr id="336900" name="Object 4"/>
          <p:cNvGraphicFramePr>
            <a:graphicFrameLocks noChangeAspect="1"/>
          </p:cNvGraphicFramePr>
          <p:nvPr>
            <p:extLst>
              <p:ext uri="{D42A27DB-BD31-4B8C-83A1-F6EECF244321}">
                <p14:modId xmlns:p14="http://schemas.microsoft.com/office/powerpoint/2010/main" val="2807332491"/>
              </p:ext>
            </p:extLst>
          </p:nvPr>
        </p:nvGraphicFramePr>
        <p:xfrm>
          <a:off x="3691457" y="2436412"/>
          <a:ext cx="2284412" cy="466725"/>
        </p:xfrm>
        <a:graphic>
          <a:graphicData uri="http://schemas.openxmlformats.org/presentationml/2006/ole">
            <mc:AlternateContent xmlns:mc="http://schemas.openxmlformats.org/markup-compatibility/2006">
              <mc:Choice xmlns:v="urn:schemas-microsoft-com:vml" Requires="v">
                <p:oleObj spid="_x0000_s40980" name="公式" r:id="rId3" imgW="1117440" imgH="228600" progId="Equation.3">
                  <p:embed/>
                </p:oleObj>
              </mc:Choice>
              <mc:Fallback>
                <p:oleObj name="公式" r:id="rId3" imgW="111744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1457" y="2436412"/>
                        <a:ext cx="2284412" cy="46672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336901" name="Object 5"/>
          <p:cNvGraphicFramePr>
            <a:graphicFrameLocks noChangeAspect="1"/>
          </p:cNvGraphicFramePr>
          <p:nvPr>
            <p:extLst>
              <p:ext uri="{D42A27DB-BD31-4B8C-83A1-F6EECF244321}">
                <p14:modId xmlns:p14="http://schemas.microsoft.com/office/powerpoint/2010/main" val="1634124255"/>
              </p:ext>
            </p:extLst>
          </p:nvPr>
        </p:nvGraphicFramePr>
        <p:xfrm>
          <a:off x="3725323" y="3208847"/>
          <a:ext cx="2303462" cy="460375"/>
        </p:xfrm>
        <a:graphic>
          <a:graphicData uri="http://schemas.openxmlformats.org/presentationml/2006/ole">
            <mc:AlternateContent xmlns:mc="http://schemas.openxmlformats.org/markup-compatibility/2006">
              <mc:Choice xmlns:v="urn:schemas-microsoft-com:vml" Requires="v">
                <p:oleObj spid="_x0000_s40981" r:id="rId5" imgW="1143000" imgH="228600" progId="Equation.3">
                  <p:embed/>
                </p:oleObj>
              </mc:Choice>
              <mc:Fallback>
                <p:oleObj r:id="rId5" imgW="11430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5323" y="3208847"/>
                        <a:ext cx="2303462" cy="46037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52</a:t>
            </a:fld>
            <a:endParaRPr lang="en-US" altLang="zh-CN"/>
          </a:p>
        </p:txBody>
      </p:sp>
    </p:spTree>
    <p:extLst>
      <p:ext uri="{BB962C8B-B14F-4D97-AF65-F5344CB8AC3E}">
        <p14:creationId xmlns:p14="http://schemas.microsoft.com/office/powerpoint/2010/main" val="20164856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ChangeArrowheads="1"/>
          </p:cNvSpPr>
          <p:nvPr/>
        </p:nvSpPr>
        <p:spPr bwMode="auto">
          <a:xfrm>
            <a:off x="0" y="2376488"/>
            <a:ext cx="9144000" cy="0"/>
          </a:xfrm>
          <a:prstGeom prst="rect">
            <a:avLst/>
          </a:prstGeom>
          <a:noFill/>
          <a:ln w="9525">
            <a:noFill/>
            <a:miter lim="800000"/>
            <a:headEnd/>
            <a:tailEnd/>
          </a:ln>
        </p:spPr>
        <p:txBody>
          <a:bodyPr wrap="none" anchor="ctr">
            <a:spAutoFit/>
          </a:bodyPr>
          <a:lstStyle/>
          <a:p>
            <a:endParaRPr lang="zh-CN" altLang="en-US"/>
          </a:p>
        </p:txBody>
      </p:sp>
      <p:sp>
        <p:nvSpPr>
          <p:cNvPr id="252934" name="Rectangle 6"/>
          <p:cNvSpPr>
            <a:spLocks noChangeArrowheads="1"/>
          </p:cNvSpPr>
          <p:nvPr/>
        </p:nvSpPr>
        <p:spPr bwMode="auto">
          <a:xfrm>
            <a:off x="726823" y="38100"/>
            <a:ext cx="7772400" cy="1143000"/>
          </a:xfrm>
          <a:prstGeom prst="rect">
            <a:avLst/>
          </a:prstGeom>
          <a:noFill/>
          <a:ln w="9525">
            <a:noFill/>
            <a:miter lim="800000"/>
            <a:headEnd/>
            <a:tailEnd/>
          </a:ln>
          <a:effectLst/>
        </p:spPr>
        <p:txBody>
          <a:bodyPr lIns="92075" tIns="46038" rIns="92075" bIns="46038" anchor="ctr"/>
          <a:lstStyle/>
          <a:p>
            <a:pPr algn="ctr">
              <a:defRPr/>
            </a:pPr>
            <a:r>
              <a:rPr lang="en-US" altLang="zh-CN" sz="3600" dirty="0" err="1">
                <a:solidFill>
                  <a:schemeClr val="accent2">
                    <a:lumMod val="75000"/>
                  </a:schemeClr>
                </a:solidFill>
                <a:effectLst>
                  <a:outerShdw blurRad="38100" dist="38100" dir="2700000" algn="tl">
                    <a:srgbClr val="000000">
                      <a:alpha val="43137"/>
                    </a:srgbClr>
                  </a:outerShdw>
                </a:effectLst>
                <a:latin typeface="+mj-ea"/>
                <a:ea typeface="+mj-ea"/>
                <a:cs typeface="+mj-cs"/>
              </a:rPr>
              <a:t>Diffie</a:t>
            </a:r>
            <a:r>
              <a:rPr lang="en-US" altLang="zh-CN" sz="3600" dirty="0">
                <a:solidFill>
                  <a:schemeClr val="accent2">
                    <a:lumMod val="75000"/>
                  </a:schemeClr>
                </a:solidFill>
                <a:effectLst>
                  <a:outerShdw blurRad="38100" dist="38100" dir="2700000" algn="tl">
                    <a:srgbClr val="000000">
                      <a:alpha val="43137"/>
                    </a:srgbClr>
                  </a:outerShdw>
                </a:effectLst>
                <a:latin typeface="+mj-ea"/>
                <a:ea typeface="+mj-ea"/>
                <a:cs typeface="+mj-cs"/>
              </a:rPr>
              <a:t>-Hellman</a:t>
            </a:r>
            <a:r>
              <a:rPr lang="zh-CN" altLang="en-US" sz="3600" dirty="0">
                <a:solidFill>
                  <a:schemeClr val="accent2">
                    <a:lumMod val="75000"/>
                  </a:schemeClr>
                </a:solidFill>
                <a:effectLst>
                  <a:outerShdw blurRad="38100" dist="38100" dir="2700000" algn="tl">
                    <a:srgbClr val="000000">
                      <a:alpha val="43137"/>
                    </a:srgbClr>
                  </a:outerShdw>
                </a:effectLst>
                <a:latin typeface="+mj-ea"/>
                <a:ea typeface="+mj-ea"/>
                <a:cs typeface="+mj-cs"/>
              </a:rPr>
              <a:t>密钥交换示意图</a:t>
            </a:r>
          </a:p>
        </p:txBody>
      </p:sp>
      <p:sp>
        <p:nvSpPr>
          <p:cNvPr id="2" name="灯片编号占位符 1"/>
          <p:cNvSpPr>
            <a:spLocks noGrp="1"/>
          </p:cNvSpPr>
          <p:nvPr>
            <p:ph type="sldNum" sz="quarter" idx="10"/>
          </p:nvPr>
        </p:nvSpPr>
        <p:spPr/>
        <p:txBody>
          <a:bodyPr/>
          <a:lstStyle/>
          <a:p>
            <a:pPr>
              <a:defRPr/>
            </a:pPr>
            <a:fld id="{50EEAFAE-7867-4C3F-87BF-95D26B56A8D4}" type="slidenum">
              <a:rPr lang="en-US" altLang="zh-CN" smtClean="0"/>
              <a:pPr>
                <a:defRPr/>
              </a:pPr>
              <a:t>53</a:t>
            </a:fld>
            <a:endParaRPr lang="en-US" altLang="zh-CN"/>
          </a:p>
        </p:txBody>
      </p:sp>
      <p:pic>
        <p:nvPicPr>
          <p:cNvPr id="5" name="图片 4">
            <a:extLst>
              <a:ext uri="{FF2B5EF4-FFF2-40B4-BE49-F238E27FC236}">
                <a16:creationId xmlns:a16="http://schemas.microsoft.com/office/drawing/2014/main" id="{74BA6201-711B-41B0-8ABE-1D1055EF01C3}"/>
              </a:ext>
            </a:extLst>
          </p:cNvPr>
          <p:cNvPicPr>
            <a:picLocks noChangeAspect="1"/>
          </p:cNvPicPr>
          <p:nvPr/>
        </p:nvPicPr>
        <p:blipFill>
          <a:blip r:embed="rId2"/>
          <a:stretch>
            <a:fillRect/>
          </a:stretch>
        </p:blipFill>
        <p:spPr>
          <a:xfrm>
            <a:off x="924753" y="990600"/>
            <a:ext cx="7294494" cy="5702295"/>
          </a:xfrm>
          <a:prstGeom prst="rect">
            <a:avLst/>
          </a:prstGeom>
        </p:spPr>
      </p:pic>
    </p:spTree>
    <p:extLst>
      <p:ext uri="{BB962C8B-B14F-4D97-AF65-F5344CB8AC3E}">
        <p14:creationId xmlns:p14="http://schemas.microsoft.com/office/powerpoint/2010/main" val="9546347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pPr eaLnBrk="1" hangingPunct="1">
              <a:defRPr/>
            </a:pPr>
            <a:r>
              <a:rPr lang="en-US" altLang="zh-CN" sz="3600" kern="1200" dirty="0">
                <a:solidFill>
                  <a:schemeClr val="accent2"/>
                </a:solidFill>
                <a:effectLst>
                  <a:outerShdw blurRad="38100" dist="38100" dir="2700000" algn="tl">
                    <a:srgbClr val="000000">
                      <a:alpha val="43137"/>
                    </a:srgbClr>
                  </a:outerShdw>
                </a:effectLst>
                <a:latin typeface="+mj-ea"/>
              </a:rPr>
              <a:t>DH</a:t>
            </a:r>
            <a:r>
              <a:rPr lang="zh-CN" altLang="en-US" sz="3600" kern="1200" dirty="0">
                <a:solidFill>
                  <a:schemeClr val="accent2"/>
                </a:solidFill>
                <a:effectLst>
                  <a:outerShdw blurRad="38100" dist="38100" dir="2700000" algn="tl">
                    <a:srgbClr val="000000">
                      <a:alpha val="43137"/>
                    </a:srgbClr>
                  </a:outerShdw>
                </a:effectLst>
                <a:latin typeface="+mj-ea"/>
              </a:rPr>
              <a:t>算法的证明</a:t>
            </a:r>
          </a:p>
        </p:txBody>
      </p:sp>
      <p:sp>
        <p:nvSpPr>
          <p:cNvPr id="7177" name="Rectangle 3"/>
          <p:cNvSpPr>
            <a:spLocks noGrp="1" noChangeArrowheads="1"/>
          </p:cNvSpPr>
          <p:nvPr>
            <p:ph type="body" sz="half" idx="1"/>
          </p:nvPr>
        </p:nvSpPr>
        <p:spPr>
          <a:xfrm>
            <a:off x="719110" y="1390640"/>
            <a:ext cx="7486650" cy="647700"/>
          </a:xfrm>
        </p:spPr>
        <p:txBody>
          <a:bodyPr/>
          <a:lstStyle/>
          <a:p>
            <a:pPr eaLnBrk="1" hangingPunct="1">
              <a:buFont typeface="Wingdings" pitchFamily="2" charset="2"/>
              <a:buChar char="Ø"/>
            </a:pPr>
            <a:r>
              <a:rPr lang="zh-CN" altLang="en-US" dirty="0">
                <a:latin typeface="微软雅黑" pitchFamily="34" charset="-122"/>
                <a:ea typeface="微软雅黑" pitchFamily="34" charset="-122"/>
              </a:rPr>
              <a:t>下面证明</a:t>
            </a:r>
            <a:r>
              <a:rPr lang="en-US" altLang="zh-CN" dirty="0">
                <a:latin typeface="微软雅黑" pitchFamily="34" charset="-122"/>
                <a:ea typeface="微软雅黑" pitchFamily="34" charset="-122"/>
              </a:rPr>
              <a:t>A</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B</a:t>
            </a:r>
            <a:r>
              <a:rPr lang="zh-CN" altLang="en-US" dirty="0">
                <a:latin typeface="微软雅黑" pitchFamily="34" charset="-122"/>
                <a:ea typeface="微软雅黑" pitchFamily="34" charset="-122"/>
              </a:rPr>
              <a:t>双方计算出的</a:t>
            </a:r>
            <a:r>
              <a:rPr lang="en-US" altLang="zh-CN" dirty="0">
                <a:latin typeface="微软雅黑" pitchFamily="34" charset="-122"/>
                <a:ea typeface="微软雅黑" pitchFamily="34" charset="-122"/>
              </a:rPr>
              <a:t>K</a:t>
            </a:r>
            <a:r>
              <a:rPr lang="zh-CN" altLang="en-US" dirty="0">
                <a:latin typeface="微软雅黑" pitchFamily="34" charset="-122"/>
                <a:ea typeface="微软雅黑" pitchFamily="34" charset="-122"/>
              </a:rPr>
              <a:t>是相同的：</a:t>
            </a:r>
          </a:p>
          <a:p>
            <a:pPr eaLnBrk="1" hangingPunct="1"/>
            <a:endParaRPr lang="en-US" altLang="zh-CN" sz="2800" b="1" dirty="0"/>
          </a:p>
        </p:txBody>
      </p:sp>
      <p:graphicFrame>
        <p:nvGraphicFramePr>
          <p:cNvPr id="337927" name="Object 7"/>
          <p:cNvGraphicFramePr>
            <a:graphicFrameLocks noChangeAspect="1"/>
          </p:cNvGraphicFramePr>
          <p:nvPr/>
        </p:nvGraphicFramePr>
        <p:xfrm>
          <a:off x="2627313" y="2332038"/>
          <a:ext cx="2424112" cy="488950"/>
        </p:xfrm>
        <a:graphic>
          <a:graphicData uri="http://schemas.openxmlformats.org/presentationml/2006/ole">
            <mc:AlternateContent xmlns:mc="http://schemas.openxmlformats.org/markup-compatibility/2006">
              <mc:Choice xmlns:v="urn:schemas-microsoft-com:vml" Requires="v">
                <p:oleObj spid="_x0000_s42040" name="公式" r:id="rId3" imgW="1117440" imgH="228600" progId="Equation.3">
                  <p:embed/>
                </p:oleObj>
              </mc:Choice>
              <mc:Fallback>
                <p:oleObj name="公式" r:id="rId3" imgW="111744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2332038"/>
                        <a:ext cx="2424112" cy="48895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337928" name="Object 8"/>
          <p:cNvGraphicFramePr>
            <a:graphicFrameLocks noChangeAspect="1"/>
          </p:cNvGraphicFramePr>
          <p:nvPr/>
        </p:nvGraphicFramePr>
        <p:xfrm>
          <a:off x="2962275" y="2933700"/>
          <a:ext cx="3168650" cy="496888"/>
        </p:xfrm>
        <a:graphic>
          <a:graphicData uri="http://schemas.openxmlformats.org/presentationml/2006/ole">
            <mc:AlternateContent xmlns:mc="http://schemas.openxmlformats.org/markup-compatibility/2006">
              <mc:Choice xmlns:v="urn:schemas-microsoft-com:vml" Requires="v">
                <p:oleObj spid="_x0000_s42041" name="公式" r:id="rId5" imgW="1434960" imgH="228600" progId="Equation.3">
                  <p:embed/>
                </p:oleObj>
              </mc:Choice>
              <mc:Fallback>
                <p:oleObj name="公式" r:id="rId5" imgW="143496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2275" y="2933700"/>
                        <a:ext cx="3168650" cy="496888"/>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337929" name="Object 9"/>
          <p:cNvGraphicFramePr>
            <a:graphicFrameLocks noChangeAspect="1"/>
          </p:cNvGraphicFramePr>
          <p:nvPr/>
        </p:nvGraphicFramePr>
        <p:xfrm>
          <a:off x="2962275" y="3581400"/>
          <a:ext cx="2662238" cy="503238"/>
        </p:xfrm>
        <a:graphic>
          <a:graphicData uri="http://schemas.openxmlformats.org/presentationml/2006/ole">
            <mc:AlternateContent xmlns:mc="http://schemas.openxmlformats.org/markup-compatibility/2006">
              <mc:Choice xmlns:v="urn:schemas-microsoft-com:vml" Requires="v">
                <p:oleObj spid="_x0000_s42042" name="公式" r:id="rId7" imgW="1041120" imgH="228600" progId="Equation.3">
                  <p:embed/>
                </p:oleObj>
              </mc:Choice>
              <mc:Fallback>
                <p:oleObj name="公式" r:id="rId7" imgW="104112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2275" y="3581400"/>
                        <a:ext cx="2662238" cy="503238"/>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337930" name="Object 10"/>
          <p:cNvGraphicFramePr>
            <a:graphicFrameLocks noChangeAspect="1"/>
          </p:cNvGraphicFramePr>
          <p:nvPr/>
        </p:nvGraphicFramePr>
        <p:xfrm>
          <a:off x="2962275" y="4229100"/>
          <a:ext cx="2565400" cy="557213"/>
        </p:xfrm>
        <a:graphic>
          <a:graphicData uri="http://schemas.openxmlformats.org/presentationml/2006/ole">
            <mc:AlternateContent xmlns:mc="http://schemas.openxmlformats.org/markup-compatibility/2006">
              <mc:Choice xmlns:v="urn:schemas-microsoft-com:vml" Requires="v">
                <p:oleObj spid="_x0000_s42043" name="公式" r:id="rId9" imgW="1041120" imgH="228600" progId="Equation.3">
                  <p:embed/>
                </p:oleObj>
              </mc:Choice>
              <mc:Fallback>
                <p:oleObj name="公式" r:id="rId9" imgW="104112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62275" y="4229100"/>
                        <a:ext cx="2565400" cy="557213"/>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337931" name="Object 11"/>
          <p:cNvGraphicFramePr>
            <a:graphicFrameLocks noChangeAspect="1"/>
          </p:cNvGraphicFramePr>
          <p:nvPr/>
        </p:nvGraphicFramePr>
        <p:xfrm>
          <a:off x="2962275" y="4949825"/>
          <a:ext cx="3240088" cy="515938"/>
        </p:xfrm>
        <a:graphic>
          <a:graphicData uri="http://schemas.openxmlformats.org/presentationml/2006/ole">
            <mc:AlternateContent xmlns:mc="http://schemas.openxmlformats.org/markup-compatibility/2006">
              <mc:Choice xmlns:v="urn:schemas-microsoft-com:vml" Requires="v">
                <p:oleObj spid="_x0000_s42044" name="公式" r:id="rId11" imgW="1434960" imgH="228600" progId="Equation.3">
                  <p:embed/>
                </p:oleObj>
              </mc:Choice>
              <mc:Fallback>
                <p:oleObj name="公式" r:id="rId11" imgW="143496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2275" y="4949825"/>
                        <a:ext cx="3240088" cy="515938"/>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graphicFrame>
        <p:nvGraphicFramePr>
          <p:cNvPr id="337932" name="Object 12"/>
          <p:cNvGraphicFramePr>
            <a:graphicFrameLocks noGrp="1" noChangeAspect="1"/>
          </p:cNvGraphicFramePr>
          <p:nvPr>
            <p:ph sz="half" idx="2"/>
          </p:nvPr>
        </p:nvGraphicFramePr>
        <p:xfrm>
          <a:off x="2962275" y="5597525"/>
          <a:ext cx="2128838" cy="504825"/>
        </p:xfrm>
        <a:graphic>
          <a:graphicData uri="http://schemas.openxmlformats.org/presentationml/2006/ole">
            <mc:AlternateContent xmlns:mc="http://schemas.openxmlformats.org/markup-compatibility/2006">
              <mc:Choice xmlns:v="urn:schemas-microsoft-com:vml" Requires="v">
                <p:oleObj spid="_x0000_s42045" name="公式" r:id="rId13" imgW="965160" imgH="228600" progId="Equation.3">
                  <p:embed/>
                </p:oleObj>
              </mc:Choice>
              <mc:Fallback>
                <p:oleObj name="公式" r:id="rId13" imgW="96516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62275" y="5597525"/>
                        <a:ext cx="2128838" cy="504825"/>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22EC0BE4-AB48-475D-B861-E844AF07A8A4}" type="slidenum">
              <a:rPr lang="zh-CN" altLang="en-US" smtClean="0"/>
              <a:pPr/>
              <a:t>54</a:t>
            </a:fld>
            <a:endParaRPr lang="en-US" altLang="zh-CN"/>
          </a:p>
        </p:txBody>
      </p:sp>
    </p:spTree>
    <p:extLst>
      <p:ext uri="{BB962C8B-B14F-4D97-AF65-F5344CB8AC3E}">
        <p14:creationId xmlns:p14="http://schemas.microsoft.com/office/powerpoint/2010/main" val="397238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7927"/>
                                        </p:tgtEl>
                                        <p:attrNameLst>
                                          <p:attrName>style.visibility</p:attrName>
                                        </p:attrNameLst>
                                      </p:cBhvr>
                                      <p:to>
                                        <p:strVal val="visible"/>
                                      </p:to>
                                    </p:set>
                                    <p:animEffect transition="in" filter="dissolve">
                                      <p:cBhvr>
                                        <p:cTn id="7" dur="500"/>
                                        <p:tgtEl>
                                          <p:spTgt spid="3379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37928"/>
                                        </p:tgtEl>
                                        <p:attrNameLst>
                                          <p:attrName>style.visibility</p:attrName>
                                        </p:attrNameLst>
                                      </p:cBhvr>
                                      <p:to>
                                        <p:strVal val="visible"/>
                                      </p:to>
                                    </p:set>
                                    <p:animEffect transition="in" filter="dissolve">
                                      <p:cBhvr>
                                        <p:cTn id="12" dur="500"/>
                                        <p:tgtEl>
                                          <p:spTgt spid="33792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7929"/>
                                        </p:tgtEl>
                                        <p:attrNameLst>
                                          <p:attrName>style.visibility</p:attrName>
                                        </p:attrNameLst>
                                      </p:cBhvr>
                                      <p:to>
                                        <p:strVal val="visible"/>
                                      </p:to>
                                    </p:set>
                                    <p:animEffect transition="in" filter="dissolve">
                                      <p:cBhvr>
                                        <p:cTn id="17" dur="500"/>
                                        <p:tgtEl>
                                          <p:spTgt spid="33792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7930"/>
                                        </p:tgtEl>
                                        <p:attrNameLst>
                                          <p:attrName>style.visibility</p:attrName>
                                        </p:attrNameLst>
                                      </p:cBhvr>
                                      <p:to>
                                        <p:strVal val="visible"/>
                                      </p:to>
                                    </p:set>
                                    <p:animEffect transition="in" filter="dissolve">
                                      <p:cBhvr>
                                        <p:cTn id="22" dur="500"/>
                                        <p:tgtEl>
                                          <p:spTgt spid="33793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37931"/>
                                        </p:tgtEl>
                                        <p:attrNameLst>
                                          <p:attrName>style.visibility</p:attrName>
                                        </p:attrNameLst>
                                      </p:cBhvr>
                                      <p:to>
                                        <p:strVal val="visible"/>
                                      </p:to>
                                    </p:set>
                                    <p:animEffect transition="in" filter="dissolve">
                                      <p:cBhvr>
                                        <p:cTn id="27" dur="500"/>
                                        <p:tgtEl>
                                          <p:spTgt spid="33793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37932"/>
                                        </p:tgtEl>
                                        <p:attrNameLst>
                                          <p:attrName>style.visibility</p:attrName>
                                        </p:attrNameLst>
                                      </p:cBhvr>
                                      <p:to>
                                        <p:strVal val="visible"/>
                                      </p:to>
                                    </p:set>
                                    <p:animEffect transition="in" filter="dissolve">
                                      <p:cBhvr>
                                        <p:cTn id="32" dur="500"/>
                                        <p:tgtEl>
                                          <p:spTgt spid="3379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7"/>
          <p:cNvSpPr>
            <a:spLocks noGrp="1"/>
          </p:cNvSpPr>
          <p:nvPr>
            <p:ph type="sldNum" sz="quarter" idx="12"/>
          </p:nvPr>
        </p:nvSpPr>
        <p:spPr/>
        <p:txBody>
          <a:bodyPr/>
          <a:lstStyle/>
          <a:p>
            <a:fld id="{358724B6-6A60-4131-B229-CDECF148EDC4}" type="slidenum">
              <a:rPr lang="zh-CN" altLang="en-US"/>
              <a:pPr/>
              <a:t>55</a:t>
            </a:fld>
            <a:endParaRPr lang="en-US" altLang="zh-CN"/>
          </a:p>
        </p:txBody>
      </p:sp>
      <p:sp>
        <p:nvSpPr>
          <p:cNvPr id="2949122" name="Rectangle 2"/>
          <p:cNvSpPr>
            <a:spLocks noGrp="1" noChangeArrowheads="1"/>
          </p:cNvSpPr>
          <p:nvPr>
            <p:ph type="body" sz="half" idx="1"/>
          </p:nvPr>
        </p:nvSpPr>
        <p:spPr>
          <a:xfrm>
            <a:off x="844550" y="1413669"/>
            <a:ext cx="7920037" cy="4711700"/>
          </a:xfrm>
          <a:noFill/>
          <a:ln/>
        </p:spPr>
        <p:txBody>
          <a:bodyPr lIns="82550" tIns="41275" rIns="82550" bIns="41275"/>
          <a:lstStyle/>
          <a:p>
            <a:pPr marL="457200" indent="-457200" algn="just" defTabSz="677863">
              <a:lnSpc>
                <a:spcPct val="130000"/>
              </a:lnSpc>
              <a:spcBef>
                <a:spcPts val="600"/>
              </a:spcBef>
              <a:spcAft>
                <a:spcPts val="1200"/>
              </a:spcAft>
              <a:buFont typeface="Symbol" pitchFamily="18" charset="2"/>
              <a:buAutoNum type="arabicPeriod"/>
            </a:pPr>
            <a:r>
              <a:rPr lang="zh-CN" altLang="en-US" sz="1800" dirty="0">
                <a:latin typeface="Times New Roman" panose="02020603050405020304" pitchFamily="18" charset="0"/>
                <a:ea typeface="微软雅黑" pitchFamily="34" charset="-122"/>
              </a:rPr>
              <a:t>选择素数</a:t>
            </a:r>
            <a:r>
              <a:rPr lang="en-US" altLang="zh-CN" sz="1800" dirty="0">
                <a:latin typeface="Times New Roman" panose="02020603050405020304" pitchFamily="18" charset="0"/>
                <a:ea typeface="微软雅黑" pitchFamily="34" charset="-122"/>
              </a:rPr>
              <a:t>q</a:t>
            </a:r>
            <a:r>
              <a:rPr lang="zh-CN" altLang="en-US" sz="1800" dirty="0">
                <a:latin typeface="Times New Roman" panose="02020603050405020304" pitchFamily="18" charset="0"/>
                <a:ea typeface="微软雅黑" pitchFamily="34" charset="-122"/>
              </a:rPr>
              <a:t>＝</a:t>
            </a:r>
            <a:r>
              <a:rPr lang="en-US" altLang="zh-CN" sz="1800" dirty="0">
                <a:latin typeface="Times New Roman" panose="02020603050405020304" pitchFamily="18" charset="0"/>
                <a:ea typeface="微软雅黑" pitchFamily="34" charset="-122"/>
              </a:rPr>
              <a:t>353</a:t>
            </a:r>
            <a:r>
              <a:rPr lang="zh-CN" altLang="en-US" sz="1800" dirty="0">
                <a:latin typeface="Times New Roman" panose="02020603050405020304" pitchFamily="18" charset="0"/>
                <a:ea typeface="微软雅黑" pitchFamily="34" charset="-122"/>
              </a:rPr>
              <a:t>，本原根</a:t>
            </a:r>
            <a:r>
              <a:rPr lang="el-GR" altLang="zh-CN" sz="1800" dirty="0">
                <a:latin typeface="Times New Roman" panose="02020603050405020304" pitchFamily="18" charset="0"/>
                <a:ea typeface="微软雅黑" pitchFamily="34" charset="-122"/>
              </a:rPr>
              <a:t>α</a:t>
            </a:r>
            <a:r>
              <a:rPr lang="zh-CN" altLang="en-US" sz="1800" dirty="0">
                <a:latin typeface="Times New Roman" panose="02020603050405020304" pitchFamily="18" charset="0"/>
                <a:ea typeface="微软雅黑" pitchFamily="34" charset="-122"/>
              </a:rPr>
              <a:t>＝</a:t>
            </a:r>
            <a:r>
              <a:rPr lang="en-US" altLang="zh-CN" sz="1800" dirty="0">
                <a:latin typeface="Times New Roman" panose="02020603050405020304" pitchFamily="18" charset="0"/>
                <a:ea typeface="微软雅黑" pitchFamily="34" charset="-122"/>
              </a:rPr>
              <a:t>3</a:t>
            </a:r>
          </a:p>
          <a:p>
            <a:pPr marL="457200" indent="-457200" algn="just" defTabSz="677863">
              <a:lnSpc>
                <a:spcPct val="130000"/>
              </a:lnSpc>
              <a:spcBef>
                <a:spcPts val="600"/>
              </a:spcBef>
              <a:spcAft>
                <a:spcPts val="1200"/>
              </a:spcAft>
              <a:buFont typeface="Symbol" pitchFamily="18" charset="2"/>
              <a:buAutoNum type="arabicPeriod"/>
            </a:pPr>
            <a:r>
              <a:rPr lang="zh-CN" altLang="en-US" sz="1800" dirty="0">
                <a:latin typeface="Times New Roman" panose="02020603050405020304" pitchFamily="18" charset="0"/>
                <a:ea typeface="微软雅黑" pitchFamily="34" charset="-122"/>
              </a:rPr>
              <a:t>选择私钥</a:t>
            </a:r>
            <a:r>
              <a:rPr lang="en-US" altLang="zh-CN" sz="1800" dirty="0">
                <a:latin typeface="Times New Roman" panose="02020603050405020304" pitchFamily="18" charset="0"/>
                <a:ea typeface="微软雅黑" pitchFamily="34" charset="-122"/>
              </a:rPr>
              <a:t>X</a:t>
            </a:r>
            <a:r>
              <a:rPr lang="en-US" altLang="zh-CN" sz="1800" baseline="-25000" dirty="0">
                <a:latin typeface="Times New Roman" panose="02020603050405020304" pitchFamily="18" charset="0"/>
                <a:ea typeface="微软雅黑" pitchFamily="34" charset="-122"/>
              </a:rPr>
              <a:t>A</a:t>
            </a:r>
            <a:r>
              <a:rPr lang="zh-CN" altLang="en-US" sz="1800" dirty="0">
                <a:latin typeface="Times New Roman" panose="02020603050405020304" pitchFamily="18" charset="0"/>
                <a:ea typeface="微软雅黑" pitchFamily="34" charset="-122"/>
              </a:rPr>
              <a:t>＝</a:t>
            </a:r>
            <a:r>
              <a:rPr lang="en-US" altLang="zh-CN" sz="1800" dirty="0">
                <a:latin typeface="Times New Roman" panose="02020603050405020304" pitchFamily="18" charset="0"/>
                <a:ea typeface="微软雅黑" pitchFamily="34" charset="-122"/>
              </a:rPr>
              <a:t>97</a:t>
            </a:r>
            <a:r>
              <a:rPr lang="zh-CN" altLang="en-US" sz="1800" dirty="0">
                <a:latin typeface="Times New Roman" panose="02020603050405020304" pitchFamily="18" charset="0"/>
                <a:ea typeface="微软雅黑" pitchFamily="34" charset="-122"/>
              </a:rPr>
              <a:t>，</a:t>
            </a:r>
            <a:r>
              <a:rPr lang="en-US" altLang="zh-CN" sz="1800" dirty="0">
                <a:latin typeface="Times New Roman" panose="02020603050405020304" pitchFamily="18" charset="0"/>
                <a:ea typeface="微软雅黑" pitchFamily="34" charset="-122"/>
              </a:rPr>
              <a:t>X</a:t>
            </a:r>
            <a:r>
              <a:rPr lang="en-US" altLang="zh-CN" sz="1800" baseline="-25000" dirty="0">
                <a:latin typeface="Times New Roman" panose="02020603050405020304" pitchFamily="18" charset="0"/>
                <a:ea typeface="微软雅黑" pitchFamily="34" charset="-122"/>
              </a:rPr>
              <a:t>B</a:t>
            </a:r>
            <a:r>
              <a:rPr lang="zh-CN" altLang="en-US" sz="1800" dirty="0">
                <a:latin typeface="Times New Roman" panose="02020603050405020304" pitchFamily="18" charset="0"/>
                <a:ea typeface="微软雅黑" pitchFamily="34" charset="-122"/>
              </a:rPr>
              <a:t>＝</a:t>
            </a:r>
            <a:r>
              <a:rPr lang="en-US" altLang="zh-CN" sz="1800" dirty="0">
                <a:latin typeface="Times New Roman" panose="02020603050405020304" pitchFamily="18" charset="0"/>
                <a:ea typeface="微软雅黑" pitchFamily="34" charset="-122"/>
              </a:rPr>
              <a:t>233</a:t>
            </a:r>
          </a:p>
          <a:p>
            <a:pPr marL="457200" indent="-457200" algn="just" defTabSz="677863">
              <a:lnSpc>
                <a:spcPct val="130000"/>
              </a:lnSpc>
              <a:spcBef>
                <a:spcPts val="600"/>
              </a:spcBef>
              <a:spcAft>
                <a:spcPts val="1200"/>
              </a:spcAft>
              <a:buFont typeface="Symbol" pitchFamily="18" charset="2"/>
              <a:buAutoNum type="arabicPeriod"/>
            </a:pPr>
            <a:r>
              <a:rPr lang="zh-CN" altLang="en-US" sz="1800" dirty="0">
                <a:latin typeface="Times New Roman" panose="02020603050405020304" pitchFamily="18" charset="0"/>
                <a:ea typeface="微软雅黑" pitchFamily="34" charset="-122"/>
              </a:rPr>
              <a:t>分别计算相应的公钥：</a:t>
            </a:r>
          </a:p>
          <a:p>
            <a:pPr marL="457200" indent="-457200" algn="just" defTabSz="677863">
              <a:lnSpc>
                <a:spcPct val="130000"/>
              </a:lnSpc>
              <a:spcBef>
                <a:spcPts val="600"/>
              </a:spcBef>
              <a:spcAft>
                <a:spcPts val="1200"/>
              </a:spcAft>
              <a:buFont typeface="Times New Roman" pitchFamily="18" charset="0"/>
              <a:buNone/>
            </a:pPr>
            <a:r>
              <a:rPr lang="en-US" altLang="zh-CN" sz="1800" dirty="0">
                <a:latin typeface="Times New Roman" panose="02020603050405020304" pitchFamily="18" charset="0"/>
                <a:ea typeface="微软雅黑" pitchFamily="34" charset="-122"/>
              </a:rPr>
              <a:t>       A</a:t>
            </a:r>
            <a:r>
              <a:rPr lang="zh-CN" altLang="en-US" sz="1800" dirty="0">
                <a:latin typeface="Times New Roman" panose="02020603050405020304" pitchFamily="18" charset="0"/>
                <a:ea typeface="微软雅黑" pitchFamily="34" charset="-122"/>
              </a:rPr>
              <a:t>计算</a:t>
            </a:r>
            <a:r>
              <a:rPr lang="en-US" altLang="zh-CN" sz="1800" dirty="0">
                <a:latin typeface="Times New Roman" panose="02020603050405020304" pitchFamily="18" charset="0"/>
                <a:ea typeface="微软雅黑" pitchFamily="34" charset="-122"/>
              </a:rPr>
              <a:t>Y</a:t>
            </a:r>
            <a:r>
              <a:rPr lang="en-US" altLang="zh-CN" sz="1800" baseline="-25000" dirty="0">
                <a:latin typeface="Times New Roman" panose="02020603050405020304" pitchFamily="18" charset="0"/>
                <a:ea typeface="微软雅黑" pitchFamily="34" charset="-122"/>
              </a:rPr>
              <a:t>A</a:t>
            </a:r>
            <a:r>
              <a:rPr lang="zh-CN" altLang="en-US" sz="1800" dirty="0">
                <a:latin typeface="Times New Roman" panose="02020603050405020304" pitchFamily="18" charset="0"/>
                <a:ea typeface="微软雅黑" pitchFamily="34" charset="-122"/>
              </a:rPr>
              <a:t>＝</a:t>
            </a:r>
            <a:r>
              <a:rPr lang="en-US" altLang="zh-CN" sz="1800" dirty="0">
                <a:latin typeface="Times New Roman" panose="02020603050405020304" pitchFamily="18" charset="0"/>
                <a:ea typeface="微软雅黑" pitchFamily="34" charset="-122"/>
              </a:rPr>
              <a:t>3</a:t>
            </a:r>
            <a:r>
              <a:rPr lang="en-US" altLang="zh-CN" sz="1800" baseline="30000" dirty="0">
                <a:latin typeface="Times New Roman" panose="02020603050405020304" pitchFamily="18" charset="0"/>
                <a:ea typeface="微软雅黑" pitchFamily="34" charset="-122"/>
              </a:rPr>
              <a:t>97</a:t>
            </a:r>
            <a:r>
              <a:rPr lang="en-US" altLang="zh-CN" sz="1800" dirty="0">
                <a:latin typeface="Times New Roman" panose="02020603050405020304" pitchFamily="18" charset="0"/>
                <a:ea typeface="微软雅黑" pitchFamily="34" charset="-122"/>
              </a:rPr>
              <a:t> mod 353 = 40</a:t>
            </a:r>
          </a:p>
          <a:p>
            <a:pPr marL="457200" indent="-457200" algn="just" defTabSz="677863">
              <a:lnSpc>
                <a:spcPct val="130000"/>
              </a:lnSpc>
              <a:spcBef>
                <a:spcPts val="600"/>
              </a:spcBef>
              <a:spcAft>
                <a:spcPts val="1200"/>
              </a:spcAft>
              <a:buFont typeface="Times New Roman" pitchFamily="18" charset="0"/>
              <a:buNone/>
            </a:pPr>
            <a:r>
              <a:rPr lang="zh-CN" altLang="en-US" sz="1800" dirty="0">
                <a:latin typeface="Times New Roman" panose="02020603050405020304" pitchFamily="18" charset="0"/>
                <a:ea typeface="微软雅黑" pitchFamily="34" charset="-122"/>
              </a:rPr>
              <a:t>       </a:t>
            </a:r>
            <a:r>
              <a:rPr lang="en-US" altLang="zh-CN" sz="1800" dirty="0">
                <a:latin typeface="Times New Roman" panose="02020603050405020304" pitchFamily="18" charset="0"/>
                <a:ea typeface="微软雅黑" pitchFamily="34" charset="-122"/>
              </a:rPr>
              <a:t>B</a:t>
            </a:r>
            <a:r>
              <a:rPr lang="zh-CN" altLang="en-US" sz="1800" dirty="0">
                <a:latin typeface="Times New Roman" panose="02020603050405020304" pitchFamily="18" charset="0"/>
                <a:ea typeface="微软雅黑" pitchFamily="34" charset="-122"/>
              </a:rPr>
              <a:t>计算</a:t>
            </a:r>
            <a:r>
              <a:rPr lang="en-US" altLang="zh-CN" sz="1800" dirty="0">
                <a:latin typeface="Times New Roman" panose="02020603050405020304" pitchFamily="18" charset="0"/>
                <a:ea typeface="微软雅黑" pitchFamily="34" charset="-122"/>
              </a:rPr>
              <a:t>Y</a:t>
            </a:r>
            <a:r>
              <a:rPr lang="en-US" altLang="zh-CN" sz="1800" baseline="-25000" dirty="0">
                <a:latin typeface="Times New Roman" panose="02020603050405020304" pitchFamily="18" charset="0"/>
                <a:ea typeface="微软雅黑" pitchFamily="34" charset="-122"/>
              </a:rPr>
              <a:t>B</a:t>
            </a:r>
            <a:r>
              <a:rPr lang="zh-CN" altLang="en-US" sz="1800" dirty="0">
                <a:latin typeface="Times New Roman" panose="02020603050405020304" pitchFamily="18" charset="0"/>
                <a:ea typeface="微软雅黑" pitchFamily="34" charset="-122"/>
              </a:rPr>
              <a:t>＝</a:t>
            </a:r>
            <a:r>
              <a:rPr lang="en-US" altLang="zh-CN" sz="1800" dirty="0">
                <a:latin typeface="Times New Roman" panose="02020603050405020304" pitchFamily="18" charset="0"/>
                <a:ea typeface="微软雅黑" pitchFamily="34" charset="-122"/>
              </a:rPr>
              <a:t>3</a:t>
            </a:r>
            <a:r>
              <a:rPr lang="en-US" altLang="zh-CN" sz="1800" baseline="30000" dirty="0">
                <a:latin typeface="Times New Roman" panose="02020603050405020304" pitchFamily="18" charset="0"/>
                <a:ea typeface="微软雅黑" pitchFamily="34" charset="-122"/>
              </a:rPr>
              <a:t>233</a:t>
            </a:r>
            <a:r>
              <a:rPr lang="en-US" altLang="zh-CN" sz="1800" dirty="0">
                <a:latin typeface="Times New Roman" panose="02020603050405020304" pitchFamily="18" charset="0"/>
                <a:ea typeface="微软雅黑" pitchFamily="34" charset="-122"/>
              </a:rPr>
              <a:t> mod 353 = 248</a:t>
            </a:r>
            <a:endParaRPr lang="zh-CN" altLang="en-US" sz="1800" dirty="0">
              <a:latin typeface="Times New Roman" panose="02020603050405020304" pitchFamily="18" charset="0"/>
              <a:ea typeface="微软雅黑" pitchFamily="34" charset="-122"/>
            </a:endParaRPr>
          </a:p>
          <a:p>
            <a:pPr marL="457200" indent="-457200" algn="just" defTabSz="677863">
              <a:lnSpc>
                <a:spcPct val="130000"/>
              </a:lnSpc>
              <a:spcBef>
                <a:spcPts val="600"/>
              </a:spcBef>
              <a:spcAft>
                <a:spcPts val="1200"/>
              </a:spcAft>
              <a:buFont typeface="Symbol" pitchFamily="18" charset="2"/>
              <a:buAutoNum type="arabicPeriod" startAt="4"/>
            </a:pPr>
            <a:r>
              <a:rPr lang="en-US" altLang="zh-CN" sz="1800" dirty="0">
                <a:latin typeface="Times New Roman" panose="02020603050405020304" pitchFamily="18" charset="0"/>
                <a:ea typeface="微软雅黑" pitchFamily="34" charset="-122"/>
              </a:rPr>
              <a:t>A</a:t>
            </a:r>
            <a:r>
              <a:rPr lang="zh-CN" altLang="en-US" sz="1800" dirty="0">
                <a:latin typeface="Times New Roman" panose="02020603050405020304" pitchFamily="18" charset="0"/>
                <a:ea typeface="微软雅黑" pitchFamily="34" charset="-122"/>
              </a:rPr>
              <a:t>计算</a:t>
            </a:r>
            <a:r>
              <a:rPr lang="en-US" altLang="zh-CN" sz="1800" dirty="0">
                <a:latin typeface="Times New Roman" panose="02020603050405020304" pitchFamily="18" charset="0"/>
                <a:ea typeface="微软雅黑" pitchFamily="34" charset="-122"/>
              </a:rPr>
              <a:t>K</a:t>
            </a:r>
            <a:r>
              <a:rPr lang="zh-CN" altLang="en-US" sz="1800" dirty="0">
                <a:latin typeface="Times New Roman" panose="02020603050405020304" pitchFamily="18" charset="0"/>
                <a:ea typeface="微软雅黑" pitchFamily="34" charset="-122"/>
              </a:rPr>
              <a:t>＝（</a:t>
            </a:r>
            <a:r>
              <a:rPr lang="en-US" altLang="zh-CN" sz="1800" dirty="0">
                <a:latin typeface="Times New Roman" panose="02020603050405020304" pitchFamily="18" charset="0"/>
                <a:ea typeface="微软雅黑" pitchFamily="34" charset="-122"/>
              </a:rPr>
              <a:t>Y</a:t>
            </a:r>
            <a:r>
              <a:rPr lang="en-US" altLang="zh-CN" sz="1800" baseline="-25000" dirty="0">
                <a:latin typeface="Times New Roman" panose="02020603050405020304" pitchFamily="18" charset="0"/>
                <a:ea typeface="微软雅黑" pitchFamily="34" charset="-122"/>
              </a:rPr>
              <a:t>B</a:t>
            </a:r>
            <a:r>
              <a:rPr lang="zh-CN" altLang="en-US" sz="1800" dirty="0">
                <a:latin typeface="Times New Roman" panose="02020603050405020304" pitchFamily="18" charset="0"/>
                <a:ea typeface="微软雅黑" pitchFamily="34" charset="-122"/>
              </a:rPr>
              <a:t>） </a:t>
            </a:r>
            <a:r>
              <a:rPr lang="en-US" altLang="zh-CN" sz="1800" baseline="30000" dirty="0">
                <a:latin typeface="Times New Roman" panose="02020603050405020304" pitchFamily="18" charset="0"/>
                <a:ea typeface="微软雅黑" pitchFamily="34" charset="-122"/>
              </a:rPr>
              <a:t>XA</a:t>
            </a:r>
            <a:r>
              <a:rPr lang="zh-CN" altLang="en-US" sz="1800" baseline="30000" dirty="0">
                <a:latin typeface="Times New Roman" panose="02020603050405020304" pitchFamily="18" charset="0"/>
                <a:ea typeface="微软雅黑" pitchFamily="34" charset="-122"/>
              </a:rPr>
              <a:t> </a:t>
            </a:r>
            <a:r>
              <a:rPr lang="en-US" altLang="zh-CN" sz="1800" dirty="0">
                <a:latin typeface="Times New Roman" panose="02020603050405020304" pitchFamily="18" charset="0"/>
                <a:ea typeface="微软雅黑" pitchFamily="34" charset="-122"/>
              </a:rPr>
              <a:t>mod 353 </a:t>
            </a:r>
            <a:r>
              <a:rPr lang="zh-CN" altLang="en-US" sz="1800" dirty="0">
                <a:latin typeface="Times New Roman" panose="02020603050405020304" pitchFamily="18" charset="0"/>
                <a:ea typeface="微软雅黑" pitchFamily="34" charset="-122"/>
              </a:rPr>
              <a:t>＝ </a:t>
            </a:r>
            <a:r>
              <a:rPr lang="en-US" altLang="zh-CN" sz="1800" dirty="0">
                <a:latin typeface="Times New Roman" panose="02020603050405020304" pitchFamily="18" charset="0"/>
                <a:ea typeface="微软雅黑" pitchFamily="34" charset="-122"/>
              </a:rPr>
              <a:t>248</a:t>
            </a:r>
            <a:r>
              <a:rPr lang="en-US" altLang="zh-CN" sz="1800" baseline="30000" dirty="0">
                <a:latin typeface="Times New Roman" panose="02020603050405020304" pitchFamily="18" charset="0"/>
                <a:ea typeface="微软雅黑" pitchFamily="34" charset="-122"/>
              </a:rPr>
              <a:t>97</a:t>
            </a:r>
            <a:r>
              <a:rPr lang="en-US" altLang="zh-CN" sz="1800" dirty="0">
                <a:latin typeface="Times New Roman" panose="02020603050405020304" pitchFamily="18" charset="0"/>
                <a:ea typeface="微软雅黑" pitchFamily="34" charset="-122"/>
              </a:rPr>
              <a:t> mod 353 </a:t>
            </a:r>
            <a:r>
              <a:rPr lang="zh-CN" altLang="en-US" sz="1800" dirty="0">
                <a:latin typeface="Times New Roman" panose="02020603050405020304" pitchFamily="18" charset="0"/>
                <a:ea typeface="微软雅黑" pitchFamily="34" charset="-122"/>
              </a:rPr>
              <a:t>＝ </a:t>
            </a:r>
            <a:r>
              <a:rPr lang="en-US" altLang="zh-CN" sz="1800" dirty="0">
                <a:latin typeface="Times New Roman" panose="02020603050405020304" pitchFamily="18" charset="0"/>
                <a:ea typeface="微软雅黑" pitchFamily="34" charset="-122"/>
              </a:rPr>
              <a:t>160</a:t>
            </a:r>
          </a:p>
          <a:p>
            <a:pPr marL="457200" indent="-457200" algn="just" defTabSz="677863">
              <a:lnSpc>
                <a:spcPct val="130000"/>
              </a:lnSpc>
              <a:spcBef>
                <a:spcPts val="600"/>
              </a:spcBef>
              <a:spcAft>
                <a:spcPts val="1200"/>
              </a:spcAft>
              <a:buFont typeface="Times New Roman" pitchFamily="18" charset="0"/>
              <a:buNone/>
            </a:pPr>
            <a:r>
              <a:rPr lang="en-US" altLang="zh-CN" sz="1800" dirty="0">
                <a:latin typeface="Times New Roman" panose="02020603050405020304" pitchFamily="18" charset="0"/>
                <a:ea typeface="微软雅黑" pitchFamily="34" charset="-122"/>
              </a:rPr>
              <a:t>       B</a:t>
            </a:r>
            <a:r>
              <a:rPr lang="zh-CN" altLang="en-US" sz="1800" dirty="0">
                <a:latin typeface="Times New Roman" panose="02020603050405020304" pitchFamily="18" charset="0"/>
                <a:ea typeface="微软雅黑" pitchFamily="34" charset="-122"/>
              </a:rPr>
              <a:t>计算</a:t>
            </a:r>
            <a:r>
              <a:rPr lang="en-US" altLang="zh-CN" sz="1800" dirty="0">
                <a:latin typeface="Times New Roman" panose="02020603050405020304" pitchFamily="18" charset="0"/>
                <a:ea typeface="微软雅黑" pitchFamily="34" charset="-122"/>
              </a:rPr>
              <a:t>K</a:t>
            </a:r>
            <a:r>
              <a:rPr lang="zh-CN" altLang="en-US" sz="1800" dirty="0">
                <a:latin typeface="Times New Roman" panose="02020603050405020304" pitchFamily="18" charset="0"/>
                <a:ea typeface="微软雅黑" pitchFamily="34" charset="-122"/>
              </a:rPr>
              <a:t>＝（</a:t>
            </a:r>
            <a:r>
              <a:rPr lang="en-US" altLang="zh-CN" sz="1800" dirty="0">
                <a:latin typeface="Times New Roman" panose="02020603050405020304" pitchFamily="18" charset="0"/>
                <a:ea typeface="微软雅黑" pitchFamily="34" charset="-122"/>
              </a:rPr>
              <a:t>Y</a:t>
            </a:r>
            <a:r>
              <a:rPr lang="en-US" altLang="zh-CN" sz="1800" baseline="-25000" dirty="0">
                <a:latin typeface="Times New Roman" panose="02020603050405020304" pitchFamily="18" charset="0"/>
                <a:ea typeface="微软雅黑" pitchFamily="34" charset="-122"/>
              </a:rPr>
              <a:t>A</a:t>
            </a:r>
            <a:r>
              <a:rPr lang="zh-CN" altLang="en-US" sz="1800" dirty="0">
                <a:latin typeface="Times New Roman" panose="02020603050405020304" pitchFamily="18" charset="0"/>
                <a:ea typeface="微软雅黑" pitchFamily="34" charset="-122"/>
              </a:rPr>
              <a:t>） </a:t>
            </a:r>
            <a:r>
              <a:rPr lang="en-US" altLang="zh-CN" sz="1800" baseline="30000" dirty="0" err="1">
                <a:latin typeface="Times New Roman" panose="02020603050405020304" pitchFamily="18" charset="0"/>
                <a:ea typeface="微软雅黑" pitchFamily="34" charset="-122"/>
              </a:rPr>
              <a:t>XB</a:t>
            </a:r>
            <a:r>
              <a:rPr lang="en-US" altLang="zh-CN" sz="1800" dirty="0" err="1">
                <a:latin typeface="Times New Roman" panose="02020603050405020304" pitchFamily="18" charset="0"/>
                <a:ea typeface="微软雅黑" pitchFamily="34" charset="-122"/>
              </a:rPr>
              <a:t>mod</a:t>
            </a:r>
            <a:r>
              <a:rPr lang="en-US" altLang="zh-CN" sz="1800" dirty="0">
                <a:latin typeface="Times New Roman" panose="02020603050405020304" pitchFamily="18" charset="0"/>
                <a:ea typeface="微软雅黑" pitchFamily="34" charset="-122"/>
              </a:rPr>
              <a:t> 353 </a:t>
            </a:r>
            <a:r>
              <a:rPr lang="zh-CN" altLang="en-US" sz="1800" dirty="0">
                <a:latin typeface="Times New Roman" panose="02020603050405020304" pitchFamily="18" charset="0"/>
                <a:ea typeface="微软雅黑" pitchFamily="34" charset="-122"/>
              </a:rPr>
              <a:t>＝ </a:t>
            </a:r>
            <a:r>
              <a:rPr lang="en-US" altLang="zh-CN" sz="1800" dirty="0">
                <a:latin typeface="Times New Roman" panose="02020603050405020304" pitchFamily="18" charset="0"/>
                <a:ea typeface="微软雅黑" pitchFamily="34" charset="-122"/>
              </a:rPr>
              <a:t>40</a:t>
            </a:r>
            <a:r>
              <a:rPr lang="en-US" altLang="zh-CN" sz="1800" baseline="30000" dirty="0">
                <a:latin typeface="Times New Roman" panose="02020603050405020304" pitchFamily="18" charset="0"/>
                <a:ea typeface="微软雅黑" pitchFamily="34" charset="-122"/>
              </a:rPr>
              <a:t>233</a:t>
            </a:r>
            <a:r>
              <a:rPr lang="en-US" altLang="zh-CN" sz="1800" dirty="0">
                <a:latin typeface="Times New Roman" panose="02020603050405020304" pitchFamily="18" charset="0"/>
                <a:ea typeface="微软雅黑" pitchFamily="34" charset="-122"/>
              </a:rPr>
              <a:t> mod 353 </a:t>
            </a:r>
            <a:r>
              <a:rPr lang="zh-CN" altLang="en-US" sz="1800" dirty="0">
                <a:latin typeface="Times New Roman" panose="02020603050405020304" pitchFamily="18" charset="0"/>
                <a:ea typeface="微软雅黑" pitchFamily="34" charset="-122"/>
              </a:rPr>
              <a:t>＝ </a:t>
            </a:r>
            <a:r>
              <a:rPr lang="en-US" altLang="zh-CN" sz="1800" dirty="0">
                <a:latin typeface="Times New Roman" panose="02020603050405020304" pitchFamily="18" charset="0"/>
                <a:ea typeface="微软雅黑" pitchFamily="34" charset="-122"/>
              </a:rPr>
              <a:t>160</a:t>
            </a:r>
            <a:r>
              <a:rPr lang="zh-CN" altLang="en-US" sz="1800" dirty="0">
                <a:latin typeface="Times New Roman" panose="02020603050405020304" pitchFamily="18" charset="0"/>
                <a:ea typeface="微软雅黑" pitchFamily="34" charset="-122"/>
              </a:rPr>
              <a:t>  </a:t>
            </a:r>
          </a:p>
        </p:txBody>
      </p:sp>
      <p:sp>
        <p:nvSpPr>
          <p:cNvPr id="2949123" name="Rectangle 3"/>
          <p:cNvSpPr>
            <a:spLocks noChangeArrowheads="1"/>
          </p:cNvSpPr>
          <p:nvPr/>
        </p:nvSpPr>
        <p:spPr bwMode="auto">
          <a:xfrm>
            <a:off x="687388" y="441325"/>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en-US" altLang="zh-CN" sz="3600" dirty="0" err="1">
                <a:solidFill>
                  <a:schemeClr val="accent2"/>
                </a:solidFill>
                <a:effectLst>
                  <a:outerShdw blurRad="38100" dist="38100" dir="2700000" algn="tl">
                    <a:srgbClr val="000000">
                      <a:alpha val="43137"/>
                    </a:srgbClr>
                  </a:outerShdw>
                </a:effectLst>
                <a:latin typeface="+mj-ea"/>
                <a:ea typeface="+mj-ea"/>
                <a:cs typeface="+mj-cs"/>
              </a:rPr>
              <a:t>Diffie</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a:t>
            </a:r>
            <a:r>
              <a:rPr lang="en-US" altLang="zh-CN" sz="3600" dirty="0">
                <a:solidFill>
                  <a:schemeClr val="accent2"/>
                </a:solidFill>
                <a:effectLst>
                  <a:outerShdw blurRad="38100" dist="38100" dir="2700000" algn="tl">
                    <a:srgbClr val="000000">
                      <a:alpha val="43137"/>
                    </a:srgbClr>
                  </a:outerShdw>
                </a:effectLst>
                <a:latin typeface="+mj-ea"/>
                <a:ea typeface="+mj-ea"/>
                <a:cs typeface="+mj-cs"/>
              </a:rPr>
              <a:t>Hellman</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算法实例</a:t>
            </a:r>
          </a:p>
        </p:txBody>
      </p:sp>
      <p:sp>
        <p:nvSpPr>
          <p:cNvPr id="2949124" name="Rectangle 4"/>
          <p:cNvSpPr>
            <a:spLocks noChangeArrowheads="1"/>
          </p:cNvSpPr>
          <p:nvPr/>
        </p:nvSpPr>
        <p:spPr bwMode="auto">
          <a:xfrm>
            <a:off x="958850" y="5748338"/>
            <a:ext cx="7450138" cy="550862"/>
          </a:xfrm>
          <a:prstGeom prst="rect">
            <a:avLst/>
          </a:prstGeom>
          <a:solidFill>
            <a:srgbClr val="CCFFFF"/>
          </a:solidFill>
          <a:ln w="9525">
            <a:solidFill>
              <a:srgbClr val="66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lstStyle/>
          <a:p>
            <a:pPr marL="849313" lvl="1" indent="-371475" defTabSz="677863">
              <a:lnSpc>
                <a:spcPct val="130000"/>
              </a:lnSpc>
              <a:spcBef>
                <a:spcPct val="65000"/>
              </a:spcBef>
            </a:pPr>
            <a:r>
              <a:rPr lang="zh-CN" altLang="en-US" sz="2000" dirty="0">
                <a:solidFill>
                  <a:srgbClr val="C00000"/>
                </a:solidFill>
                <a:effectLst>
                  <a:outerShdw blurRad="38100" dist="38100" dir="2700000" algn="tl">
                    <a:srgbClr val="000000"/>
                  </a:outerShdw>
                </a:effectLst>
                <a:latin typeface="微软雅黑" pitchFamily="34" charset="-122"/>
                <a:ea typeface="微软雅黑" pitchFamily="34" charset="-122"/>
              </a:rPr>
              <a:t>双方都可以计算出</a:t>
            </a:r>
            <a:r>
              <a:rPr lang="en-US" altLang="zh-CN" sz="2000" dirty="0">
                <a:solidFill>
                  <a:srgbClr val="C00000"/>
                </a:solidFill>
                <a:effectLst>
                  <a:outerShdw blurRad="38100" dist="38100" dir="2700000" algn="tl">
                    <a:srgbClr val="000000"/>
                  </a:outerShdw>
                </a:effectLst>
                <a:latin typeface="微软雅黑" pitchFamily="34" charset="-122"/>
                <a:ea typeface="微软雅黑" pitchFamily="34" charset="-122"/>
              </a:rPr>
              <a:t>Key</a:t>
            </a:r>
            <a:r>
              <a:rPr lang="zh-CN" altLang="en-US" sz="2000" dirty="0">
                <a:solidFill>
                  <a:srgbClr val="C00000"/>
                </a:solidFill>
                <a:effectLst>
                  <a:outerShdw blurRad="38100" dist="38100" dir="2700000" algn="tl">
                    <a:srgbClr val="000000"/>
                  </a:outerShdw>
                </a:effectLst>
                <a:latin typeface="微软雅黑" pitchFamily="34" charset="-122"/>
                <a:ea typeface="微软雅黑" pitchFamily="34" charset="-122"/>
              </a:rPr>
              <a:t>为</a:t>
            </a:r>
            <a:r>
              <a:rPr lang="en-US" altLang="zh-CN" sz="2000" dirty="0">
                <a:solidFill>
                  <a:srgbClr val="C00000"/>
                </a:solidFill>
                <a:effectLst>
                  <a:outerShdw blurRad="38100" dist="38100" dir="2700000" algn="tl">
                    <a:srgbClr val="000000"/>
                  </a:outerShdw>
                </a:effectLst>
                <a:latin typeface="微软雅黑" pitchFamily="34" charset="-122"/>
                <a:ea typeface="微软雅黑" pitchFamily="34" charset="-122"/>
              </a:rPr>
              <a:t>160</a:t>
            </a:r>
            <a:r>
              <a:rPr lang="zh-CN" altLang="en-US" sz="2000" dirty="0">
                <a:solidFill>
                  <a:srgbClr val="C00000"/>
                </a:solidFill>
                <a:effectLst>
                  <a:outerShdw blurRad="38100" dist="38100" dir="2700000" algn="tl">
                    <a:srgbClr val="000000"/>
                  </a:outerShdw>
                </a:effectLst>
                <a:latin typeface="微软雅黑" pitchFamily="34" charset="-122"/>
                <a:ea typeface="微软雅黑" pitchFamily="34" charset="-122"/>
              </a:rPr>
              <a:t>，于是交换了密钥</a:t>
            </a:r>
            <a:r>
              <a:rPr lang="en-US" altLang="zh-CN" sz="2000" dirty="0">
                <a:solidFill>
                  <a:srgbClr val="C00000"/>
                </a:solidFill>
                <a:effectLst>
                  <a:outerShdw blurRad="38100" dist="38100" dir="2700000" algn="tl">
                    <a:srgbClr val="000000"/>
                  </a:outerShdw>
                </a:effectLst>
                <a:latin typeface="微软雅黑" pitchFamily="34" charset="-122"/>
                <a:ea typeface="微软雅黑" pitchFamily="34" charset="-122"/>
              </a:rPr>
              <a:t>K=160</a:t>
            </a:r>
          </a:p>
        </p:txBody>
      </p:sp>
    </p:spTree>
    <p:extLst>
      <p:ext uri="{BB962C8B-B14F-4D97-AF65-F5344CB8AC3E}">
        <p14:creationId xmlns:p14="http://schemas.microsoft.com/office/powerpoint/2010/main" val="278885545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7"/>
          <p:cNvSpPr>
            <a:spLocks noGrp="1"/>
          </p:cNvSpPr>
          <p:nvPr>
            <p:ph type="sldNum" sz="quarter" idx="12"/>
          </p:nvPr>
        </p:nvSpPr>
        <p:spPr/>
        <p:txBody>
          <a:bodyPr/>
          <a:lstStyle/>
          <a:p>
            <a:fld id="{358724B6-6A60-4131-B229-CDECF148EDC4}" type="slidenum">
              <a:rPr lang="zh-CN" altLang="en-US"/>
              <a:pPr/>
              <a:t>56</a:t>
            </a:fld>
            <a:endParaRPr lang="en-US" altLang="zh-CN"/>
          </a:p>
        </p:txBody>
      </p:sp>
      <p:sp>
        <p:nvSpPr>
          <p:cNvPr id="2949123" name="Rectangle 3"/>
          <p:cNvSpPr>
            <a:spLocks noChangeArrowheads="1"/>
          </p:cNvSpPr>
          <p:nvPr/>
        </p:nvSpPr>
        <p:spPr bwMode="auto">
          <a:xfrm>
            <a:off x="687388" y="441325"/>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en-US" altLang="zh-CN" sz="3600" dirty="0" err="1">
                <a:solidFill>
                  <a:schemeClr val="accent2"/>
                </a:solidFill>
                <a:effectLst>
                  <a:outerShdw blurRad="38100" dist="38100" dir="2700000" algn="tl">
                    <a:srgbClr val="000000">
                      <a:alpha val="43137"/>
                    </a:srgbClr>
                  </a:outerShdw>
                </a:effectLst>
                <a:latin typeface="+mj-ea"/>
                <a:ea typeface="+mj-ea"/>
                <a:cs typeface="+mj-cs"/>
              </a:rPr>
              <a:t>Diffie</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a:t>
            </a:r>
            <a:r>
              <a:rPr lang="en-US" altLang="zh-CN" sz="3600" dirty="0">
                <a:solidFill>
                  <a:schemeClr val="accent2"/>
                </a:solidFill>
                <a:effectLst>
                  <a:outerShdw blurRad="38100" dist="38100" dir="2700000" algn="tl">
                    <a:srgbClr val="000000">
                      <a:alpha val="43137"/>
                    </a:srgbClr>
                  </a:outerShdw>
                </a:effectLst>
                <a:latin typeface="+mj-ea"/>
                <a:ea typeface="+mj-ea"/>
                <a:cs typeface="+mj-cs"/>
              </a:rPr>
              <a:t>Hellman</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算法实例</a:t>
            </a:r>
          </a:p>
        </p:txBody>
      </p:sp>
      <p:sp>
        <p:nvSpPr>
          <p:cNvPr id="7" name="Rectangle 3">
            <a:extLst>
              <a:ext uri="{FF2B5EF4-FFF2-40B4-BE49-F238E27FC236}">
                <a16:creationId xmlns:a16="http://schemas.microsoft.com/office/drawing/2014/main" id="{19456B05-DAE7-4B8A-833B-91009734A004}"/>
              </a:ext>
            </a:extLst>
          </p:cNvPr>
          <p:cNvSpPr>
            <a:spLocks noGrp="1" noChangeArrowheads="1"/>
          </p:cNvSpPr>
          <p:nvPr>
            <p:ph type="body" idx="1"/>
          </p:nvPr>
        </p:nvSpPr>
        <p:spPr>
          <a:xfrm>
            <a:off x="601662" y="2828181"/>
            <a:ext cx="8002588" cy="1201638"/>
          </a:xfrm>
          <a:noFill/>
          <a:extLst>
            <a:ext uri="{909E8E84-426E-40DD-AFC4-6F175D3DCCD1}">
              <a14:hiddenFill xmlns:a14="http://schemas.microsoft.com/office/drawing/2010/main">
                <a:solidFill>
                  <a:schemeClr val="bg1"/>
                </a:solidFill>
              </a14:hiddenFill>
            </a:ext>
          </a:extLst>
        </p:spPr>
        <p:txBody>
          <a:bodyPr/>
          <a:lstStyle/>
          <a:p>
            <a:pPr marL="0" indent="0">
              <a:lnSpc>
                <a:spcPct val="90000"/>
              </a:lnSpc>
              <a:buNone/>
            </a:pPr>
            <a:endParaRPr lang="en-US" altLang="zh-CN" sz="4000" b="0" dirty="0">
              <a:solidFill>
                <a:srgbClr val="FF0000"/>
              </a:solidFill>
              <a:latin typeface="微软雅黑" pitchFamily="34" charset="-122"/>
              <a:ea typeface="微软雅黑" pitchFamily="34" charset="-122"/>
            </a:endParaRPr>
          </a:p>
          <a:p>
            <a:pPr>
              <a:lnSpc>
                <a:spcPct val="90000"/>
              </a:lnSpc>
            </a:pPr>
            <a:r>
              <a:rPr lang="zh-CN" altLang="en-US" sz="4000" dirty="0">
                <a:solidFill>
                  <a:srgbClr val="FF0000"/>
                </a:solidFill>
                <a:latin typeface="微软雅黑" pitchFamily="34" charset="-122"/>
                <a:ea typeface="微软雅黑" pitchFamily="34" charset="-122"/>
              </a:rPr>
              <a:t>课堂练习：</a:t>
            </a:r>
            <a:r>
              <a:rPr lang="en-US" altLang="zh-CN" sz="4000" dirty="0">
                <a:solidFill>
                  <a:srgbClr val="FF0000"/>
                </a:solidFill>
                <a:latin typeface="微软雅黑" pitchFamily="34" charset="-122"/>
                <a:ea typeface="微软雅黑" pitchFamily="34" charset="-122"/>
              </a:rPr>
              <a:t>P78</a:t>
            </a:r>
            <a:r>
              <a:rPr lang="zh-CN" altLang="en-US" sz="4000" dirty="0">
                <a:solidFill>
                  <a:srgbClr val="FF0000"/>
                </a:solidFill>
                <a:latin typeface="微软雅黑" pitchFamily="34" charset="-122"/>
                <a:ea typeface="微软雅黑" pitchFamily="34" charset="-122"/>
              </a:rPr>
              <a:t>，</a:t>
            </a:r>
            <a:r>
              <a:rPr lang="en-US" altLang="zh-CN" sz="4000" dirty="0">
                <a:solidFill>
                  <a:srgbClr val="FF0000"/>
                </a:solidFill>
                <a:latin typeface="微软雅黑" pitchFamily="34" charset="-122"/>
                <a:ea typeface="微软雅黑" pitchFamily="34" charset="-122"/>
              </a:rPr>
              <a:t>3.21</a:t>
            </a:r>
            <a:r>
              <a:rPr lang="zh-CN" altLang="en-US" sz="4000" dirty="0">
                <a:solidFill>
                  <a:srgbClr val="FF0000"/>
                </a:solidFill>
                <a:latin typeface="微软雅黑" pitchFamily="34" charset="-122"/>
                <a:ea typeface="微软雅黑" pitchFamily="34" charset="-122"/>
              </a:rPr>
              <a:t>题</a:t>
            </a:r>
            <a:endParaRPr lang="en-US" altLang="zh-CN" sz="4000" b="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2891119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DC76466B-36CA-40A2-91FF-4DE1C82F356B}" type="slidenum">
              <a:rPr lang="zh-CN" altLang="en-US"/>
              <a:pPr/>
              <a:t>57</a:t>
            </a:fld>
            <a:endParaRPr lang="en-US" altLang="zh-CN"/>
          </a:p>
        </p:txBody>
      </p:sp>
      <p:sp>
        <p:nvSpPr>
          <p:cNvPr id="2947074" name="Rectangle 2"/>
          <p:cNvSpPr>
            <a:spLocks noGrp="1" noChangeArrowheads="1"/>
          </p:cNvSpPr>
          <p:nvPr>
            <p:ph type="body" sz="half" idx="1"/>
          </p:nvPr>
        </p:nvSpPr>
        <p:spPr>
          <a:xfrm>
            <a:off x="839788" y="1227138"/>
            <a:ext cx="7989887" cy="1524000"/>
          </a:xfrm>
          <a:noFill/>
          <a:ln/>
        </p:spPr>
        <p:txBody>
          <a:bodyPr lIns="82550" tIns="41275" rIns="82550" bIns="41275"/>
          <a:lstStyle/>
          <a:p>
            <a:pPr algn="just" defTabSz="677863">
              <a:lnSpc>
                <a:spcPct val="130000"/>
              </a:lnSpc>
              <a:spcBef>
                <a:spcPct val="0"/>
              </a:spcBef>
              <a:buFont typeface="Wingdings" pitchFamily="2" charset="2"/>
              <a:buChar char="Ø"/>
            </a:pPr>
            <a:r>
              <a:rPr lang="zh-CN" altLang="en-US" sz="2000" dirty="0">
                <a:latin typeface="微软雅黑" pitchFamily="34" charset="-122"/>
                <a:ea typeface="微软雅黑" pitchFamily="34" charset="-122"/>
              </a:rPr>
              <a:t>只能用于密码交换</a:t>
            </a:r>
          </a:p>
          <a:p>
            <a:pPr algn="just" defTabSz="677863">
              <a:lnSpc>
                <a:spcPct val="130000"/>
              </a:lnSpc>
              <a:spcBef>
                <a:spcPct val="0"/>
              </a:spcBef>
              <a:buFont typeface="Wingdings" pitchFamily="2" charset="2"/>
              <a:buChar char="Ø"/>
            </a:pPr>
            <a:r>
              <a:rPr lang="zh-CN" altLang="en-US" sz="2000" dirty="0">
                <a:latin typeface="微软雅黑" pitchFamily="34" charset="-122"/>
                <a:ea typeface="微软雅黑" pitchFamily="34" charset="-122"/>
              </a:rPr>
              <a:t>对手若想计算</a:t>
            </a:r>
            <a:r>
              <a:rPr lang="en-US" altLang="zh-CN" sz="2000" dirty="0">
                <a:latin typeface="微软雅黑" pitchFamily="34" charset="-122"/>
                <a:ea typeface="微软雅黑" pitchFamily="34" charset="-122"/>
              </a:rPr>
              <a:t>K</a:t>
            </a:r>
            <a:r>
              <a:rPr lang="zh-CN" altLang="en-US" sz="2000" dirty="0">
                <a:latin typeface="微软雅黑" pitchFamily="34" charset="-122"/>
                <a:ea typeface="微软雅黑" pitchFamily="34" charset="-122"/>
              </a:rPr>
              <a:t>，必须通过</a:t>
            </a:r>
            <a:r>
              <a:rPr lang="en-US" altLang="zh-CN" sz="2000" dirty="0">
                <a:latin typeface="微软雅黑" pitchFamily="34" charset="-122"/>
                <a:ea typeface="微软雅黑" pitchFamily="34" charset="-122"/>
              </a:rPr>
              <a:t>q</a:t>
            </a:r>
            <a:r>
              <a:rPr lang="zh-CN" altLang="en-US" sz="2000" dirty="0">
                <a:latin typeface="微软雅黑" pitchFamily="34" charset="-122"/>
                <a:ea typeface="微软雅黑" pitchFamily="34" charset="-122"/>
              </a:rPr>
              <a:t>，</a:t>
            </a:r>
            <a:r>
              <a:rPr lang="el-GR" altLang="zh-CN" sz="2000" dirty="0">
                <a:latin typeface="微软雅黑" pitchFamily="34" charset="-122"/>
                <a:ea typeface="微软雅黑" pitchFamily="34" charset="-122"/>
                <a:cs typeface="Times New Roman" pitchFamily="18" charset="0"/>
              </a:rPr>
              <a:t>α</a:t>
            </a:r>
            <a:r>
              <a:rPr lang="zh-CN" altLang="en-US" sz="2000" dirty="0">
                <a:latin typeface="微软雅黑" pitchFamily="34" charset="-122"/>
                <a:ea typeface="微软雅黑" pitchFamily="34" charset="-122"/>
                <a:cs typeface="Times New Roman" pitchFamily="18" charset="0"/>
              </a:rPr>
              <a:t>，</a:t>
            </a:r>
            <a:r>
              <a:rPr lang="en-US" altLang="zh-CN" sz="2000" dirty="0">
                <a:latin typeface="微软雅黑" pitchFamily="34" charset="-122"/>
                <a:ea typeface="微软雅黑" pitchFamily="34" charset="-122"/>
                <a:cs typeface="Times New Roman" pitchFamily="18" charset="0"/>
              </a:rPr>
              <a:t>Y</a:t>
            </a:r>
            <a:r>
              <a:rPr lang="en-US" altLang="zh-CN" sz="2000" baseline="-25000" dirty="0">
                <a:latin typeface="微软雅黑" pitchFamily="34" charset="-122"/>
                <a:ea typeface="微软雅黑" pitchFamily="34" charset="-122"/>
                <a:cs typeface="Times New Roman" pitchFamily="18" charset="0"/>
              </a:rPr>
              <a:t>A</a:t>
            </a:r>
            <a:r>
              <a:rPr lang="zh-CN" altLang="en-US" sz="2000" dirty="0">
                <a:latin typeface="微软雅黑" pitchFamily="34" charset="-122"/>
                <a:ea typeface="微软雅黑" pitchFamily="34" charset="-122"/>
                <a:cs typeface="Times New Roman" pitchFamily="18" charset="0"/>
              </a:rPr>
              <a:t>， </a:t>
            </a:r>
            <a:r>
              <a:rPr lang="en-US" altLang="zh-CN" sz="2000" dirty="0">
                <a:latin typeface="微软雅黑" pitchFamily="34" charset="-122"/>
                <a:ea typeface="微软雅黑" pitchFamily="34" charset="-122"/>
                <a:cs typeface="Times New Roman" pitchFamily="18" charset="0"/>
              </a:rPr>
              <a:t>Y</a:t>
            </a:r>
            <a:r>
              <a:rPr lang="en-US" altLang="zh-CN" sz="2000" baseline="-25000" dirty="0">
                <a:latin typeface="微软雅黑" pitchFamily="34" charset="-122"/>
                <a:ea typeface="微软雅黑" pitchFamily="34" charset="-122"/>
                <a:cs typeface="Times New Roman" pitchFamily="18" charset="0"/>
              </a:rPr>
              <a:t>B</a:t>
            </a:r>
            <a:r>
              <a:rPr lang="zh-CN" altLang="en-US" sz="2000" dirty="0">
                <a:latin typeface="微软雅黑" pitchFamily="34" charset="-122"/>
                <a:ea typeface="微软雅黑" pitchFamily="34" charset="-122"/>
                <a:cs typeface="Times New Roman" pitchFamily="18" charset="0"/>
              </a:rPr>
              <a:t>来确定私钥</a:t>
            </a:r>
            <a:r>
              <a:rPr lang="en-US" altLang="zh-CN" sz="2000" dirty="0">
                <a:latin typeface="微软雅黑" pitchFamily="34" charset="-122"/>
                <a:ea typeface="微软雅黑" pitchFamily="34" charset="-122"/>
                <a:cs typeface="Times New Roman" pitchFamily="18" charset="0"/>
              </a:rPr>
              <a:t>X</a:t>
            </a:r>
            <a:r>
              <a:rPr lang="en-US" altLang="zh-CN" sz="2000" baseline="-25000" dirty="0">
                <a:latin typeface="微软雅黑" pitchFamily="34" charset="-122"/>
                <a:ea typeface="微软雅黑" pitchFamily="34" charset="-122"/>
                <a:cs typeface="Times New Roman" pitchFamily="18" charset="0"/>
              </a:rPr>
              <a:t>A</a:t>
            </a:r>
            <a:r>
              <a:rPr lang="zh-CN" altLang="en-US" sz="2000" dirty="0">
                <a:latin typeface="微软雅黑" pitchFamily="34" charset="-122"/>
                <a:ea typeface="微软雅黑" pitchFamily="34" charset="-122"/>
                <a:cs typeface="Times New Roman" pitchFamily="18" charset="0"/>
              </a:rPr>
              <a:t>或</a:t>
            </a:r>
            <a:r>
              <a:rPr lang="en-US" altLang="zh-CN" sz="2000" dirty="0">
                <a:latin typeface="微软雅黑" pitchFamily="34" charset="-122"/>
                <a:ea typeface="微软雅黑" pitchFamily="34" charset="-122"/>
                <a:cs typeface="Times New Roman" pitchFamily="18" charset="0"/>
              </a:rPr>
              <a:t>X</a:t>
            </a:r>
            <a:r>
              <a:rPr lang="en-US" altLang="zh-CN" sz="2000" baseline="-25000" dirty="0">
                <a:latin typeface="微软雅黑" pitchFamily="34" charset="-122"/>
                <a:ea typeface="微软雅黑" pitchFamily="34" charset="-122"/>
                <a:cs typeface="Times New Roman" pitchFamily="18" charset="0"/>
              </a:rPr>
              <a:t>B</a:t>
            </a:r>
            <a:r>
              <a:rPr lang="zh-CN" altLang="en-US" sz="2000" dirty="0">
                <a:latin typeface="微软雅黑" pitchFamily="34" charset="-122"/>
                <a:ea typeface="微软雅黑" pitchFamily="34" charset="-122"/>
                <a:cs typeface="Times New Roman" pitchFamily="18" charset="0"/>
              </a:rPr>
              <a:t>，再计算</a:t>
            </a:r>
            <a:r>
              <a:rPr lang="en-US" altLang="zh-CN" sz="2000" dirty="0">
                <a:latin typeface="微软雅黑" pitchFamily="34" charset="-122"/>
                <a:ea typeface="微软雅黑" pitchFamily="34" charset="-122"/>
                <a:cs typeface="Times New Roman" pitchFamily="18" charset="0"/>
              </a:rPr>
              <a:t>K</a:t>
            </a:r>
          </a:p>
          <a:p>
            <a:pPr marL="849313" lvl="1" indent="-371475" algn="just" defTabSz="677863">
              <a:lnSpc>
                <a:spcPct val="130000"/>
              </a:lnSpc>
              <a:spcBef>
                <a:spcPct val="0"/>
              </a:spcBef>
              <a:buFont typeface="Wingdings" pitchFamily="2" charset="2"/>
              <a:buChar char="ü"/>
            </a:pPr>
            <a:r>
              <a:rPr lang="zh-CN" altLang="en-US" dirty="0">
                <a:latin typeface="微软雅黑" pitchFamily="34" charset="-122"/>
                <a:ea typeface="微软雅黑" pitchFamily="34" charset="-122"/>
                <a:cs typeface="Times New Roman" pitchFamily="18" charset="0"/>
              </a:rPr>
              <a:t>但是， </a:t>
            </a:r>
            <a:r>
              <a:rPr lang="en-US" altLang="zh-CN" dirty="0">
                <a:latin typeface="微软雅黑" pitchFamily="34" charset="-122"/>
                <a:ea typeface="微软雅黑" pitchFamily="34" charset="-122"/>
                <a:cs typeface="Times New Roman" pitchFamily="18" charset="0"/>
              </a:rPr>
              <a:t>X</a:t>
            </a:r>
            <a:r>
              <a:rPr lang="en-US" altLang="zh-CN" baseline="-25000" dirty="0">
                <a:latin typeface="微软雅黑" pitchFamily="34" charset="-122"/>
                <a:ea typeface="微软雅黑" pitchFamily="34" charset="-122"/>
                <a:cs typeface="Times New Roman" pitchFamily="18" charset="0"/>
              </a:rPr>
              <a:t>B</a:t>
            </a:r>
            <a:r>
              <a:rPr lang="zh-CN" altLang="en-US" dirty="0">
                <a:latin typeface="微软雅黑" pitchFamily="34" charset="-122"/>
                <a:ea typeface="微软雅黑" pitchFamily="34" charset="-122"/>
                <a:cs typeface="Times New Roman" pitchFamily="18" charset="0"/>
              </a:rPr>
              <a:t> </a:t>
            </a:r>
            <a:r>
              <a:rPr lang="en-US" altLang="zh-CN" dirty="0">
                <a:latin typeface="微软雅黑" pitchFamily="34" charset="-122"/>
                <a:ea typeface="微软雅黑" pitchFamily="34" charset="-122"/>
                <a:cs typeface="Times New Roman" pitchFamily="18" charset="0"/>
              </a:rPr>
              <a:t>= </a:t>
            </a:r>
            <a:r>
              <a:rPr lang="en-US" altLang="zh-CN" dirty="0" err="1">
                <a:latin typeface="微软雅黑" pitchFamily="34" charset="-122"/>
                <a:ea typeface="微软雅黑" pitchFamily="34" charset="-122"/>
              </a:rPr>
              <a:t>dlog</a:t>
            </a:r>
            <a:r>
              <a:rPr lang="el-GR" altLang="zh-CN" baseline="-25000" dirty="0">
                <a:latin typeface="微软雅黑" pitchFamily="34" charset="-122"/>
                <a:ea typeface="微软雅黑" pitchFamily="34" charset="-122"/>
              </a:rPr>
              <a:t>α</a:t>
            </a:r>
            <a:r>
              <a:rPr lang="en-US" altLang="zh-CN" baseline="-25000" dirty="0">
                <a:latin typeface="微软雅黑" pitchFamily="34" charset="-122"/>
                <a:ea typeface="微软雅黑" pitchFamily="34" charset="-122"/>
              </a:rPr>
              <a:t>, p</a:t>
            </a:r>
            <a:r>
              <a:rPr lang="en-US" altLang="zh-CN" dirty="0">
                <a:latin typeface="微软雅黑" pitchFamily="34" charset="-122"/>
                <a:ea typeface="微软雅黑" pitchFamily="34" charset="-122"/>
              </a:rPr>
              <a:t>(Y</a:t>
            </a:r>
            <a:r>
              <a:rPr lang="en-US" altLang="zh-CN" baseline="-25000" dirty="0">
                <a:latin typeface="微软雅黑" pitchFamily="34" charset="-122"/>
                <a:ea typeface="微软雅黑" pitchFamily="34" charset="-122"/>
              </a:rPr>
              <a:t>B</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，而离散对数的计算相当难</a:t>
            </a:r>
          </a:p>
        </p:txBody>
      </p:sp>
      <p:sp>
        <p:nvSpPr>
          <p:cNvPr id="2947075" name="Rectangle 3"/>
          <p:cNvSpPr>
            <a:spLocks noChangeArrowheads="1"/>
          </p:cNvSpPr>
          <p:nvPr/>
        </p:nvSpPr>
        <p:spPr bwMode="auto">
          <a:xfrm>
            <a:off x="674688" y="450850"/>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en-US" altLang="zh-CN" sz="3600" dirty="0" err="1">
                <a:solidFill>
                  <a:schemeClr val="accent2"/>
                </a:solidFill>
                <a:effectLst>
                  <a:outerShdw blurRad="38100" dist="38100" dir="2700000" algn="tl">
                    <a:srgbClr val="000000">
                      <a:alpha val="43137"/>
                    </a:srgbClr>
                  </a:outerShdw>
                </a:effectLst>
                <a:latin typeface="+mj-ea"/>
                <a:ea typeface="+mj-ea"/>
                <a:cs typeface="+mj-cs"/>
              </a:rPr>
              <a:t>Diffie</a:t>
            </a:r>
            <a:r>
              <a:rPr lang="en-US" altLang="zh-CN" sz="3600" dirty="0">
                <a:solidFill>
                  <a:schemeClr val="accent2"/>
                </a:solidFill>
                <a:effectLst>
                  <a:outerShdw blurRad="38100" dist="38100" dir="2700000" algn="tl">
                    <a:srgbClr val="000000">
                      <a:alpha val="43137"/>
                    </a:srgbClr>
                  </a:outerShdw>
                </a:effectLst>
                <a:latin typeface="+mj-ea"/>
                <a:ea typeface="+mj-ea"/>
                <a:cs typeface="+mj-cs"/>
              </a:rPr>
              <a:t>-Hellman</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密钥交换协议</a:t>
            </a:r>
          </a:p>
        </p:txBody>
      </p:sp>
      <p:pic>
        <p:nvPicPr>
          <p:cNvPr id="2947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8" y="2832100"/>
            <a:ext cx="8413750" cy="3635375"/>
          </a:xfrm>
          <a:prstGeom prst="rect">
            <a:avLst/>
          </a:prstGeom>
          <a:noFill/>
          <a:extLst>
            <a:ext uri="{909E8E84-426E-40DD-AFC4-6F175D3DCCD1}">
              <a14:hiddenFill xmlns:a14="http://schemas.microsoft.com/office/drawing/2010/main">
                <a:solidFill>
                  <a:srgbClr val="FFFFFF"/>
                </a:solidFill>
              </a14:hiddenFill>
            </a:ext>
          </a:extLst>
        </p:spPr>
      </p:pic>
      <p:sp>
        <p:nvSpPr>
          <p:cNvPr id="2947077" name="Oval 5"/>
          <p:cNvSpPr>
            <a:spLocks noChangeArrowheads="1"/>
          </p:cNvSpPr>
          <p:nvPr/>
        </p:nvSpPr>
        <p:spPr bwMode="auto">
          <a:xfrm>
            <a:off x="3967163" y="3914775"/>
            <a:ext cx="1055687" cy="735013"/>
          </a:xfrm>
          <a:prstGeom prst="ellipse">
            <a:avLst/>
          </a:prstGeom>
          <a:noFill/>
          <a:ln w="28575" algn="ctr">
            <a:solidFill>
              <a:srgbClr val="660066"/>
            </a:solidFill>
            <a:round/>
            <a:headEnd/>
            <a:tailEnd/>
          </a:ln>
          <a:effectLst/>
          <a:extLst>
            <a:ext uri="{909E8E84-426E-40DD-AFC4-6F175D3DCCD1}">
              <a14:hiddenFill xmlns:a14="http://schemas.microsoft.com/office/drawing/2010/main">
                <a:solidFill>
                  <a:srgbClr val="66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47078" name="Oval 6"/>
          <p:cNvSpPr>
            <a:spLocks noChangeArrowheads="1"/>
          </p:cNvSpPr>
          <p:nvPr/>
        </p:nvSpPr>
        <p:spPr bwMode="auto">
          <a:xfrm>
            <a:off x="3967163" y="4841875"/>
            <a:ext cx="1055687" cy="735013"/>
          </a:xfrm>
          <a:prstGeom prst="ellipse">
            <a:avLst/>
          </a:prstGeom>
          <a:noFill/>
          <a:ln w="28575" algn="ctr">
            <a:solidFill>
              <a:srgbClr val="660066"/>
            </a:solidFill>
            <a:round/>
            <a:headEnd/>
            <a:tailEnd/>
          </a:ln>
          <a:effectLst/>
          <a:extLst>
            <a:ext uri="{909E8E84-426E-40DD-AFC4-6F175D3DCCD1}">
              <a14:hiddenFill xmlns:a14="http://schemas.microsoft.com/office/drawing/2010/main">
                <a:solidFill>
                  <a:srgbClr val="6600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7690471"/>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fld id="{674E8B94-E1E4-40D5-8520-7CBCA73D3E39}" type="slidenum">
              <a:rPr lang="zh-CN" altLang="en-US"/>
              <a:pPr/>
              <a:t>58</a:t>
            </a:fld>
            <a:endParaRPr lang="en-US" altLang="zh-CN"/>
          </a:p>
        </p:txBody>
      </p:sp>
      <p:sp>
        <p:nvSpPr>
          <p:cNvPr id="2951170" name="Rectangle 2"/>
          <p:cNvSpPr>
            <a:spLocks noGrp="1" noChangeArrowheads="1"/>
          </p:cNvSpPr>
          <p:nvPr>
            <p:ph type="body" sz="half" idx="1"/>
          </p:nvPr>
        </p:nvSpPr>
        <p:spPr>
          <a:xfrm>
            <a:off x="839788" y="1227138"/>
            <a:ext cx="7405687" cy="1524000"/>
          </a:xfrm>
          <a:noFill/>
          <a:ln/>
        </p:spPr>
        <p:txBody>
          <a:bodyPr lIns="82550" tIns="41275" rIns="82550" bIns="41275"/>
          <a:lstStyle/>
          <a:p>
            <a:pPr algn="just" defTabSz="677863">
              <a:lnSpc>
                <a:spcPct val="130000"/>
              </a:lnSpc>
              <a:spcBef>
                <a:spcPct val="0"/>
              </a:spcBef>
              <a:buFont typeface="Wingdings" pitchFamily="2" charset="2"/>
              <a:buChar char="Ø"/>
            </a:pPr>
            <a:r>
              <a:rPr lang="zh-CN" altLang="en-US" dirty="0">
                <a:latin typeface="微软雅黑" pitchFamily="34" charset="-122"/>
                <a:ea typeface="微软雅黑" pitchFamily="34" charset="-122"/>
              </a:rPr>
              <a:t>未进行用户鉴别导致中间人攻击</a:t>
            </a:r>
          </a:p>
        </p:txBody>
      </p:sp>
      <p:sp>
        <p:nvSpPr>
          <p:cNvPr id="2951171" name="Rectangle 3"/>
          <p:cNvSpPr>
            <a:spLocks noChangeArrowheads="1"/>
          </p:cNvSpPr>
          <p:nvPr/>
        </p:nvSpPr>
        <p:spPr bwMode="auto">
          <a:xfrm>
            <a:off x="674688" y="450850"/>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en-US" altLang="zh-CN" sz="3600" dirty="0" err="1">
                <a:solidFill>
                  <a:schemeClr val="accent2"/>
                </a:solidFill>
                <a:effectLst>
                  <a:outerShdw blurRad="38100" dist="38100" dir="2700000" algn="tl">
                    <a:srgbClr val="000000">
                      <a:alpha val="43137"/>
                    </a:srgbClr>
                  </a:outerShdw>
                </a:effectLst>
                <a:latin typeface="+mj-ea"/>
                <a:ea typeface="+mj-ea"/>
                <a:cs typeface="+mj-cs"/>
              </a:rPr>
              <a:t>Diffie</a:t>
            </a:r>
            <a:r>
              <a:rPr lang="en-US" altLang="zh-CN" sz="3600" dirty="0">
                <a:solidFill>
                  <a:schemeClr val="accent2"/>
                </a:solidFill>
                <a:effectLst>
                  <a:outerShdw blurRad="38100" dist="38100" dir="2700000" algn="tl">
                    <a:srgbClr val="000000">
                      <a:alpha val="43137"/>
                    </a:srgbClr>
                  </a:outerShdw>
                </a:effectLst>
                <a:latin typeface="+mj-ea"/>
                <a:ea typeface="+mj-ea"/>
                <a:cs typeface="+mj-cs"/>
              </a:rPr>
              <a:t>-Hellman</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算法的中间人攻击</a:t>
            </a:r>
          </a:p>
        </p:txBody>
      </p:sp>
      <p:grpSp>
        <p:nvGrpSpPr>
          <p:cNvPr id="2951172" name="Group 4"/>
          <p:cNvGrpSpPr>
            <a:grpSpLocks/>
          </p:cNvGrpSpPr>
          <p:nvPr/>
        </p:nvGrpSpPr>
        <p:grpSpPr bwMode="auto">
          <a:xfrm>
            <a:off x="738188" y="2476500"/>
            <a:ext cx="7743825" cy="3279775"/>
            <a:chOff x="455" y="1116"/>
            <a:chExt cx="4878" cy="2066"/>
          </a:xfrm>
        </p:grpSpPr>
        <p:pic>
          <p:nvPicPr>
            <p:cNvPr id="2951173"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5" y="1706"/>
              <a:ext cx="4878" cy="147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51174"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6" y="1116"/>
              <a:ext cx="2546" cy="51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91914388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p:cNvSpPr>
            <a:spLocks noGrp="1"/>
          </p:cNvSpPr>
          <p:nvPr>
            <p:ph type="sldNum" sz="quarter" idx="12"/>
          </p:nvPr>
        </p:nvSpPr>
        <p:spPr/>
        <p:txBody>
          <a:bodyPr/>
          <a:lstStyle/>
          <a:p>
            <a:fld id="{E607AA82-141B-46B1-AD8B-6327AAB39ABB}" type="slidenum">
              <a:rPr lang="zh-CN" altLang="en-US"/>
              <a:pPr/>
              <a:t>59</a:t>
            </a:fld>
            <a:endParaRPr lang="en-US" altLang="zh-CN"/>
          </a:p>
        </p:txBody>
      </p:sp>
      <mc:AlternateContent xmlns:mc="http://schemas.openxmlformats.org/markup-compatibility/2006" xmlns:a14="http://schemas.microsoft.com/office/drawing/2010/main">
        <mc:Choice Requires="a14">
          <p:sp>
            <p:nvSpPr>
              <p:cNvPr id="2953218" name="Rectangle 2"/>
              <p:cNvSpPr>
                <a:spLocks noGrp="1" noChangeArrowheads="1"/>
              </p:cNvSpPr>
              <p:nvPr>
                <p:ph type="body" sz="half" idx="1"/>
              </p:nvPr>
            </p:nvSpPr>
            <p:spPr>
              <a:xfrm>
                <a:off x="674688" y="1425575"/>
                <a:ext cx="7945437" cy="4794250"/>
              </a:xfrm>
              <a:noFill/>
              <a:ln/>
            </p:spPr>
            <p:txBody>
              <a:bodyPr lIns="82550" tIns="41275" rIns="82550" bIns="41275"/>
              <a:lstStyle/>
              <a:p>
                <a:pPr marL="457200" indent="-457200" defTabSz="677863">
                  <a:lnSpc>
                    <a:spcPct val="130000"/>
                  </a:lnSpc>
                  <a:spcBef>
                    <a:spcPct val="65000"/>
                  </a:spcBef>
                  <a:buFont typeface="Symbol" pitchFamily="18" charset="2"/>
                  <a:buAutoNum type="arabicPeriod"/>
                </a:pPr>
                <a:r>
                  <a:rPr lang="zh-CN" altLang="zh-CN" sz="1800" dirty="0">
                    <a:latin typeface="微软雅黑" pitchFamily="34" charset="-122"/>
                    <a:ea typeface="微软雅黑" pitchFamily="34" charset="-122"/>
                  </a:rPr>
                  <a:t>双方选择素数</a:t>
                </a:r>
                <a:r>
                  <a:rPr lang="en-US" altLang="zh-CN" sz="1800" dirty="0">
                    <a:latin typeface="微软雅黑" pitchFamily="34" charset="-122"/>
                    <a:ea typeface="微软雅黑" pitchFamily="34" charset="-122"/>
                  </a:rPr>
                  <a:t>q</a:t>
                </a:r>
                <a:r>
                  <a:rPr lang="zh-CN" altLang="zh-CN" sz="1800" dirty="0">
                    <a:latin typeface="微软雅黑" pitchFamily="34" charset="-122"/>
                    <a:ea typeface="微软雅黑" pitchFamily="34" charset="-122"/>
                  </a:rPr>
                  <a:t>的一个</a:t>
                </a:r>
                <a:r>
                  <a:rPr lang="zh-CN" altLang="en-US" sz="1800" dirty="0">
                    <a:latin typeface="微软雅黑" pitchFamily="34" charset="-122"/>
                    <a:ea typeface="微软雅黑" pitchFamily="34" charset="-122"/>
                  </a:rPr>
                  <a:t>本</a:t>
                </a:r>
                <a:r>
                  <a:rPr lang="zh-CN" altLang="zh-CN" sz="1800" dirty="0">
                    <a:latin typeface="微软雅黑" pitchFamily="34" charset="-122"/>
                    <a:ea typeface="微软雅黑" pitchFamily="34" charset="-122"/>
                  </a:rPr>
                  <a:t>原根</a:t>
                </a:r>
                <a14:m>
                  <m:oMath xmlns:m="http://schemas.openxmlformats.org/officeDocument/2006/math">
                    <m:r>
                      <a:rPr lang="en-US" altLang="zh-CN" sz="1800" i="1" dirty="0">
                        <a:solidFill>
                          <a:schemeClr val="tx1"/>
                        </a:solidFill>
                        <a:latin typeface="Cambria Math" panose="02040503050406030204" pitchFamily="18" charset="0"/>
                      </a:rPr>
                      <m:t>𝑎</m:t>
                    </m:r>
                  </m:oMath>
                </a14:m>
                <a:r>
                  <a:rPr lang="zh-CN"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O</a:t>
                </a:r>
                <a:r>
                  <a:rPr lang="zh-CN" altLang="zh-CN" sz="1800" dirty="0">
                    <a:latin typeface="微软雅黑" pitchFamily="34" charset="-122"/>
                    <a:ea typeface="微软雅黑" pitchFamily="34" charset="-122"/>
                  </a:rPr>
                  <a:t>知道)</a:t>
                </a:r>
              </a:p>
              <a:p>
                <a:pPr marL="457200" indent="-457200" defTabSz="677863">
                  <a:lnSpc>
                    <a:spcPct val="130000"/>
                  </a:lnSpc>
                  <a:spcBef>
                    <a:spcPct val="65000"/>
                  </a:spcBef>
                  <a:buFont typeface="Symbol" pitchFamily="18" charset="2"/>
                  <a:buAutoNum type="arabicPeriod"/>
                </a:pPr>
                <a:r>
                  <a:rPr lang="zh-CN" altLang="zh-CN" sz="1800" dirty="0">
                    <a:latin typeface="微软雅黑" pitchFamily="34" charset="-122"/>
                    <a:ea typeface="微软雅黑" pitchFamily="34" charset="-122"/>
                  </a:rPr>
                  <a:t>A选择X</a:t>
                </a:r>
                <a14:m>
                  <m:oMath xmlns:m="http://schemas.openxmlformats.org/officeDocument/2006/math">
                    <m:r>
                      <a:rPr lang="en-US" altLang="zh-CN" sz="1800" b="0" i="1" baseline="-25000" smtClean="0">
                        <a:solidFill>
                          <a:schemeClr val="tx1"/>
                        </a:solidFill>
                        <a:latin typeface="Cambria Math" panose="02040503050406030204" pitchFamily="18" charset="0"/>
                      </a:rPr>
                      <m:t>𝐴</m:t>
                    </m:r>
                  </m:oMath>
                </a14:m>
                <a:r>
                  <a:rPr lang="zh-CN" altLang="zh-CN" sz="1800" dirty="0">
                    <a:latin typeface="微软雅黑" pitchFamily="34" charset="-122"/>
                    <a:ea typeface="微软雅黑" pitchFamily="34" charset="-122"/>
                  </a:rPr>
                  <a:t>&lt;</a:t>
                </a:r>
                <a:r>
                  <a:rPr lang="en-US" altLang="zh-CN" sz="1800" dirty="0">
                    <a:latin typeface="微软雅黑" pitchFamily="34" charset="-122"/>
                    <a:ea typeface="微软雅黑" pitchFamily="34" charset="-122"/>
                  </a:rPr>
                  <a:t>q</a:t>
                </a:r>
                <a:r>
                  <a:rPr lang="zh-CN" altLang="zh-CN"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 </a:t>
                </a:r>
                <a:r>
                  <a:rPr lang="zh-CN" altLang="zh-CN" sz="1800" dirty="0">
                    <a:latin typeface="微软雅黑" pitchFamily="34" charset="-122"/>
                    <a:ea typeface="微软雅黑" pitchFamily="34" charset="-122"/>
                  </a:rPr>
                  <a:t>计算Y</a:t>
                </a:r>
                <a14:m>
                  <m:oMath xmlns:m="http://schemas.openxmlformats.org/officeDocument/2006/math">
                    <m:r>
                      <a:rPr lang="en-US" altLang="zh-CN" sz="1800" b="0" i="1" baseline="-25000" smtClean="0">
                        <a:solidFill>
                          <a:schemeClr val="tx1"/>
                        </a:solidFill>
                        <a:latin typeface="Cambria Math" panose="02040503050406030204" pitchFamily="18" charset="0"/>
                      </a:rPr>
                      <m:t>𝐴</m:t>
                    </m:r>
                  </m:oMath>
                </a14:m>
                <a:r>
                  <a:rPr lang="zh-CN" altLang="zh-CN" sz="1800" dirty="0">
                    <a:latin typeface="微软雅黑" pitchFamily="34" charset="-122"/>
                    <a:ea typeface="微软雅黑" pitchFamily="34" charset="-122"/>
                  </a:rPr>
                  <a:t>=</a:t>
                </a:r>
                <a14:m>
                  <m:oMath xmlns:m="http://schemas.openxmlformats.org/officeDocument/2006/math">
                    <m:r>
                      <a:rPr lang="en-US" altLang="zh-CN" sz="1800" b="0" i="1" smtClean="0">
                        <a:solidFill>
                          <a:schemeClr val="tx1"/>
                        </a:solidFill>
                        <a:latin typeface="Cambria Math" panose="02040503050406030204" pitchFamily="18" charset="0"/>
                      </a:rPr>
                      <m:t>𝑎</m:t>
                    </m:r>
                  </m:oMath>
                </a14:m>
                <a:r>
                  <a:rPr lang="zh-CN" altLang="zh-CN" sz="1800" baseline="30000" dirty="0">
                    <a:latin typeface="微软雅黑" pitchFamily="34" charset="-122"/>
                    <a:ea typeface="微软雅黑" pitchFamily="34" charset="-122"/>
                  </a:rPr>
                  <a:t>X</a:t>
                </a:r>
                <a14:m>
                  <m:oMath xmlns:m="http://schemas.openxmlformats.org/officeDocument/2006/math">
                    <m:r>
                      <a:rPr lang="en-US" altLang="zh-CN" sz="1800" i="1" baseline="30000">
                        <a:solidFill>
                          <a:schemeClr val="tx1"/>
                        </a:solidFill>
                        <a:latin typeface="Cambria Math" panose="02040503050406030204" pitchFamily="18" charset="0"/>
                      </a:rPr>
                      <m:t>𝐴</m:t>
                    </m:r>
                  </m:oMath>
                </a14:m>
                <a:r>
                  <a:rPr lang="zh-CN" altLang="zh-CN" sz="1800" baseline="30000" dirty="0">
                    <a:latin typeface="微软雅黑" pitchFamily="34" charset="-122"/>
                    <a:ea typeface="微软雅黑" pitchFamily="34" charset="-122"/>
                  </a:rPr>
                  <a:t> </a:t>
                </a:r>
                <a:r>
                  <a:rPr lang="zh-CN" altLang="zh-CN" sz="1800" dirty="0">
                    <a:latin typeface="微软雅黑" pitchFamily="34" charset="-122"/>
                    <a:ea typeface="微软雅黑" pitchFamily="34" charset="-122"/>
                  </a:rPr>
                  <a:t>mod </a:t>
                </a:r>
                <a:r>
                  <a:rPr lang="en-US" altLang="zh-CN" sz="1800" dirty="0">
                    <a:latin typeface="微软雅黑" pitchFamily="34" charset="-122"/>
                    <a:ea typeface="微软雅黑" pitchFamily="34" charset="-122"/>
                  </a:rPr>
                  <a:t>q</a:t>
                </a:r>
                <a:r>
                  <a:rPr lang="zh-CN" altLang="zh-CN" sz="1800" dirty="0">
                    <a:latin typeface="微软雅黑" pitchFamily="34" charset="-122"/>
                    <a:ea typeface="微软雅黑" pitchFamily="34" charset="-122"/>
                  </a:rPr>
                  <a:t>, A</a:t>
                </a:r>
                <a:r>
                  <a:rPr lang="zh-CN" altLang="zh-CN" sz="1800" dirty="0">
                    <a:latin typeface="微软雅黑" pitchFamily="34" charset="-122"/>
                    <a:ea typeface="微软雅黑" pitchFamily="34" charset="-122"/>
                    <a:cs typeface="Arial" pitchFamily="34" charset="0"/>
                  </a:rPr>
                  <a:t>→</a:t>
                </a:r>
                <a:r>
                  <a:rPr lang="zh-CN" altLang="zh-CN" sz="1800" dirty="0">
                    <a:latin typeface="微软雅黑" pitchFamily="34" charset="-122"/>
                    <a:ea typeface="微软雅黑" pitchFamily="34" charset="-122"/>
                  </a:rPr>
                  <a:t>B: Y</a:t>
                </a:r>
                <a14:m>
                  <m:oMath xmlns:m="http://schemas.openxmlformats.org/officeDocument/2006/math">
                    <m:r>
                      <a:rPr lang="en-US" altLang="zh-CN" sz="1800" i="1" baseline="-25000">
                        <a:solidFill>
                          <a:schemeClr val="tx1"/>
                        </a:solidFill>
                        <a:latin typeface="Cambria Math" panose="02040503050406030204" pitchFamily="18" charset="0"/>
                      </a:rPr>
                      <m:t>𝐴</m:t>
                    </m:r>
                    <m:r>
                      <a:rPr lang="en-US" altLang="zh-CN" sz="1800" i="1" baseline="-25000">
                        <a:solidFill>
                          <a:schemeClr val="tx1"/>
                        </a:solidFill>
                        <a:latin typeface="Cambria Math" panose="02040503050406030204" pitchFamily="18" charset="0"/>
                      </a:rPr>
                      <m:t> </m:t>
                    </m:r>
                  </m:oMath>
                </a14:m>
                <a:endParaRPr lang="en-US" altLang="zh-CN" sz="1800" dirty="0">
                  <a:latin typeface="微软雅黑" pitchFamily="34" charset="-122"/>
                  <a:ea typeface="微软雅黑" pitchFamily="34" charset="-122"/>
                </a:endParaRPr>
              </a:p>
              <a:p>
                <a:pPr marL="457200" indent="-457200" defTabSz="677863">
                  <a:lnSpc>
                    <a:spcPct val="130000"/>
                  </a:lnSpc>
                  <a:spcBef>
                    <a:spcPct val="65000"/>
                  </a:spcBef>
                  <a:buFont typeface="Symbol" pitchFamily="18" charset="2"/>
                  <a:buAutoNum type="arabicPeriod"/>
                </a:pPr>
                <a:r>
                  <a:rPr lang="en-US" altLang="zh-CN" sz="1800" dirty="0">
                    <a:latin typeface="微软雅黑" pitchFamily="34" charset="-122"/>
                    <a:ea typeface="微软雅黑" pitchFamily="34" charset="-122"/>
                  </a:rPr>
                  <a:t>O</a:t>
                </a:r>
                <a:r>
                  <a:rPr lang="zh-CN" altLang="en-US" sz="1800" dirty="0">
                    <a:latin typeface="微软雅黑" pitchFamily="34" charset="-122"/>
                    <a:ea typeface="微软雅黑" pitchFamily="34" charset="-122"/>
                  </a:rPr>
                  <a:t>截获</a:t>
                </a:r>
                <a:r>
                  <a:rPr lang="zh-CN" altLang="zh-CN" sz="1800" dirty="0">
                    <a:latin typeface="微软雅黑" pitchFamily="34" charset="-122"/>
                    <a:ea typeface="微软雅黑" pitchFamily="34" charset="-122"/>
                  </a:rPr>
                  <a:t>Y</a:t>
                </a:r>
                <a14:m>
                  <m:oMath xmlns:m="http://schemas.openxmlformats.org/officeDocument/2006/math">
                    <m:r>
                      <a:rPr lang="en-US" altLang="zh-CN" sz="1800" i="1" baseline="-25000">
                        <a:solidFill>
                          <a:schemeClr val="tx1"/>
                        </a:solidFill>
                        <a:latin typeface="Cambria Math" panose="02040503050406030204" pitchFamily="18" charset="0"/>
                      </a:rPr>
                      <m:t>𝐴</m:t>
                    </m:r>
                  </m:oMath>
                </a14:m>
                <a:r>
                  <a:rPr lang="en-US" altLang="zh-CN" sz="1800" dirty="0">
                    <a:latin typeface="微软雅黑" pitchFamily="34" charset="-122"/>
                    <a:ea typeface="微软雅黑" pitchFamily="34" charset="-122"/>
                  </a:rPr>
                  <a:t>, </a:t>
                </a:r>
                <a:r>
                  <a:rPr lang="zh-CN" altLang="en-US" sz="1800" dirty="0">
                    <a:latin typeface="微软雅黑" pitchFamily="34" charset="-122"/>
                    <a:ea typeface="微软雅黑" pitchFamily="34" charset="-122"/>
                  </a:rPr>
                  <a:t>选择</a:t>
                </a:r>
                <a:r>
                  <a:rPr lang="en-US" altLang="zh-CN" sz="1800" dirty="0">
                    <a:latin typeface="微软雅黑" pitchFamily="34" charset="-122"/>
                    <a:ea typeface="微软雅黑" pitchFamily="34" charset="-122"/>
                  </a:rPr>
                  <a:t>Xo,</a:t>
                </a:r>
                <a:r>
                  <a:rPr lang="zh-CN" altLang="en-US" sz="1800" dirty="0">
                    <a:latin typeface="微软雅黑" pitchFamily="34" charset="-122"/>
                    <a:ea typeface="微软雅黑" pitchFamily="34" charset="-122"/>
                  </a:rPr>
                  <a:t>计算</a:t>
                </a:r>
                <a:r>
                  <a:rPr lang="en-US" altLang="zh-CN" sz="1800" dirty="0" err="1">
                    <a:latin typeface="微软雅黑" pitchFamily="34" charset="-122"/>
                    <a:ea typeface="微软雅黑" pitchFamily="34" charset="-122"/>
                  </a:rPr>
                  <a:t>Yo</a:t>
                </a:r>
                <a:r>
                  <a:rPr lang="en-US" altLang="zh-CN" sz="1800" dirty="0">
                    <a:latin typeface="微软雅黑" pitchFamily="34" charset="-122"/>
                    <a:ea typeface="微软雅黑" pitchFamily="34" charset="-122"/>
                  </a:rPr>
                  <a:t>=</a:t>
                </a:r>
                <a14:m>
                  <m:oMath xmlns:m="http://schemas.openxmlformats.org/officeDocument/2006/math">
                    <m:r>
                      <a:rPr lang="en-US" altLang="zh-CN" sz="1800" b="0" i="1" smtClean="0">
                        <a:solidFill>
                          <a:schemeClr val="tx1"/>
                        </a:solidFill>
                        <a:latin typeface="Cambria Math" panose="02040503050406030204" pitchFamily="18" charset="0"/>
                      </a:rPr>
                      <m:t>𝑎</m:t>
                    </m:r>
                  </m:oMath>
                </a14:m>
                <a:r>
                  <a:rPr lang="en-US" altLang="zh-CN" sz="1800" baseline="30000" dirty="0">
                    <a:latin typeface="微软雅黑" pitchFamily="34" charset="-122"/>
                    <a:ea typeface="微软雅黑" pitchFamily="34" charset="-122"/>
                  </a:rPr>
                  <a:t>Xo</a:t>
                </a:r>
                <a:r>
                  <a:rPr lang="en-US" altLang="zh-CN" sz="1800" dirty="0">
                    <a:latin typeface="微软雅黑" pitchFamily="34" charset="-122"/>
                    <a:ea typeface="微软雅黑" pitchFamily="34" charset="-122"/>
                  </a:rPr>
                  <a:t> mod q, </a:t>
                </a:r>
                <a:r>
                  <a:rPr lang="zh-CN" altLang="en-US" sz="1800" dirty="0">
                    <a:latin typeface="微软雅黑" pitchFamily="34" charset="-122"/>
                    <a:ea typeface="微软雅黑" pitchFamily="34" charset="-122"/>
                  </a:rPr>
                  <a:t>冒充</a:t>
                </a:r>
                <a:r>
                  <a:rPr lang="en-US" altLang="zh-CN" sz="1800" dirty="0">
                    <a:latin typeface="微软雅黑" pitchFamily="34" charset="-122"/>
                    <a:ea typeface="微软雅黑" pitchFamily="34" charset="-122"/>
                  </a:rPr>
                  <a:t>A </a:t>
                </a:r>
                <a:r>
                  <a:rPr lang="zh-CN" altLang="zh-CN"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 B:Yo</a:t>
                </a:r>
              </a:p>
              <a:p>
                <a:pPr marL="457200" indent="-457200" defTabSz="677863">
                  <a:lnSpc>
                    <a:spcPct val="130000"/>
                  </a:lnSpc>
                  <a:spcBef>
                    <a:spcPct val="65000"/>
                  </a:spcBef>
                  <a:buFont typeface="Symbol" pitchFamily="18" charset="2"/>
                  <a:buAutoNum type="arabicPeriod"/>
                </a:pPr>
                <a:r>
                  <a:rPr lang="en-US" altLang="zh-CN" sz="1800" dirty="0">
                    <a:latin typeface="微软雅黑" pitchFamily="34" charset="-122"/>
                    <a:ea typeface="微软雅黑" pitchFamily="34" charset="-122"/>
                  </a:rPr>
                  <a:t>B</a:t>
                </a:r>
                <a:r>
                  <a:rPr lang="zh-CN" altLang="en-US" sz="1800" dirty="0">
                    <a:latin typeface="微软雅黑" pitchFamily="34" charset="-122"/>
                    <a:ea typeface="微软雅黑" pitchFamily="34" charset="-122"/>
                  </a:rPr>
                  <a:t>选择</a:t>
                </a:r>
                <a:r>
                  <a:rPr lang="en-US" altLang="zh-CN" sz="1800" dirty="0">
                    <a:latin typeface="微软雅黑" pitchFamily="34" charset="-122"/>
                    <a:ea typeface="微软雅黑" pitchFamily="34" charset="-122"/>
                  </a:rPr>
                  <a:t>X</a:t>
                </a:r>
                <a:r>
                  <a:rPr lang="en-US" altLang="zh-CN" sz="1800" baseline="-25000" dirty="0">
                    <a:latin typeface="微软雅黑" pitchFamily="34" charset="-122"/>
                    <a:ea typeface="微软雅黑" pitchFamily="34" charset="-122"/>
                  </a:rPr>
                  <a:t>B</a:t>
                </a:r>
                <a:r>
                  <a:rPr lang="en-US" altLang="zh-CN" sz="1800" dirty="0">
                    <a:latin typeface="微软雅黑" pitchFamily="34" charset="-122"/>
                    <a:ea typeface="微软雅黑" pitchFamily="34" charset="-122"/>
                  </a:rPr>
                  <a:t>&lt;q, </a:t>
                </a:r>
                <a:r>
                  <a:rPr lang="zh-CN" altLang="en-US" sz="1800" dirty="0">
                    <a:latin typeface="微软雅黑" pitchFamily="34" charset="-122"/>
                    <a:ea typeface="微软雅黑" pitchFamily="34" charset="-122"/>
                  </a:rPr>
                  <a:t>计算</a:t>
                </a:r>
                <a:r>
                  <a:rPr lang="en-US" altLang="zh-CN" sz="1800" dirty="0">
                    <a:latin typeface="微软雅黑" pitchFamily="34" charset="-122"/>
                    <a:ea typeface="微软雅黑" pitchFamily="34" charset="-122"/>
                  </a:rPr>
                  <a:t>Y</a:t>
                </a:r>
                <a:r>
                  <a:rPr lang="en-US" altLang="zh-CN" sz="1800" baseline="-25000" dirty="0">
                    <a:latin typeface="微软雅黑" pitchFamily="34" charset="-122"/>
                    <a:ea typeface="微软雅黑" pitchFamily="34" charset="-122"/>
                  </a:rPr>
                  <a:t>B</a:t>
                </a:r>
                <a:r>
                  <a:rPr lang="en-US" altLang="zh-CN" sz="1800" dirty="0">
                    <a:latin typeface="微软雅黑" pitchFamily="34" charset="-122"/>
                    <a:ea typeface="微软雅黑" pitchFamily="34" charset="-122"/>
                  </a:rPr>
                  <a:t>=</a:t>
                </a:r>
                <a14:m>
                  <m:oMath xmlns:m="http://schemas.openxmlformats.org/officeDocument/2006/math">
                    <m:r>
                      <a:rPr lang="en-US" altLang="zh-CN" sz="1800" b="0" i="1" smtClean="0">
                        <a:solidFill>
                          <a:schemeClr val="tx1"/>
                        </a:solidFill>
                        <a:latin typeface="Cambria Math" panose="02040503050406030204" pitchFamily="18" charset="0"/>
                      </a:rPr>
                      <m:t>𝑎</m:t>
                    </m:r>
                  </m:oMath>
                </a14:m>
                <a:r>
                  <a:rPr lang="en-US" altLang="zh-CN" sz="1800" baseline="30000" dirty="0">
                    <a:latin typeface="微软雅黑" pitchFamily="34" charset="-122"/>
                    <a:ea typeface="微软雅黑" pitchFamily="34" charset="-122"/>
                  </a:rPr>
                  <a:t>X</a:t>
                </a:r>
                <a:r>
                  <a:rPr lang="en-US" altLang="zh-CN" sz="1800" baseline="10000" dirty="0">
                    <a:latin typeface="微软雅黑" pitchFamily="34" charset="-122"/>
                    <a:ea typeface="微软雅黑" pitchFamily="34" charset="-122"/>
                  </a:rPr>
                  <a:t>B</a:t>
                </a:r>
                <a:r>
                  <a:rPr lang="en-US" altLang="zh-CN" sz="1800" dirty="0">
                    <a:latin typeface="微软雅黑" pitchFamily="34" charset="-122"/>
                    <a:ea typeface="微软雅黑" pitchFamily="34" charset="-122"/>
                  </a:rPr>
                  <a:t> mod q, B </a:t>
                </a:r>
                <a:r>
                  <a:rPr lang="zh-CN" altLang="zh-CN"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 A: Y</a:t>
                </a:r>
                <a:r>
                  <a:rPr lang="en-US" altLang="zh-CN" sz="1800" baseline="-25000" dirty="0">
                    <a:latin typeface="微软雅黑" pitchFamily="34" charset="-122"/>
                    <a:ea typeface="微软雅黑" pitchFamily="34" charset="-122"/>
                  </a:rPr>
                  <a:t>B</a:t>
                </a:r>
              </a:p>
              <a:p>
                <a:pPr marL="457200" indent="-457200" defTabSz="677863">
                  <a:lnSpc>
                    <a:spcPct val="130000"/>
                  </a:lnSpc>
                  <a:spcBef>
                    <a:spcPct val="65000"/>
                  </a:spcBef>
                  <a:buFont typeface="Symbol" pitchFamily="18" charset="2"/>
                  <a:buAutoNum type="arabicPeriod"/>
                </a:pPr>
                <a:r>
                  <a:rPr lang="en-US" altLang="zh-CN" sz="1800" dirty="0">
                    <a:latin typeface="微软雅黑" pitchFamily="34" charset="-122"/>
                    <a:ea typeface="微软雅黑" pitchFamily="34" charset="-122"/>
                  </a:rPr>
                  <a:t>O</a:t>
                </a:r>
                <a:r>
                  <a:rPr lang="zh-CN" altLang="en-US" sz="1800" dirty="0">
                    <a:latin typeface="微软雅黑" pitchFamily="34" charset="-122"/>
                    <a:ea typeface="微软雅黑" pitchFamily="34" charset="-122"/>
                  </a:rPr>
                  <a:t>截获</a:t>
                </a:r>
                <a:r>
                  <a:rPr lang="en-US" altLang="zh-CN" sz="1800" dirty="0">
                    <a:latin typeface="微软雅黑" pitchFamily="34" charset="-122"/>
                    <a:ea typeface="微软雅黑" pitchFamily="34" charset="-122"/>
                  </a:rPr>
                  <a:t>Y</a:t>
                </a:r>
                <a:r>
                  <a:rPr lang="en-US" altLang="zh-CN" sz="1800" baseline="-25000" dirty="0">
                    <a:latin typeface="微软雅黑" pitchFamily="34" charset="-122"/>
                    <a:ea typeface="微软雅黑" pitchFamily="34" charset="-122"/>
                  </a:rPr>
                  <a:t>B</a:t>
                </a:r>
                <a:r>
                  <a:rPr lang="en-US" altLang="zh-CN" sz="1800" dirty="0">
                    <a:latin typeface="微软雅黑" pitchFamily="34" charset="-122"/>
                    <a:ea typeface="微软雅黑" pitchFamily="34" charset="-122"/>
                  </a:rPr>
                  <a:t>, </a:t>
                </a:r>
                <a:r>
                  <a:rPr lang="zh-CN" altLang="en-US" sz="1800" dirty="0">
                    <a:latin typeface="微软雅黑" pitchFamily="34" charset="-122"/>
                    <a:ea typeface="微软雅黑" pitchFamily="34" charset="-122"/>
                  </a:rPr>
                  <a:t>冒充</a:t>
                </a:r>
                <a:r>
                  <a:rPr lang="en-US" altLang="zh-CN" sz="1800" dirty="0">
                    <a:latin typeface="微软雅黑" pitchFamily="34" charset="-122"/>
                    <a:ea typeface="微软雅黑" pitchFamily="34" charset="-122"/>
                  </a:rPr>
                  <a:t>B </a:t>
                </a:r>
                <a:r>
                  <a:rPr lang="zh-CN" altLang="zh-CN"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 A:Yo</a:t>
                </a:r>
              </a:p>
              <a:p>
                <a:pPr marL="457200" indent="-457200" defTabSz="677863">
                  <a:lnSpc>
                    <a:spcPct val="130000"/>
                  </a:lnSpc>
                  <a:spcBef>
                    <a:spcPct val="65000"/>
                  </a:spcBef>
                  <a:buFont typeface="Symbol" pitchFamily="18" charset="2"/>
                  <a:buAutoNum type="arabicPeriod"/>
                </a:pPr>
                <a:r>
                  <a:rPr lang="en-US" altLang="zh-CN" sz="1800" dirty="0">
                    <a:latin typeface="微软雅黑" pitchFamily="34" charset="-122"/>
                    <a:ea typeface="微软雅黑" pitchFamily="34" charset="-122"/>
                  </a:rPr>
                  <a:t>A</a:t>
                </a:r>
                <a:r>
                  <a:rPr lang="zh-CN" altLang="en-US" sz="1800" dirty="0">
                    <a:latin typeface="微软雅黑" pitchFamily="34" charset="-122"/>
                    <a:ea typeface="微软雅黑" pitchFamily="34" charset="-122"/>
                  </a:rPr>
                  <a:t>计算</a:t>
                </a:r>
                <a:r>
                  <a:rPr lang="en-US" altLang="zh-CN" sz="1800" dirty="0">
                    <a:latin typeface="微软雅黑" pitchFamily="34" charset="-122"/>
                    <a:ea typeface="微软雅黑" pitchFamily="34" charset="-122"/>
                  </a:rPr>
                  <a:t>: K</a:t>
                </a:r>
                <a:r>
                  <a:rPr lang="en-US" altLang="zh-CN" sz="1800" baseline="-25000" dirty="0">
                    <a:latin typeface="微软雅黑" pitchFamily="34" charset="-122"/>
                    <a:ea typeface="微软雅黑" pitchFamily="34" charset="-122"/>
                  </a:rPr>
                  <a:t>1</a:t>
                </a:r>
                <a:r>
                  <a:rPr lang="en-US" altLang="zh-CN" sz="1800" dirty="0">
                    <a:latin typeface="微软雅黑" pitchFamily="34" charset="-122"/>
                    <a:ea typeface="微软雅黑" pitchFamily="34" charset="-122"/>
                  </a:rPr>
                  <a:t>=(</a:t>
                </a:r>
                <a:r>
                  <a:rPr lang="en-US" altLang="zh-CN" sz="1800" dirty="0" err="1">
                    <a:latin typeface="微软雅黑" pitchFamily="34" charset="-122"/>
                    <a:ea typeface="微软雅黑" pitchFamily="34" charset="-122"/>
                  </a:rPr>
                  <a:t>Yo</a:t>
                </a:r>
                <a:r>
                  <a:rPr lang="en-US" altLang="zh-CN" sz="1800" dirty="0">
                    <a:latin typeface="微软雅黑" pitchFamily="34" charset="-122"/>
                    <a:ea typeface="微软雅黑" pitchFamily="34" charset="-122"/>
                  </a:rPr>
                  <a:t>)</a:t>
                </a:r>
                <a:r>
                  <a:rPr lang="en-US" altLang="zh-CN" sz="1800" baseline="30000" dirty="0">
                    <a:latin typeface="微软雅黑" pitchFamily="34" charset="-122"/>
                    <a:ea typeface="微软雅黑" pitchFamily="34" charset="-122"/>
                  </a:rPr>
                  <a:t> X</a:t>
                </a:r>
                <a:r>
                  <a:rPr lang="en-US" altLang="zh-CN" sz="1800" baseline="10000" dirty="0">
                    <a:latin typeface="微软雅黑" pitchFamily="34" charset="-122"/>
                    <a:ea typeface="微软雅黑" pitchFamily="34" charset="-122"/>
                  </a:rPr>
                  <a:t>A </a:t>
                </a:r>
                <a:r>
                  <a:rPr lang="en-US" altLang="zh-CN" sz="1800" dirty="0">
                    <a:latin typeface="微软雅黑" pitchFamily="34" charset="-122"/>
                    <a:ea typeface="微软雅黑" pitchFamily="34" charset="-122"/>
                  </a:rPr>
                  <a:t>=(</a:t>
                </a:r>
                <a:r>
                  <a:rPr lang="en-US" altLang="zh-CN" sz="1800" dirty="0" err="1">
                    <a:latin typeface="微软雅黑" pitchFamily="34" charset="-122"/>
                    <a:ea typeface="微软雅黑" pitchFamily="34" charset="-122"/>
                  </a:rPr>
                  <a:t>a</a:t>
                </a:r>
                <a:r>
                  <a:rPr lang="en-US" altLang="zh-CN" sz="1800" baseline="30000" dirty="0" err="1">
                    <a:latin typeface="微软雅黑" pitchFamily="34" charset="-122"/>
                    <a:ea typeface="微软雅黑" pitchFamily="34" charset="-122"/>
                  </a:rPr>
                  <a:t>Xo</a:t>
                </a:r>
                <a:r>
                  <a:rPr lang="en-US" altLang="zh-CN" sz="1800" dirty="0">
                    <a:latin typeface="微软雅黑" pitchFamily="34" charset="-122"/>
                    <a:ea typeface="微软雅黑" pitchFamily="34" charset="-122"/>
                  </a:rPr>
                  <a:t>)</a:t>
                </a:r>
                <a:r>
                  <a:rPr lang="en-US" altLang="zh-CN" sz="1800" baseline="30000" dirty="0">
                    <a:latin typeface="微软雅黑" pitchFamily="34" charset="-122"/>
                    <a:ea typeface="微软雅黑" pitchFamily="34" charset="-122"/>
                  </a:rPr>
                  <a:t>X</a:t>
                </a:r>
                <a:r>
                  <a:rPr lang="en-US" altLang="zh-CN" sz="1800" baseline="10000" dirty="0">
                    <a:latin typeface="微软雅黑" pitchFamily="34" charset="-122"/>
                    <a:ea typeface="微软雅黑" pitchFamily="34" charset="-122"/>
                  </a:rPr>
                  <a:t>A</a:t>
                </a:r>
                <a:r>
                  <a:rPr lang="en-US" altLang="zh-CN" sz="1800" dirty="0">
                    <a:latin typeface="微软雅黑" pitchFamily="34" charset="-122"/>
                    <a:ea typeface="微软雅黑" pitchFamily="34" charset="-122"/>
                  </a:rPr>
                  <a:t>=</a:t>
                </a:r>
                <a:r>
                  <a:rPr lang="en-US" altLang="zh-CN" sz="1800" dirty="0" err="1">
                    <a:latin typeface="微软雅黑" pitchFamily="34" charset="-122"/>
                    <a:ea typeface="微软雅黑" pitchFamily="34" charset="-122"/>
                  </a:rPr>
                  <a:t>a</a:t>
                </a:r>
                <a:r>
                  <a:rPr lang="en-US" altLang="zh-CN" sz="1800" baseline="30000" dirty="0" err="1">
                    <a:latin typeface="微软雅黑" pitchFamily="34" charset="-122"/>
                    <a:ea typeface="微软雅黑" pitchFamily="34" charset="-122"/>
                  </a:rPr>
                  <a:t>XoX</a:t>
                </a:r>
                <a:r>
                  <a:rPr lang="en-US" altLang="zh-CN" sz="1800" baseline="10000" dirty="0" err="1">
                    <a:latin typeface="微软雅黑" pitchFamily="34" charset="-122"/>
                    <a:ea typeface="微软雅黑" pitchFamily="34" charset="-122"/>
                  </a:rPr>
                  <a:t>A</a:t>
                </a:r>
                <a:r>
                  <a:rPr lang="en-US" altLang="zh-CN" sz="1800" baseline="10000" dirty="0">
                    <a:latin typeface="微软雅黑" pitchFamily="34" charset="-122"/>
                    <a:ea typeface="微软雅黑" pitchFamily="34" charset="-122"/>
                  </a:rPr>
                  <a:t> </a:t>
                </a:r>
                <a:r>
                  <a:rPr lang="en-US" altLang="zh-CN" sz="1800" dirty="0">
                    <a:latin typeface="微软雅黑" pitchFamily="34" charset="-122"/>
                    <a:ea typeface="微软雅黑" pitchFamily="34" charset="-122"/>
                  </a:rPr>
                  <a:t>mod q</a:t>
                </a:r>
              </a:p>
              <a:p>
                <a:pPr marL="457200" indent="-457200" defTabSz="677863">
                  <a:lnSpc>
                    <a:spcPct val="130000"/>
                  </a:lnSpc>
                  <a:spcBef>
                    <a:spcPct val="65000"/>
                  </a:spcBef>
                  <a:buFont typeface="Symbol" pitchFamily="18" charset="2"/>
                  <a:buAutoNum type="arabicPeriod"/>
                </a:pPr>
                <a:r>
                  <a:rPr lang="en-US" altLang="zh-CN" sz="1800" dirty="0">
                    <a:latin typeface="微软雅黑" pitchFamily="34" charset="-122"/>
                    <a:ea typeface="微软雅黑" pitchFamily="34" charset="-122"/>
                  </a:rPr>
                  <a:t>B</a:t>
                </a:r>
                <a:r>
                  <a:rPr lang="zh-CN" altLang="en-US" sz="1800" dirty="0">
                    <a:latin typeface="微软雅黑" pitchFamily="34" charset="-122"/>
                    <a:ea typeface="微软雅黑" pitchFamily="34" charset="-122"/>
                  </a:rPr>
                  <a:t>计算</a:t>
                </a:r>
                <a:r>
                  <a:rPr lang="en-US" altLang="zh-CN" sz="1800" dirty="0">
                    <a:latin typeface="微软雅黑" pitchFamily="34" charset="-122"/>
                    <a:ea typeface="微软雅黑" pitchFamily="34" charset="-122"/>
                  </a:rPr>
                  <a:t>: K</a:t>
                </a:r>
                <a:r>
                  <a:rPr lang="en-US" altLang="zh-CN" sz="1800" baseline="-25000" dirty="0">
                    <a:latin typeface="微软雅黑" pitchFamily="34" charset="-122"/>
                    <a:ea typeface="微软雅黑" pitchFamily="34" charset="-122"/>
                  </a:rPr>
                  <a:t>2</a:t>
                </a:r>
                <a:r>
                  <a:rPr lang="en-US" altLang="zh-CN" sz="1800" dirty="0">
                    <a:latin typeface="微软雅黑" pitchFamily="34" charset="-122"/>
                    <a:ea typeface="微软雅黑" pitchFamily="34" charset="-122"/>
                  </a:rPr>
                  <a:t>= (</a:t>
                </a:r>
                <a:r>
                  <a:rPr lang="en-US" altLang="zh-CN" sz="1800" dirty="0" err="1">
                    <a:latin typeface="微软雅黑" pitchFamily="34" charset="-122"/>
                    <a:ea typeface="微软雅黑" pitchFamily="34" charset="-122"/>
                  </a:rPr>
                  <a:t>Yo</a:t>
                </a:r>
                <a:r>
                  <a:rPr lang="en-US" altLang="zh-CN" sz="1800" dirty="0">
                    <a:latin typeface="微软雅黑" pitchFamily="34" charset="-122"/>
                    <a:ea typeface="微软雅黑" pitchFamily="34" charset="-122"/>
                  </a:rPr>
                  <a:t>)</a:t>
                </a:r>
                <a:r>
                  <a:rPr lang="en-US" altLang="zh-CN" sz="1800" baseline="30000" dirty="0">
                    <a:latin typeface="微软雅黑" pitchFamily="34" charset="-122"/>
                    <a:ea typeface="微软雅黑" pitchFamily="34" charset="-122"/>
                  </a:rPr>
                  <a:t> X</a:t>
                </a:r>
                <a:r>
                  <a:rPr lang="en-US" altLang="zh-CN" sz="1800" baseline="10000" dirty="0">
                    <a:latin typeface="微软雅黑" pitchFamily="34" charset="-122"/>
                    <a:ea typeface="微软雅黑" pitchFamily="34" charset="-122"/>
                  </a:rPr>
                  <a:t>B </a:t>
                </a:r>
                <a:r>
                  <a:rPr lang="en-US" altLang="zh-CN" sz="1800" dirty="0">
                    <a:latin typeface="微软雅黑" pitchFamily="34" charset="-122"/>
                    <a:ea typeface="微软雅黑" pitchFamily="34" charset="-122"/>
                  </a:rPr>
                  <a:t>=(</a:t>
                </a:r>
                <a:r>
                  <a:rPr lang="en-US" altLang="zh-CN" sz="1800" dirty="0" err="1">
                    <a:latin typeface="微软雅黑" pitchFamily="34" charset="-122"/>
                    <a:ea typeface="微软雅黑" pitchFamily="34" charset="-122"/>
                  </a:rPr>
                  <a:t>a</a:t>
                </a:r>
                <a:r>
                  <a:rPr lang="en-US" altLang="zh-CN" sz="1800" baseline="30000" dirty="0" err="1">
                    <a:latin typeface="微软雅黑" pitchFamily="34" charset="-122"/>
                    <a:ea typeface="微软雅黑" pitchFamily="34" charset="-122"/>
                  </a:rPr>
                  <a:t>Xo</a:t>
                </a:r>
                <a:r>
                  <a:rPr lang="en-US" altLang="zh-CN" sz="1800" dirty="0">
                    <a:latin typeface="微软雅黑" pitchFamily="34" charset="-122"/>
                    <a:ea typeface="微软雅黑" pitchFamily="34" charset="-122"/>
                  </a:rPr>
                  <a:t>)</a:t>
                </a:r>
                <a:r>
                  <a:rPr lang="en-US" altLang="zh-CN" sz="1800" baseline="30000" dirty="0">
                    <a:latin typeface="微软雅黑" pitchFamily="34" charset="-122"/>
                    <a:ea typeface="微软雅黑" pitchFamily="34" charset="-122"/>
                  </a:rPr>
                  <a:t>X</a:t>
                </a:r>
                <a:r>
                  <a:rPr lang="en-US" altLang="zh-CN" sz="1800" baseline="10000" dirty="0">
                    <a:latin typeface="微软雅黑" pitchFamily="34" charset="-122"/>
                    <a:ea typeface="微软雅黑" pitchFamily="34" charset="-122"/>
                  </a:rPr>
                  <a:t>B </a:t>
                </a:r>
                <a:r>
                  <a:rPr lang="en-US" altLang="zh-CN" sz="1800" dirty="0">
                    <a:latin typeface="微软雅黑" pitchFamily="34" charset="-122"/>
                    <a:ea typeface="微软雅黑" pitchFamily="34" charset="-122"/>
                  </a:rPr>
                  <a:t>=</a:t>
                </a:r>
                <a:r>
                  <a:rPr lang="en-US" altLang="zh-CN" sz="1800" dirty="0" err="1">
                    <a:latin typeface="微软雅黑" pitchFamily="34" charset="-122"/>
                    <a:ea typeface="微软雅黑" pitchFamily="34" charset="-122"/>
                  </a:rPr>
                  <a:t>a</a:t>
                </a:r>
                <a:r>
                  <a:rPr lang="en-US" altLang="zh-CN" sz="1800" baseline="30000" dirty="0" err="1">
                    <a:latin typeface="微软雅黑" pitchFamily="34" charset="-122"/>
                    <a:ea typeface="微软雅黑" pitchFamily="34" charset="-122"/>
                  </a:rPr>
                  <a:t>XoX</a:t>
                </a:r>
                <a:r>
                  <a:rPr lang="en-US" altLang="zh-CN" sz="1800" baseline="10000" dirty="0" err="1">
                    <a:latin typeface="微软雅黑" pitchFamily="34" charset="-122"/>
                    <a:ea typeface="微软雅黑" pitchFamily="34" charset="-122"/>
                  </a:rPr>
                  <a:t>B</a:t>
                </a:r>
                <a:r>
                  <a:rPr lang="en-US" altLang="zh-CN" sz="1800" dirty="0">
                    <a:latin typeface="微软雅黑" pitchFamily="34" charset="-122"/>
                    <a:ea typeface="微软雅黑" pitchFamily="34" charset="-122"/>
                  </a:rPr>
                  <a:t> mod q</a:t>
                </a:r>
              </a:p>
              <a:p>
                <a:pPr marL="457200" indent="-457200" defTabSz="677863">
                  <a:lnSpc>
                    <a:spcPct val="130000"/>
                  </a:lnSpc>
                  <a:spcBef>
                    <a:spcPct val="65000"/>
                  </a:spcBef>
                  <a:buFont typeface="Symbol" pitchFamily="18" charset="2"/>
                  <a:buAutoNum type="arabicPeriod"/>
                </a:pPr>
                <a:r>
                  <a:rPr lang="en-US" altLang="zh-CN" sz="1800" dirty="0">
                    <a:latin typeface="微软雅黑" pitchFamily="34" charset="-122"/>
                    <a:ea typeface="微软雅黑" pitchFamily="34" charset="-122"/>
                  </a:rPr>
                  <a:t>O</a:t>
                </a:r>
                <a:r>
                  <a:rPr lang="zh-CN" altLang="en-US" sz="1800" dirty="0">
                    <a:latin typeface="微软雅黑" pitchFamily="34" charset="-122"/>
                    <a:ea typeface="微软雅黑" pitchFamily="34" charset="-122"/>
                  </a:rPr>
                  <a:t>计算</a:t>
                </a:r>
                <a:r>
                  <a:rPr lang="en-US" altLang="zh-CN" sz="1800" dirty="0">
                    <a:latin typeface="微软雅黑" pitchFamily="34" charset="-122"/>
                    <a:ea typeface="微软雅黑" pitchFamily="34" charset="-122"/>
                  </a:rPr>
                  <a:t>: K</a:t>
                </a:r>
                <a:r>
                  <a:rPr lang="en-US" altLang="zh-CN" sz="1800" baseline="-25000" dirty="0">
                    <a:latin typeface="微软雅黑" pitchFamily="34" charset="-122"/>
                    <a:ea typeface="微软雅黑" pitchFamily="34" charset="-122"/>
                  </a:rPr>
                  <a:t>1</a:t>
                </a:r>
                <a:r>
                  <a:rPr lang="en-US" altLang="zh-CN" sz="1800" dirty="0">
                    <a:latin typeface="微软雅黑" pitchFamily="34" charset="-122"/>
                    <a:ea typeface="微软雅黑" pitchFamily="34" charset="-122"/>
                  </a:rPr>
                  <a:t>=(Y</a:t>
                </a:r>
                <a:r>
                  <a:rPr lang="en-US" altLang="zh-CN" sz="1800" baseline="-25000" dirty="0">
                    <a:latin typeface="微软雅黑" pitchFamily="34" charset="-122"/>
                    <a:ea typeface="微软雅黑" pitchFamily="34" charset="-122"/>
                  </a:rPr>
                  <a:t>A</a:t>
                </a:r>
                <a:r>
                  <a:rPr lang="en-US" altLang="zh-CN" sz="1800" dirty="0">
                    <a:latin typeface="微软雅黑" pitchFamily="34" charset="-122"/>
                    <a:ea typeface="微软雅黑" pitchFamily="34" charset="-122"/>
                  </a:rPr>
                  <a:t>)</a:t>
                </a:r>
                <a:r>
                  <a:rPr lang="en-US" altLang="zh-CN" sz="1800" baseline="30000" dirty="0">
                    <a:latin typeface="微软雅黑" pitchFamily="34" charset="-122"/>
                    <a:ea typeface="微软雅黑" pitchFamily="34" charset="-122"/>
                  </a:rPr>
                  <a:t>Xo</a:t>
                </a:r>
                <a:r>
                  <a:rPr lang="en-US" altLang="zh-CN" sz="1800" dirty="0">
                    <a:latin typeface="微软雅黑" pitchFamily="34" charset="-122"/>
                    <a:ea typeface="微软雅黑" pitchFamily="34" charset="-122"/>
                  </a:rPr>
                  <a:t>=</a:t>
                </a:r>
                <a:r>
                  <a:rPr lang="en-US" altLang="zh-CN" sz="1800" dirty="0" err="1">
                    <a:latin typeface="微软雅黑" pitchFamily="34" charset="-122"/>
                    <a:ea typeface="微软雅黑" pitchFamily="34" charset="-122"/>
                  </a:rPr>
                  <a:t>a</a:t>
                </a:r>
                <a:r>
                  <a:rPr lang="en-US" altLang="zh-CN" sz="1800" baseline="30000" dirty="0" err="1">
                    <a:latin typeface="微软雅黑" pitchFamily="34" charset="-122"/>
                    <a:ea typeface="微软雅黑" pitchFamily="34" charset="-122"/>
                  </a:rPr>
                  <a:t>X</a:t>
                </a:r>
                <a:r>
                  <a:rPr lang="en-US" altLang="zh-CN" sz="1800" baseline="10000" dirty="0" err="1">
                    <a:latin typeface="微软雅黑" pitchFamily="34" charset="-122"/>
                    <a:ea typeface="微软雅黑" pitchFamily="34" charset="-122"/>
                  </a:rPr>
                  <a:t>A</a:t>
                </a:r>
                <a:r>
                  <a:rPr lang="en-US" altLang="zh-CN" sz="1800" baseline="30000" dirty="0" err="1">
                    <a:latin typeface="微软雅黑" pitchFamily="34" charset="-122"/>
                    <a:ea typeface="微软雅黑" pitchFamily="34" charset="-122"/>
                  </a:rPr>
                  <a:t>Xo</a:t>
                </a:r>
                <a:r>
                  <a:rPr lang="en-US" altLang="zh-CN" sz="1800" dirty="0">
                    <a:latin typeface="微软雅黑" pitchFamily="34" charset="-122"/>
                    <a:ea typeface="微软雅黑" pitchFamily="34" charset="-122"/>
                  </a:rPr>
                  <a:t> mod q, K</a:t>
                </a:r>
                <a:r>
                  <a:rPr lang="en-US" altLang="zh-CN" sz="1800" baseline="-25000" dirty="0">
                    <a:latin typeface="微软雅黑" pitchFamily="34" charset="-122"/>
                    <a:ea typeface="微软雅黑" pitchFamily="34" charset="-122"/>
                  </a:rPr>
                  <a:t>2</a:t>
                </a:r>
                <a:r>
                  <a:rPr lang="en-US" altLang="zh-CN" sz="1800" dirty="0">
                    <a:latin typeface="微软雅黑" pitchFamily="34" charset="-122"/>
                    <a:ea typeface="微软雅黑" pitchFamily="34" charset="-122"/>
                  </a:rPr>
                  <a:t>=(Y</a:t>
                </a:r>
                <a:r>
                  <a:rPr lang="en-US" altLang="zh-CN" sz="1800" baseline="-25000" dirty="0">
                    <a:latin typeface="微软雅黑" pitchFamily="34" charset="-122"/>
                    <a:ea typeface="微软雅黑" pitchFamily="34" charset="-122"/>
                  </a:rPr>
                  <a:t>B</a:t>
                </a:r>
                <a:r>
                  <a:rPr lang="en-US" altLang="zh-CN" sz="1800" dirty="0">
                    <a:latin typeface="微软雅黑" pitchFamily="34" charset="-122"/>
                    <a:ea typeface="微软雅黑" pitchFamily="34" charset="-122"/>
                  </a:rPr>
                  <a:t>)</a:t>
                </a:r>
                <a:r>
                  <a:rPr lang="en-US" altLang="zh-CN" sz="1800" baseline="30000" dirty="0">
                    <a:latin typeface="微软雅黑" pitchFamily="34" charset="-122"/>
                    <a:ea typeface="微软雅黑" pitchFamily="34" charset="-122"/>
                  </a:rPr>
                  <a:t>Xo</a:t>
                </a:r>
                <a:r>
                  <a:rPr lang="en-US" altLang="zh-CN" sz="1800" dirty="0">
                    <a:latin typeface="微软雅黑" pitchFamily="34" charset="-122"/>
                    <a:ea typeface="微软雅黑" pitchFamily="34" charset="-122"/>
                  </a:rPr>
                  <a:t>=</a:t>
                </a:r>
                <a:r>
                  <a:rPr lang="en-US" altLang="zh-CN" sz="1800" dirty="0" err="1">
                    <a:latin typeface="微软雅黑" pitchFamily="34" charset="-122"/>
                    <a:ea typeface="微软雅黑" pitchFamily="34" charset="-122"/>
                  </a:rPr>
                  <a:t>a</a:t>
                </a:r>
                <a:r>
                  <a:rPr lang="en-US" altLang="zh-CN" sz="1800" baseline="30000" dirty="0" err="1">
                    <a:latin typeface="微软雅黑" pitchFamily="34" charset="-122"/>
                    <a:ea typeface="微软雅黑" pitchFamily="34" charset="-122"/>
                  </a:rPr>
                  <a:t>X</a:t>
                </a:r>
                <a:r>
                  <a:rPr lang="en-US" altLang="zh-CN" sz="1800" baseline="10000" dirty="0" err="1">
                    <a:latin typeface="微软雅黑" pitchFamily="34" charset="-122"/>
                    <a:ea typeface="微软雅黑" pitchFamily="34" charset="-122"/>
                  </a:rPr>
                  <a:t>B</a:t>
                </a:r>
                <a:r>
                  <a:rPr lang="en-US" altLang="zh-CN" sz="1800" baseline="30000" dirty="0" err="1">
                    <a:latin typeface="微软雅黑" pitchFamily="34" charset="-122"/>
                    <a:ea typeface="微软雅黑" pitchFamily="34" charset="-122"/>
                  </a:rPr>
                  <a:t>Xo</a:t>
                </a:r>
                <a:r>
                  <a:rPr lang="en-US" altLang="zh-CN" sz="1800" dirty="0">
                    <a:latin typeface="微软雅黑" pitchFamily="34" charset="-122"/>
                    <a:ea typeface="微软雅黑" pitchFamily="34" charset="-122"/>
                  </a:rPr>
                  <a:t> mod q</a:t>
                </a:r>
              </a:p>
              <a:p>
                <a:pPr marL="457200" indent="-457200" defTabSz="677863">
                  <a:lnSpc>
                    <a:spcPct val="130000"/>
                  </a:lnSpc>
                  <a:spcBef>
                    <a:spcPct val="65000"/>
                  </a:spcBef>
                  <a:buFont typeface="Symbol" pitchFamily="18" charset="2"/>
                  <a:buNone/>
                </a:pPr>
                <a:r>
                  <a:rPr lang="en-US" altLang="zh-CN" sz="2000" dirty="0">
                    <a:latin typeface="微软雅黑" pitchFamily="34" charset="-122"/>
                    <a:ea typeface="微软雅黑" pitchFamily="34" charset="-122"/>
                  </a:rPr>
                  <a:t>                                O</a:t>
                </a:r>
                <a:r>
                  <a:rPr lang="zh-CN" altLang="en-US" sz="2000" dirty="0">
                    <a:latin typeface="微软雅黑" pitchFamily="34" charset="-122"/>
                    <a:ea typeface="微软雅黑" pitchFamily="34" charset="-122"/>
                  </a:rPr>
                  <a:t>实时截获并冒充转发</a:t>
                </a:r>
              </a:p>
            </p:txBody>
          </p:sp>
        </mc:Choice>
        <mc:Fallback xmlns="">
          <p:sp>
            <p:nvSpPr>
              <p:cNvPr id="2953218" name="Rectangle 2"/>
              <p:cNvSpPr>
                <a:spLocks noGrp="1" noRot="1" noChangeAspect="1" noMove="1" noResize="1" noEditPoints="1" noAdjustHandles="1" noChangeArrowheads="1" noChangeShapeType="1" noTextEdit="1"/>
              </p:cNvSpPr>
              <p:nvPr>
                <p:ph type="body" sz="half" idx="1"/>
              </p:nvPr>
            </p:nvSpPr>
            <p:spPr>
              <a:xfrm>
                <a:off x="674688" y="1425575"/>
                <a:ext cx="7945437" cy="4794250"/>
              </a:xfrm>
              <a:blipFill>
                <a:blip r:embed="rId3"/>
                <a:stretch>
                  <a:fillRect l="-921" t="-254" b="-1272"/>
                </a:stretch>
              </a:blipFill>
              <a:ln/>
            </p:spPr>
            <p:txBody>
              <a:bodyPr/>
              <a:lstStyle/>
              <a:p>
                <a:r>
                  <a:rPr lang="zh-CN" altLang="en-US">
                    <a:noFill/>
                  </a:rPr>
                  <a:t> </a:t>
                </a:r>
              </a:p>
            </p:txBody>
          </p:sp>
        </mc:Fallback>
      </mc:AlternateContent>
      <p:sp>
        <p:nvSpPr>
          <p:cNvPr id="2953219" name="Rectangle 3"/>
          <p:cNvSpPr>
            <a:spLocks noChangeArrowheads="1"/>
          </p:cNvSpPr>
          <p:nvPr/>
        </p:nvSpPr>
        <p:spPr bwMode="auto">
          <a:xfrm>
            <a:off x="444500" y="441325"/>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en-US" altLang="zh-CN" sz="3600" dirty="0" err="1">
                <a:solidFill>
                  <a:schemeClr val="accent2"/>
                </a:solidFill>
                <a:effectLst>
                  <a:outerShdw blurRad="38100" dist="38100" dir="2700000" algn="tl">
                    <a:srgbClr val="000000">
                      <a:alpha val="43137"/>
                    </a:srgbClr>
                  </a:outerShdw>
                </a:effectLst>
                <a:latin typeface="+mj-ea"/>
                <a:ea typeface="+mj-ea"/>
                <a:cs typeface="+mj-cs"/>
              </a:rPr>
              <a:t>Diffie</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a:t>
            </a:r>
            <a:r>
              <a:rPr lang="en-US" altLang="zh-CN" sz="3600" dirty="0">
                <a:solidFill>
                  <a:schemeClr val="accent2"/>
                </a:solidFill>
                <a:effectLst>
                  <a:outerShdw blurRad="38100" dist="38100" dir="2700000" algn="tl">
                    <a:srgbClr val="000000">
                      <a:alpha val="43137"/>
                    </a:srgbClr>
                  </a:outerShdw>
                </a:effectLst>
                <a:latin typeface="+mj-ea"/>
                <a:ea typeface="+mj-ea"/>
                <a:cs typeface="+mj-cs"/>
              </a:rPr>
              <a:t>Hellman</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算法攻击步骤</a:t>
            </a:r>
          </a:p>
        </p:txBody>
      </p:sp>
    </p:spTree>
    <p:extLst>
      <p:ext uri="{BB962C8B-B14F-4D97-AF65-F5344CB8AC3E}">
        <p14:creationId xmlns:p14="http://schemas.microsoft.com/office/powerpoint/2010/main" val="371834493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82" name="Rectangle 2"/>
          <p:cNvSpPr>
            <a:spLocks noGrp="1" noChangeArrowheads="1"/>
          </p:cNvSpPr>
          <p:nvPr>
            <p:ph type="body" idx="1"/>
          </p:nvPr>
        </p:nvSpPr>
        <p:spPr>
          <a:xfrm>
            <a:off x="560388" y="1571625"/>
            <a:ext cx="7983537" cy="4568825"/>
          </a:xfrm>
          <a:noFill/>
          <a:ln/>
        </p:spPr>
        <p:txBody>
          <a:bodyPr lIns="82550" tIns="41275" rIns="82550" bIns="41275"/>
          <a:lstStyle/>
          <a:p>
            <a:pPr algn="just" defTabSz="677863">
              <a:lnSpc>
                <a:spcPct val="130000"/>
              </a:lnSpc>
              <a:spcBef>
                <a:spcPct val="65000"/>
              </a:spcBef>
              <a:buFont typeface="Wingdings" pitchFamily="2" charset="2"/>
              <a:buChar char="Ø"/>
            </a:pPr>
            <a:r>
              <a:rPr lang="zh-CN" altLang="en-US" dirty="0">
                <a:latin typeface="微软雅黑" pitchFamily="34" charset="-122"/>
                <a:ea typeface="微软雅黑" pitchFamily="34" charset="-122"/>
              </a:rPr>
              <a:t>公钥密码使得发送端和接收端在不共享任何秘密消息（密钥）的前提下即可交换大量秘密信息</a:t>
            </a:r>
            <a:r>
              <a:rPr lang="zh-CN" altLang="en-US" sz="2400" dirty="0">
                <a:effectLst>
                  <a:outerShdw blurRad="38100" dist="38100" dir="2700000" algn="tl">
                    <a:srgbClr val="C0C0C0"/>
                  </a:outerShdw>
                </a:effectLst>
                <a:latin typeface="微软雅黑" pitchFamily="34" charset="-122"/>
                <a:ea typeface="微软雅黑" pitchFamily="34" charset="-122"/>
              </a:rPr>
              <a:t>（</a:t>
            </a:r>
            <a:r>
              <a:rPr lang="zh-CN" altLang="en-US" sz="2400" dirty="0">
                <a:solidFill>
                  <a:srgbClr val="C00000"/>
                </a:solidFill>
                <a:effectLst>
                  <a:outerShdw blurRad="38100" dist="38100" dir="2700000" algn="tl">
                    <a:srgbClr val="C0C0C0"/>
                  </a:outerShdw>
                </a:effectLst>
                <a:latin typeface="微软雅黑" pitchFamily="34" charset="-122"/>
                <a:ea typeface="微软雅黑" pitchFamily="34" charset="-122"/>
              </a:rPr>
              <a:t>实现保密通信</a:t>
            </a:r>
            <a:r>
              <a:rPr lang="zh-CN" altLang="en-US" sz="2400" dirty="0">
                <a:effectLst>
                  <a:outerShdw blurRad="38100" dist="38100" dir="2700000" algn="tl">
                    <a:srgbClr val="C0C0C0"/>
                  </a:outerShdw>
                </a:effectLst>
                <a:latin typeface="微软雅黑" pitchFamily="34" charset="-122"/>
                <a:ea typeface="微软雅黑" pitchFamily="34" charset="-122"/>
              </a:rPr>
              <a:t>）</a:t>
            </a:r>
            <a:r>
              <a:rPr lang="zh-CN" altLang="en-US" sz="2400" dirty="0">
                <a:latin typeface="微软雅黑" pitchFamily="34" charset="-122"/>
                <a:ea typeface="微软雅黑" pitchFamily="34" charset="-122"/>
              </a:rPr>
              <a:t>成为可能！</a:t>
            </a:r>
          </a:p>
          <a:p>
            <a:pPr marL="849313" lvl="1" indent="-371475" algn="just" defTabSz="677863">
              <a:lnSpc>
                <a:spcPct val="130000"/>
              </a:lnSpc>
              <a:spcBef>
                <a:spcPct val="65000"/>
              </a:spcBef>
              <a:buFont typeface="Wingdings" pitchFamily="2" charset="2"/>
              <a:buChar char="ü"/>
            </a:pPr>
            <a:r>
              <a:rPr lang="zh-CN" altLang="en-US" sz="2200" dirty="0">
                <a:latin typeface="微软雅黑" pitchFamily="34" charset="-122"/>
                <a:ea typeface="微软雅黑" pitchFamily="34" charset="-122"/>
              </a:rPr>
              <a:t>解决密钥的分配和共享问题</a:t>
            </a:r>
          </a:p>
          <a:p>
            <a:pPr marL="849313" lvl="1" indent="-371475" algn="just" defTabSz="677863">
              <a:lnSpc>
                <a:spcPct val="130000"/>
              </a:lnSpc>
              <a:spcBef>
                <a:spcPct val="65000"/>
              </a:spcBef>
              <a:buFont typeface="Wingdings" pitchFamily="2" charset="2"/>
              <a:buChar char="ü"/>
            </a:pPr>
            <a:r>
              <a:rPr lang="zh-CN" altLang="en-US" sz="2200" dirty="0">
                <a:latin typeface="微软雅黑" pitchFamily="34" charset="-122"/>
                <a:ea typeface="微软雅黑" pitchFamily="34" charset="-122"/>
              </a:rPr>
              <a:t>解决密钥组合爆炸的问题</a:t>
            </a:r>
          </a:p>
          <a:p>
            <a:pPr algn="just" defTabSz="677863">
              <a:lnSpc>
                <a:spcPct val="130000"/>
              </a:lnSpc>
              <a:spcBef>
                <a:spcPct val="65000"/>
              </a:spcBef>
              <a:buFont typeface="Wingdings" pitchFamily="2" charset="2"/>
              <a:buChar char="Ø"/>
            </a:pPr>
            <a:r>
              <a:rPr lang="zh-CN" altLang="en-US" dirty="0">
                <a:latin typeface="微软雅黑" pitchFamily="34" charset="-122"/>
                <a:ea typeface="微软雅黑" pitchFamily="34" charset="-122"/>
              </a:rPr>
              <a:t>公钥密码也使得发送端和接收端在实现保密通信的同时各自依然可以保有秘密（</a:t>
            </a:r>
            <a:r>
              <a:rPr lang="zh-CN" altLang="en-US" dirty="0">
                <a:solidFill>
                  <a:schemeClr val="tx1"/>
                </a:solidFill>
                <a:latin typeface="微软雅黑" pitchFamily="34" charset="-122"/>
                <a:ea typeface="微软雅黑" pitchFamily="34" charset="-122"/>
              </a:rPr>
              <a:t>私钥</a:t>
            </a:r>
            <a:r>
              <a:rPr lang="zh-CN" altLang="en-US" dirty="0">
                <a:latin typeface="微软雅黑" pitchFamily="34" charset="-122"/>
                <a:ea typeface="微软雅黑" pitchFamily="34" charset="-122"/>
              </a:rPr>
              <a:t>）成为可能！－－解决</a:t>
            </a:r>
            <a:r>
              <a:rPr lang="zh-CN" altLang="en-US" dirty="0">
                <a:solidFill>
                  <a:srgbClr val="FF0000"/>
                </a:solidFill>
                <a:latin typeface="微软雅黑" pitchFamily="34" charset="-122"/>
                <a:ea typeface="微软雅黑" pitchFamily="34" charset="-122"/>
              </a:rPr>
              <a:t>数字签名</a:t>
            </a:r>
            <a:r>
              <a:rPr lang="zh-CN" altLang="en-US" dirty="0">
                <a:latin typeface="微软雅黑" pitchFamily="34" charset="-122"/>
                <a:ea typeface="微软雅黑" pitchFamily="34" charset="-122"/>
              </a:rPr>
              <a:t>问题</a:t>
            </a:r>
          </a:p>
        </p:txBody>
      </p:sp>
      <p:sp>
        <p:nvSpPr>
          <p:cNvPr id="2887683" name="Rectangle 3"/>
          <p:cNvSpPr>
            <a:spLocks noChangeArrowheads="1"/>
          </p:cNvSpPr>
          <p:nvPr/>
        </p:nvSpPr>
        <p:spPr bwMode="auto">
          <a:xfrm>
            <a:off x="687388" y="320676"/>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zh-CN" altLang="en-US" sz="3600" dirty="0">
                <a:solidFill>
                  <a:schemeClr val="accent2">
                    <a:lumMod val="75000"/>
                  </a:schemeClr>
                </a:solidFill>
                <a:effectLst>
                  <a:outerShdw blurRad="38100" dist="38100" dir="2700000" algn="tl">
                    <a:srgbClr val="000000">
                      <a:alpha val="43137"/>
                    </a:srgbClr>
                  </a:outerShdw>
                </a:effectLst>
                <a:latin typeface="+mj-ea"/>
                <a:ea typeface="+mj-ea"/>
                <a:cs typeface="+mj-cs"/>
              </a:rPr>
              <a:t>公钥密码的两个核心优势</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6</a:t>
            </a:fld>
            <a:endParaRPr lang="en-US" altLang="zh-CN"/>
          </a:p>
        </p:txBody>
      </p:sp>
    </p:spTree>
    <p:extLst>
      <p:ext uri="{BB962C8B-B14F-4D97-AF65-F5344CB8AC3E}">
        <p14:creationId xmlns:p14="http://schemas.microsoft.com/office/powerpoint/2010/main" val="3327173649"/>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p:cNvSpPr>
            <a:spLocks noGrp="1"/>
          </p:cNvSpPr>
          <p:nvPr>
            <p:ph type="sldNum" sz="quarter" idx="12"/>
          </p:nvPr>
        </p:nvSpPr>
        <p:spPr/>
        <p:txBody>
          <a:bodyPr/>
          <a:lstStyle/>
          <a:p>
            <a:fld id="{B9C18F94-7FAE-4B97-AC79-4C00D17D169D}" type="slidenum">
              <a:rPr lang="zh-CN" altLang="en-US"/>
              <a:pPr/>
              <a:t>60</a:t>
            </a:fld>
            <a:endParaRPr lang="en-US" altLang="zh-CN"/>
          </a:p>
        </p:txBody>
      </p:sp>
      <p:sp>
        <p:nvSpPr>
          <p:cNvPr id="2918402" name="Rectangle 2"/>
          <p:cNvSpPr>
            <a:spLocks noGrp="1" noChangeArrowheads="1"/>
          </p:cNvSpPr>
          <p:nvPr>
            <p:ph type="body" sz="half" idx="1"/>
          </p:nvPr>
        </p:nvSpPr>
        <p:spPr>
          <a:xfrm>
            <a:off x="660400" y="1558925"/>
            <a:ext cx="7853363" cy="4841875"/>
          </a:xfrm>
          <a:noFill/>
          <a:ln/>
        </p:spPr>
        <p:txBody>
          <a:bodyPr lIns="82550" tIns="41275" rIns="82550" bIns="41275"/>
          <a:lstStyle/>
          <a:p>
            <a:pPr algn="just" defTabSz="677863">
              <a:lnSpc>
                <a:spcPct val="130000"/>
              </a:lnSpc>
              <a:spcBef>
                <a:spcPts val="1200"/>
              </a:spcBef>
              <a:spcAft>
                <a:spcPts val="600"/>
              </a:spcAft>
              <a:buFont typeface="Wingdings" pitchFamily="2" charset="2"/>
              <a:buChar char="Ø"/>
            </a:pPr>
            <a:r>
              <a:rPr lang="zh-CN" altLang="en-US" dirty="0">
                <a:latin typeface="微软雅黑" pitchFamily="34" charset="-122"/>
                <a:ea typeface="微软雅黑" pitchFamily="34" charset="-122"/>
              </a:rPr>
              <a:t>将常规加密算法的数据处理速度和公开密钥算法对密钥的保密功能相结合</a:t>
            </a:r>
          </a:p>
          <a:p>
            <a:pPr algn="just" defTabSz="677863">
              <a:lnSpc>
                <a:spcPct val="130000"/>
              </a:lnSpc>
              <a:spcBef>
                <a:spcPts val="1200"/>
              </a:spcBef>
              <a:spcAft>
                <a:spcPts val="600"/>
              </a:spcAft>
              <a:buFont typeface="Wingdings" pitchFamily="2" charset="2"/>
              <a:buChar char="Ø"/>
            </a:pPr>
            <a:r>
              <a:rPr lang="zh-CN" altLang="en-US" dirty="0">
                <a:latin typeface="微软雅黑" pitchFamily="34" charset="-122"/>
                <a:ea typeface="微软雅黑" pitchFamily="34" charset="-122"/>
              </a:rPr>
              <a:t>利用常规加密算法加密传输数据</a:t>
            </a:r>
          </a:p>
          <a:p>
            <a:pPr algn="just" defTabSz="677863">
              <a:lnSpc>
                <a:spcPct val="130000"/>
              </a:lnSpc>
              <a:spcBef>
                <a:spcPts val="1200"/>
              </a:spcBef>
              <a:spcAft>
                <a:spcPts val="600"/>
              </a:spcAft>
              <a:buFont typeface="Wingdings" pitchFamily="2" charset="2"/>
              <a:buChar char="Ø"/>
            </a:pPr>
            <a:r>
              <a:rPr lang="zh-CN" altLang="en-US" dirty="0">
                <a:latin typeface="微软雅黑" pitchFamily="34" charset="-122"/>
                <a:ea typeface="微软雅黑" pitchFamily="34" charset="-122"/>
              </a:rPr>
              <a:t>利用公开密钥算法交换密码</a:t>
            </a:r>
          </a:p>
          <a:p>
            <a:pPr algn="just" defTabSz="677863">
              <a:lnSpc>
                <a:spcPct val="130000"/>
              </a:lnSpc>
              <a:spcBef>
                <a:spcPts val="1200"/>
              </a:spcBef>
              <a:spcAft>
                <a:spcPts val="600"/>
              </a:spcAft>
              <a:buFont typeface="Wingdings" pitchFamily="2" charset="2"/>
              <a:buChar char="Ø"/>
            </a:pPr>
            <a:r>
              <a:rPr lang="zh-CN" altLang="en-US" dirty="0">
                <a:latin typeface="微软雅黑" pitchFamily="34" charset="-122"/>
                <a:ea typeface="微软雅黑" pitchFamily="34" charset="-122"/>
              </a:rPr>
              <a:t>适用于需要交流大批量数据的场合</a:t>
            </a:r>
          </a:p>
          <a:p>
            <a:pPr algn="just" defTabSz="677863">
              <a:lnSpc>
                <a:spcPct val="130000"/>
              </a:lnSpc>
              <a:spcBef>
                <a:spcPts val="1200"/>
              </a:spcBef>
              <a:spcAft>
                <a:spcPts val="600"/>
              </a:spcAft>
              <a:buFont typeface="Wingdings" pitchFamily="2" charset="2"/>
              <a:buChar char="Ø"/>
            </a:pPr>
            <a:r>
              <a:rPr lang="zh-CN" altLang="en-US" dirty="0">
                <a:latin typeface="微软雅黑" pitchFamily="34" charset="-122"/>
                <a:ea typeface="微软雅黑" pitchFamily="34" charset="-122"/>
              </a:rPr>
              <a:t>安全套接层（</a:t>
            </a:r>
            <a:r>
              <a:rPr lang="en-US" altLang="zh-CN" dirty="0">
                <a:latin typeface="微软雅黑" pitchFamily="34" charset="-122"/>
                <a:ea typeface="微软雅黑" pitchFamily="34" charset="-122"/>
              </a:rPr>
              <a:t>SSL</a:t>
            </a:r>
            <a:r>
              <a:rPr lang="zh-CN" altLang="en-US" dirty="0">
                <a:latin typeface="微软雅黑" pitchFamily="34" charset="-122"/>
                <a:ea typeface="微软雅黑" pitchFamily="34" charset="-122"/>
              </a:rPr>
              <a:t>）采用了这种解决方案</a:t>
            </a:r>
          </a:p>
        </p:txBody>
      </p:sp>
      <p:sp>
        <p:nvSpPr>
          <p:cNvPr id="2918403" name="Rectangle 3"/>
          <p:cNvSpPr>
            <a:spLocks noChangeArrowheads="1"/>
          </p:cNvSpPr>
          <p:nvPr/>
        </p:nvSpPr>
        <p:spPr bwMode="auto">
          <a:xfrm>
            <a:off x="687388" y="427038"/>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zh-CN" altLang="en-US" sz="3600" dirty="0">
                <a:solidFill>
                  <a:schemeClr val="accent2"/>
                </a:solidFill>
                <a:effectLst>
                  <a:outerShdw blurRad="38100" dist="38100" dir="2700000" algn="tl">
                    <a:srgbClr val="000000">
                      <a:alpha val="43137"/>
                    </a:srgbClr>
                  </a:outerShdw>
                </a:effectLst>
                <a:latin typeface="+mj-ea"/>
                <a:ea typeface="+mj-ea"/>
                <a:cs typeface="+mj-cs"/>
              </a:rPr>
              <a:t>混合加密系统</a:t>
            </a:r>
          </a:p>
        </p:txBody>
      </p:sp>
    </p:spTree>
    <p:extLst>
      <p:ext uri="{BB962C8B-B14F-4D97-AF65-F5344CB8AC3E}">
        <p14:creationId xmlns:p14="http://schemas.microsoft.com/office/powerpoint/2010/main" val="78246669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灯片编号占位符 5"/>
          <p:cNvSpPr>
            <a:spLocks noGrp="1"/>
          </p:cNvSpPr>
          <p:nvPr>
            <p:ph type="sldNum" sz="quarter" idx="4294967295"/>
          </p:nvPr>
        </p:nvSpPr>
        <p:spPr>
          <a:xfrm>
            <a:off x="6553200" y="6413500"/>
            <a:ext cx="1905000" cy="292100"/>
          </a:xfrm>
          <a:prstGeom prst="rect">
            <a:avLst/>
          </a:prstGeom>
        </p:spPr>
        <p:txBody>
          <a:bodyPr/>
          <a:lstStyle/>
          <a:p>
            <a:fld id="{CCC68206-E1C1-4544-8016-19D234962E7B}" type="slidenum">
              <a:rPr lang="zh-CN" altLang="en-US"/>
              <a:pPr/>
              <a:t>61</a:t>
            </a:fld>
            <a:endParaRPr lang="en-US" altLang="zh-CN"/>
          </a:p>
        </p:txBody>
      </p:sp>
      <p:sp>
        <p:nvSpPr>
          <p:cNvPr id="2932738" name="Rectangle 2"/>
          <p:cNvSpPr>
            <a:spLocks noGrp="1" noChangeArrowheads="1"/>
          </p:cNvSpPr>
          <p:nvPr>
            <p:ph type="title"/>
          </p:nvPr>
        </p:nvSpPr>
        <p:spPr>
          <a:xfrm>
            <a:off x="442913" y="109538"/>
            <a:ext cx="8229600" cy="1143000"/>
          </a:xfrm>
          <a:noFill/>
          <a:ln/>
        </p:spPr>
        <p:txBody>
          <a:bodyPr lIns="82550" tIns="41275" rIns="82550" bIns="41275"/>
          <a:lstStyle/>
          <a:p>
            <a:pPr algn="ctr" defTabSz="677863"/>
            <a:r>
              <a:rPr lang="zh-CN" altLang="en-US" sz="3600" kern="1200" dirty="0">
                <a:solidFill>
                  <a:schemeClr val="accent2"/>
                </a:solidFill>
                <a:effectLst>
                  <a:outerShdw blurRad="38100" dist="38100" dir="2700000" algn="tl">
                    <a:srgbClr val="000000">
                      <a:alpha val="43137"/>
                    </a:srgbClr>
                  </a:outerShdw>
                </a:effectLst>
                <a:latin typeface="+mj-ea"/>
              </a:rPr>
              <a:t>几种公钥加密算法的比较</a:t>
            </a:r>
          </a:p>
        </p:txBody>
      </p:sp>
      <p:graphicFrame>
        <p:nvGraphicFramePr>
          <p:cNvPr id="2932739" name="Group 3"/>
          <p:cNvGraphicFramePr>
            <a:graphicFrameLocks noGrp="1"/>
          </p:cNvGraphicFramePr>
          <p:nvPr>
            <p:ph idx="1"/>
          </p:nvPr>
        </p:nvGraphicFramePr>
        <p:xfrm>
          <a:off x="300038" y="1446213"/>
          <a:ext cx="8605837" cy="5094288"/>
        </p:xfrm>
        <a:graphic>
          <a:graphicData uri="http://schemas.openxmlformats.org/drawingml/2006/table">
            <a:tbl>
              <a:tblPr/>
              <a:tblGrid>
                <a:gridCol w="2560637">
                  <a:extLst>
                    <a:ext uri="{9D8B030D-6E8A-4147-A177-3AD203B41FA5}">
                      <a16:colId xmlns:a16="http://schemas.microsoft.com/office/drawing/2014/main" val="20000"/>
                    </a:ext>
                  </a:extLst>
                </a:gridCol>
                <a:gridCol w="2025650">
                  <a:extLst>
                    <a:ext uri="{9D8B030D-6E8A-4147-A177-3AD203B41FA5}">
                      <a16:colId xmlns:a16="http://schemas.microsoft.com/office/drawing/2014/main" val="20001"/>
                    </a:ext>
                  </a:extLst>
                </a:gridCol>
                <a:gridCol w="2009775">
                  <a:extLst>
                    <a:ext uri="{9D8B030D-6E8A-4147-A177-3AD203B41FA5}">
                      <a16:colId xmlns:a16="http://schemas.microsoft.com/office/drawing/2014/main" val="20002"/>
                    </a:ext>
                  </a:extLst>
                </a:gridCol>
                <a:gridCol w="2009775">
                  <a:extLst>
                    <a:ext uri="{9D8B030D-6E8A-4147-A177-3AD203B41FA5}">
                      <a16:colId xmlns:a16="http://schemas.microsoft.com/office/drawing/2014/main" val="20003"/>
                    </a:ext>
                  </a:extLst>
                </a:gridCol>
              </a:tblGrid>
              <a:tr h="1009650">
                <a:tc>
                  <a:txBody>
                    <a:bodyPr/>
                    <a:lstStyle/>
                    <a:p>
                      <a:pPr marL="0" marR="0" lvl="0" indent="0" algn="ctr" defTabSz="914400" rtl="0" eaLnBrk="0" fontAlgn="base" latinLnBrk="0" hangingPunct="0">
                        <a:lnSpc>
                          <a:spcPct val="100000"/>
                        </a:lnSpc>
                        <a:spcBef>
                          <a:spcPct val="20000"/>
                        </a:spcBef>
                        <a:spcAft>
                          <a:spcPct val="0"/>
                        </a:spcAft>
                        <a:buClr>
                          <a:schemeClr val="tx1"/>
                        </a:buClr>
                        <a:buSzPct val="105000"/>
                        <a:buFont typeface="Times New Roman" pitchFamily="18" charset="0"/>
                        <a:buNone/>
                        <a:tabLst/>
                      </a:pPr>
                      <a:r>
                        <a:rPr kumimoji="0" lang="zh-CN" altLang="en-US" sz="2800" b="1" i="0" u="none" strike="noStrike" cap="none" normalizeH="0" baseline="0">
                          <a:ln>
                            <a:noFill/>
                          </a:ln>
                          <a:solidFill>
                            <a:srgbClr val="000099"/>
                          </a:solidFill>
                          <a:effectLst>
                            <a:outerShdw blurRad="38100" dist="38100" dir="2700000" algn="tl">
                              <a:srgbClr val="C0C0C0"/>
                            </a:outerShdw>
                          </a:effectLst>
                          <a:latin typeface="Arial" pitchFamily="34" charset="0"/>
                          <a:ea typeface="仿宋_GB2312" pitchFamily="49" charset="-122"/>
                        </a:rPr>
                        <a:t>算  法</a:t>
                      </a:r>
                    </a:p>
                  </a:txBody>
                  <a:tcPr marL="82800" marR="82800" marT="39600" marB="396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105000"/>
                        <a:buFont typeface="Times New Roman" pitchFamily="18" charset="0"/>
                        <a:buNone/>
                        <a:tabLst/>
                      </a:pPr>
                      <a:r>
                        <a:rPr kumimoji="0" lang="zh-CN" altLang="en-US" sz="2800" b="1" i="0" u="none" strike="noStrike" cap="none" normalizeH="0" baseline="0">
                          <a:ln>
                            <a:noFill/>
                          </a:ln>
                          <a:solidFill>
                            <a:srgbClr val="000099"/>
                          </a:solidFill>
                          <a:effectLst>
                            <a:outerShdw blurRad="38100" dist="38100" dir="2700000" algn="tl">
                              <a:srgbClr val="C0C0C0"/>
                            </a:outerShdw>
                          </a:effectLst>
                          <a:latin typeface="Arial" pitchFamily="34" charset="0"/>
                          <a:ea typeface="仿宋_GB2312" pitchFamily="49" charset="-122"/>
                        </a:rPr>
                        <a:t>加密</a:t>
                      </a:r>
                      <a:r>
                        <a:rPr kumimoji="0" lang="en-US" altLang="zh-CN" sz="2800" b="1" i="0" u="none" strike="noStrike" cap="none" normalizeH="0" baseline="0">
                          <a:ln>
                            <a:noFill/>
                          </a:ln>
                          <a:solidFill>
                            <a:srgbClr val="000099"/>
                          </a:solidFill>
                          <a:effectLst>
                            <a:outerShdw blurRad="38100" dist="38100" dir="2700000" algn="tl">
                              <a:srgbClr val="C0C0C0"/>
                            </a:outerShdw>
                          </a:effectLst>
                          <a:latin typeface="Arial" pitchFamily="34" charset="0"/>
                          <a:ea typeface="仿宋_GB2312" pitchFamily="49" charset="-122"/>
                        </a:rPr>
                        <a:t>/</a:t>
                      </a:r>
                      <a:r>
                        <a:rPr kumimoji="0" lang="zh-CN" altLang="en-US" sz="2800" b="1" i="0" u="none" strike="noStrike" cap="none" normalizeH="0" baseline="0">
                          <a:ln>
                            <a:noFill/>
                          </a:ln>
                          <a:solidFill>
                            <a:srgbClr val="000099"/>
                          </a:solidFill>
                          <a:effectLst>
                            <a:outerShdw blurRad="38100" dist="38100" dir="2700000" algn="tl">
                              <a:srgbClr val="C0C0C0"/>
                            </a:outerShdw>
                          </a:effectLst>
                          <a:latin typeface="Arial" pitchFamily="34" charset="0"/>
                          <a:ea typeface="仿宋_GB2312" pitchFamily="49" charset="-122"/>
                        </a:rPr>
                        <a:t>解密</a:t>
                      </a:r>
                    </a:p>
                  </a:txBody>
                  <a:tcPr marL="82800" marR="82800" marT="39600" marB="396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105000"/>
                        <a:buFont typeface="Times New Roman" pitchFamily="18" charset="0"/>
                        <a:buNone/>
                        <a:tabLst/>
                      </a:pPr>
                      <a:r>
                        <a:rPr kumimoji="0" lang="zh-CN" altLang="en-US" sz="2800" b="1" i="0" u="none" strike="noStrike" cap="none" normalizeH="0" baseline="0">
                          <a:ln>
                            <a:noFill/>
                          </a:ln>
                          <a:solidFill>
                            <a:srgbClr val="000099"/>
                          </a:solidFill>
                          <a:effectLst>
                            <a:outerShdw blurRad="38100" dist="38100" dir="2700000" algn="tl">
                              <a:srgbClr val="C0C0C0"/>
                            </a:outerShdw>
                          </a:effectLst>
                          <a:latin typeface="Arial" pitchFamily="34" charset="0"/>
                          <a:ea typeface="仿宋_GB2312" pitchFamily="49" charset="-122"/>
                        </a:rPr>
                        <a:t>数字签名</a:t>
                      </a:r>
                    </a:p>
                  </a:txBody>
                  <a:tcPr marL="82800" marR="82800" marT="39600" marB="396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105000"/>
                        <a:buFont typeface="Times New Roman" pitchFamily="18" charset="0"/>
                        <a:buNone/>
                        <a:tabLst/>
                      </a:pPr>
                      <a:r>
                        <a:rPr kumimoji="0" lang="zh-CN" altLang="en-US" sz="2800" b="1" i="0" u="none" strike="noStrike" cap="none" normalizeH="0" baseline="0">
                          <a:ln>
                            <a:noFill/>
                          </a:ln>
                          <a:solidFill>
                            <a:srgbClr val="000099"/>
                          </a:solidFill>
                          <a:effectLst>
                            <a:outerShdw blurRad="38100" dist="38100" dir="2700000" algn="tl">
                              <a:srgbClr val="C0C0C0"/>
                            </a:outerShdw>
                          </a:effectLst>
                          <a:latin typeface="Arial" pitchFamily="34" charset="0"/>
                          <a:ea typeface="仿宋_GB2312" pitchFamily="49" charset="-122"/>
                        </a:rPr>
                        <a:t>密钥交换</a:t>
                      </a:r>
                    </a:p>
                  </a:txBody>
                  <a:tcPr marL="82800" marR="82800" marT="39600" marB="396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22350">
                <a:tc>
                  <a:txBody>
                    <a:bodyPr/>
                    <a:lstStyle/>
                    <a:p>
                      <a:pPr marL="0" marR="0" lvl="0" indent="0" algn="ctr" defTabSz="914400" rtl="0" eaLnBrk="0" fontAlgn="base" latinLnBrk="0" hangingPunct="0">
                        <a:lnSpc>
                          <a:spcPct val="100000"/>
                        </a:lnSpc>
                        <a:spcBef>
                          <a:spcPct val="20000"/>
                        </a:spcBef>
                        <a:spcAft>
                          <a:spcPct val="0"/>
                        </a:spcAft>
                        <a:buClr>
                          <a:schemeClr val="tx1"/>
                        </a:buClr>
                        <a:buSzPct val="105000"/>
                        <a:buFont typeface="Times New Roman" pitchFamily="18" charset="0"/>
                        <a:buNone/>
                        <a:tabLst/>
                      </a:pPr>
                      <a:r>
                        <a:rPr kumimoji="0" lang="en-US" altLang="zh-CN" sz="2800" b="1" i="0" u="none" strike="noStrike" cap="none" normalizeH="0" baseline="0">
                          <a:ln>
                            <a:noFill/>
                          </a:ln>
                          <a:solidFill>
                            <a:srgbClr val="000099"/>
                          </a:solidFill>
                          <a:effectLst>
                            <a:outerShdw blurRad="38100" dist="38100" dir="2700000" algn="tl">
                              <a:srgbClr val="C0C0C0"/>
                            </a:outerShdw>
                          </a:effectLst>
                          <a:latin typeface="Arial" pitchFamily="34" charset="0"/>
                          <a:ea typeface="仿宋_GB2312" pitchFamily="49" charset="-122"/>
                        </a:rPr>
                        <a:t>RSA</a:t>
                      </a:r>
                    </a:p>
                  </a:txBody>
                  <a:tcPr marL="82800" marR="82800" marT="39600" marB="396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105000"/>
                        <a:buFont typeface="Times New Roman" pitchFamily="18" charset="0"/>
                        <a:buNone/>
                        <a:tabLst/>
                      </a:pPr>
                      <a:r>
                        <a:rPr kumimoji="0" lang="zh-CN" altLang="en-US" sz="2800" b="1" i="0" u="none" strike="noStrike" cap="none" normalizeH="0" baseline="0">
                          <a:ln>
                            <a:noFill/>
                          </a:ln>
                          <a:solidFill>
                            <a:srgbClr val="000099"/>
                          </a:solidFill>
                          <a:effectLst>
                            <a:outerShdw blurRad="38100" dist="38100" dir="2700000" algn="tl">
                              <a:srgbClr val="C0C0C0"/>
                            </a:outerShdw>
                          </a:effectLst>
                          <a:latin typeface="Arial" pitchFamily="34" charset="0"/>
                          <a:ea typeface="仿宋_GB2312" pitchFamily="49" charset="-122"/>
                        </a:rPr>
                        <a:t>是</a:t>
                      </a:r>
                    </a:p>
                  </a:txBody>
                  <a:tcPr marL="82800" marR="82800" marT="39600" marB="396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105000"/>
                        <a:buFont typeface="Times New Roman" pitchFamily="18" charset="0"/>
                        <a:buNone/>
                        <a:tabLst/>
                      </a:pPr>
                      <a:r>
                        <a:rPr kumimoji="0" lang="zh-CN" altLang="en-US" sz="2800" b="1" i="0" u="none" strike="noStrike" cap="none" normalizeH="0" baseline="0">
                          <a:ln>
                            <a:noFill/>
                          </a:ln>
                          <a:solidFill>
                            <a:srgbClr val="000099"/>
                          </a:solidFill>
                          <a:effectLst>
                            <a:outerShdw blurRad="38100" dist="38100" dir="2700000" algn="tl">
                              <a:srgbClr val="C0C0C0"/>
                            </a:outerShdw>
                          </a:effectLst>
                          <a:latin typeface="Arial" pitchFamily="34" charset="0"/>
                          <a:ea typeface="仿宋_GB2312" pitchFamily="49" charset="-122"/>
                        </a:rPr>
                        <a:t>是</a:t>
                      </a:r>
                    </a:p>
                  </a:txBody>
                  <a:tcPr marL="82800" marR="82800" marT="39600" marB="396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105000"/>
                        <a:buFont typeface="Times New Roman" pitchFamily="18" charset="0"/>
                        <a:buNone/>
                        <a:tabLst/>
                      </a:pPr>
                      <a:r>
                        <a:rPr kumimoji="0" lang="zh-CN" altLang="en-US" sz="2800" b="1" i="0" u="none" strike="noStrike" cap="none" normalizeH="0" baseline="0">
                          <a:ln>
                            <a:noFill/>
                          </a:ln>
                          <a:solidFill>
                            <a:srgbClr val="000099"/>
                          </a:solidFill>
                          <a:effectLst>
                            <a:outerShdw blurRad="38100" dist="38100" dir="2700000" algn="tl">
                              <a:srgbClr val="C0C0C0"/>
                            </a:outerShdw>
                          </a:effectLst>
                          <a:latin typeface="Arial" pitchFamily="34" charset="0"/>
                          <a:ea typeface="仿宋_GB2312" pitchFamily="49" charset="-122"/>
                        </a:rPr>
                        <a:t>是</a:t>
                      </a:r>
                    </a:p>
                  </a:txBody>
                  <a:tcPr marL="82800" marR="82800" marT="39600" marB="396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19175">
                <a:tc>
                  <a:txBody>
                    <a:bodyPr/>
                    <a:lstStyle/>
                    <a:p>
                      <a:pPr marL="0" marR="0" lvl="0" indent="0" algn="ctr" defTabSz="914400" rtl="0" eaLnBrk="0" fontAlgn="base" latinLnBrk="0" hangingPunct="0">
                        <a:lnSpc>
                          <a:spcPct val="100000"/>
                        </a:lnSpc>
                        <a:spcBef>
                          <a:spcPct val="20000"/>
                        </a:spcBef>
                        <a:spcAft>
                          <a:spcPct val="0"/>
                        </a:spcAft>
                        <a:buClr>
                          <a:schemeClr val="tx1"/>
                        </a:buClr>
                        <a:buSzPct val="105000"/>
                        <a:buFont typeface="Times New Roman" pitchFamily="18" charset="0"/>
                        <a:buNone/>
                        <a:tabLst/>
                      </a:pPr>
                      <a:r>
                        <a:rPr kumimoji="0" lang="en-US" altLang="zh-CN" sz="2800" b="1" i="0" u="none" strike="noStrike" cap="none" normalizeH="0" baseline="0" dirty="0" err="1">
                          <a:ln>
                            <a:noFill/>
                          </a:ln>
                          <a:solidFill>
                            <a:srgbClr val="000099"/>
                          </a:solidFill>
                          <a:effectLst>
                            <a:outerShdw blurRad="38100" dist="38100" dir="2700000" algn="tl">
                              <a:srgbClr val="C0C0C0"/>
                            </a:outerShdw>
                          </a:effectLst>
                          <a:latin typeface="Arial" pitchFamily="34" charset="0"/>
                          <a:ea typeface="仿宋_GB2312" pitchFamily="49" charset="-122"/>
                        </a:rPr>
                        <a:t>Diffie</a:t>
                      </a:r>
                      <a:r>
                        <a:rPr kumimoji="0" lang="en-US" altLang="zh-CN" sz="2800" b="1" i="0" u="none" strike="noStrike" cap="none" normalizeH="0" baseline="0" dirty="0">
                          <a:ln>
                            <a:noFill/>
                          </a:ln>
                          <a:solidFill>
                            <a:srgbClr val="000099"/>
                          </a:solidFill>
                          <a:effectLst>
                            <a:outerShdw blurRad="38100" dist="38100" dir="2700000" algn="tl">
                              <a:srgbClr val="C0C0C0"/>
                            </a:outerShdw>
                          </a:effectLst>
                          <a:latin typeface="Arial" pitchFamily="34" charset="0"/>
                          <a:ea typeface="仿宋_GB2312" pitchFamily="49" charset="-122"/>
                        </a:rPr>
                        <a:t>-Hellman</a:t>
                      </a:r>
                    </a:p>
                  </a:txBody>
                  <a:tcPr marL="82800" marR="82800" marT="39600" marB="396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105000"/>
                        <a:buFont typeface="Times New Roman" pitchFamily="18" charset="0"/>
                        <a:buNone/>
                        <a:tabLst/>
                      </a:pPr>
                      <a:r>
                        <a:rPr kumimoji="0" lang="zh-CN" altLang="en-US" sz="2800" b="1" i="0" u="none" strike="noStrike" cap="none" normalizeH="0" baseline="0">
                          <a:ln>
                            <a:noFill/>
                          </a:ln>
                          <a:solidFill>
                            <a:srgbClr val="000099"/>
                          </a:solidFill>
                          <a:effectLst>
                            <a:outerShdw blurRad="38100" dist="38100" dir="2700000" algn="tl">
                              <a:srgbClr val="C0C0C0"/>
                            </a:outerShdw>
                          </a:effectLst>
                          <a:latin typeface="Arial" pitchFamily="34" charset="0"/>
                          <a:ea typeface="仿宋_GB2312" pitchFamily="49" charset="-122"/>
                        </a:rPr>
                        <a:t>否</a:t>
                      </a:r>
                    </a:p>
                  </a:txBody>
                  <a:tcPr marL="82800" marR="82800" marT="39600" marB="396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105000"/>
                        <a:buFont typeface="Times New Roman" pitchFamily="18" charset="0"/>
                        <a:buNone/>
                        <a:tabLst/>
                      </a:pPr>
                      <a:r>
                        <a:rPr kumimoji="0" lang="zh-CN" altLang="en-US" sz="2800" b="1" i="0" u="none" strike="noStrike" cap="none" normalizeH="0" baseline="0">
                          <a:ln>
                            <a:noFill/>
                          </a:ln>
                          <a:solidFill>
                            <a:srgbClr val="000099"/>
                          </a:solidFill>
                          <a:effectLst>
                            <a:outerShdw blurRad="38100" dist="38100" dir="2700000" algn="tl">
                              <a:srgbClr val="C0C0C0"/>
                            </a:outerShdw>
                          </a:effectLst>
                          <a:latin typeface="Arial" pitchFamily="34" charset="0"/>
                          <a:ea typeface="仿宋_GB2312" pitchFamily="49" charset="-122"/>
                        </a:rPr>
                        <a:t>否</a:t>
                      </a:r>
                    </a:p>
                  </a:txBody>
                  <a:tcPr marL="82800" marR="82800" marT="39600" marB="396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105000"/>
                        <a:buFont typeface="Times New Roman" pitchFamily="18" charset="0"/>
                        <a:buNone/>
                        <a:tabLst/>
                      </a:pPr>
                      <a:r>
                        <a:rPr kumimoji="0" lang="zh-CN" altLang="en-US" sz="2800" b="1" i="0" u="none" strike="noStrike" cap="none" normalizeH="0" baseline="0">
                          <a:ln>
                            <a:noFill/>
                          </a:ln>
                          <a:solidFill>
                            <a:srgbClr val="000099"/>
                          </a:solidFill>
                          <a:effectLst>
                            <a:outerShdw blurRad="38100" dist="38100" dir="2700000" algn="tl">
                              <a:srgbClr val="C0C0C0"/>
                            </a:outerShdw>
                          </a:effectLst>
                          <a:latin typeface="Arial" pitchFamily="34" charset="0"/>
                          <a:ea typeface="仿宋_GB2312" pitchFamily="49" charset="-122"/>
                        </a:rPr>
                        <a:t>是</a:t>
                      </a:r>
                    </a:p>
                  </a:txBody>
                  <a:tcPr marL="82800" marR="82800" marT="39600" marB="396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22350">
                <a:tc>
                  <a:txBody>
                    <a:bodyPr/>
                    <a:lstStyle/>
                    <a:p>
                      <a:pPr marL="0" marR="0" lvl="0" indent="0" algn="ctr" defTabSz="914400" rtl="0" eaLnBrk="0" fontAlgn="base" latinLnBrk="0" hangingPunct="0">
                        <a:lnSpc>
                          <a:spcPct val="100000"/>
                        </a:lnSpc>
                        <a:spcBef>
                          <a:spcPct val="20000"/>
                        </a:spcBef>
                        <a:spcAft>
                          <a:spcPct val="0"/>
                        </a:spcAft>
                        <a:buClr>
                          <a:schemeClr val="tx1"/>
                        </a:buClr>
                        <a:buSzPct val="105000"/>
                        <a:buFont typeface="Times New Roman" pitchFamily="18" charset="0"/>
                        <a:buNone/>
                        <a:tabLst/>
                      </a:pPr>
                      <a:r>
                        <a:rPr kumimoji="0" lang="zh-CN" altLang="en-US" sz="2800" b="1" i="0" u="none" strike="noStrike" cap="none" normalizeH="0" baseline="0">
                          <a:ln>
                            <a:noFill/>
                          </a:ln>
                          <a:solidFill>
                            <a:srgbClr val="000099"/>
                          </a:solidFill>
                          <a:effectLst>
                            <a:outerShdw blurRad="38100" dist="38100" dir="2700000" algn="tl">
                              <a:srgbClr val="C0C0C0"/>
                            </a:outerShdw>
                          </a:effectLst>
                          <a:latin typeface="Arial" pitchFamily="34" charset="0"/>
                          <a:ea typeface="仿宋_GB2312" pitchFamily="49" charset="-122"/>
                        </a:rPr>
                        <a:t>数字签名标准</a:t>
                      </a:r>
                    </a:p>
                    <a:p>
                      <a:pPr marL="0" marR="0" lvl="0" indent="0" algn="ctr" defTabSz="914400" rtl="0" eaLnBrk="0" fontAlgn="base" latinLnBrk="0" hangingPunct="0">
                        <a:lnSpc>
                          <a:spcPct val="100000"/>
                        </a:lnSpc>
                        <a:spcBef>
                          <a:spcPct val="20000"/>
                        </a:spcBef>
                        <a:spcAft>
                          <a:spcPct val="0"/>
                        </a:spcAft>
                        <a:buClr>
                          <a:schemeClr val="tx1"/>
                        </a:buClr>
                        <a:buSzPct val="105000"/>
                        <a:buFont typeface="Times New Roman" pitchFamily="18" charset="0"/>
                        <a:buNone/>
                        <a:tabLst/>
                      </a:pPr>
                      <a:r>
                        <a:rPr kumimoji="0" lang="en-US" altLang="zh-CN" sz="2800" b="1" i="0" u="none" strike="noStrike" cap="none" normalizeH="0" baseline="0">
                          <a:ln>
                            <a:noFill/>
                          </a:ln>
                          <a:solidFill>
                            <a:srgbClr val="000099"/>
                          </a:solidFill>
                          <a:effectLst>
                            <a:outerShdw blurRad="38100" dist="38100" dir="2700000" algn="tl">
                              <a:srgbClr val="C0C0C0"/>
                            </a:outerShdw>
                          </a:effectLst>
                          <a:latin typeface="Arial" pitchFamily="34" charset="0"/>
                          <a:ea typeface="仿宋_GB2312" pitchFamily="49" charset="-122"/>
                        </a:rPr>
                        <a:t>DSS</a:t>
                      </a:r>
                    </a:p>
                  </a:txBody>
                  <a:tcPr marL="82800" marR="82800" marT="39600" marB="396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105000"/>
                        <a:buFont typeface="Times New Roman" pitchFamily="18" charset="0"/>
                        <a:buNone/>
                        <a:tabLst/>
                      </a:pPr>
                      <a:r>
                        <a:rPr kumimoji="0" lang="zh-CN" altLang="en-US" sz="2800" b="1" i="0" u="none" strike="noStrike" cap="none" normalizeH="0" baseline="0">
                          <a:ln>
                            <a:noFill/>
                          </a:ln>
                          <a:solidFill>
                            <a:srgbClr val="000099"/>
                          </a:solidFill>
                          <a:effectLst>
                            <a:outerShdw blurRad="38100" dist="38100" dir="2700000" algn="tl">
                              <a:srgbClr val="C0C0C0"/>
                            </a:outerShdw>
                          </a:effectLst>
                          <a:latin typeface="Arial" pitchFamily="34" charset="0"/>
                          <a:ea typeface="仿宋_GB2312" pitchFamily="49" charset="-122"/>
                        </a:rPr>
                        <a:t>否</a:t>
                      </a:r>
                    </a:p>
                  </a:txBody>
                  <a:tcPr marL="82800" marR="82800" marT="39600" marB="396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105000"/>
                        <a:buFont typeface="Times New Roman" pitchFamily="18" charset="0"/>
                        <a:buNone/>
                        <a:tabLst/>
                      </a:pPr>
                      <a:r>
                        <a:rPr kumimoji="0" lang="zh-CN" altLang="en-US" sz="2800" b="1" i="0" u="none" strike="noStrike" cap="none" normalizeH="0" baseline="0">
                          <a:ln>
                            <a:noFill/>
                          </a:ln>
                          <a:solidFill>
                            <a:srgbClr val="000099"/>
                          </a:solidFill>
                          <a:effectLst>
                            <a:outerShdw blurRad="38100" dist="38100" dir="2700000" algn="tl">
                              <a:srgbClr val="C0C0C0"/>
                            </a:outerShdw>
                          </a:effectLst>
                          <a:latin typeface="Arial" pitchFamily="34" charset="0"/>
                          <a:ea typeface="仿宋_GB2312" pitchFamily="49" charset="-122"/>
                        </a:rPr>
                        <a:t>是</a:t>
                      </a:r>
                    </a:p>
                  </a:txBody>
                  <a:tcPr marL="82800" marR="82800" marT="39600" marB="396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105000"/>
                        <a:buFont typeface="Times New Roman" pitchFamily="18" charset="0"/>
                        <a:buNone/>
                        <a:tabLst/>
                      </a:pPr>
                      <a:r>
                        <a:rPr kumimoji="0" lang="zh-CN" altLang="en-US" sz="2800" b="1" i="0" u="none" strike="noStrike" cap="none" normalizeH="0" baseline="0">
                          <a:ln>
                            <a:noFill/>
                          </a:ln>
                          <a:solidFill>
                            <a:srgbClr val="000099"/>
                          </a:solidFill>
                          <a:effectLst>
                            <a:outerShdw blurRad="38100" dist="38100" dir="2700000" algn="tl">
                              <a:srgbClr val="C0C0C0"/>
                            </a:outerShdw>
                          </a:effectLst>
                          <a:latin typeface="Arial" pitchFamily="34" charset="0"/>
                          <a:ea typeface="仿宋_GB2312" pitchFamily="49" charset="-122"/>
                        </a:rPr>
                        <a:t>否</a:t>
                      </a:r>
                    </a:p>
                  </a:txBody>
                  <a:tcPr marL="82800" marR="82800" marT="39600" marB="396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20763">
                <a:tc>
                  <a:txBody>
                    <a:bodyPr/>
                    <a:lstStyle/>
                    <a:p>
                      <a:pPr marL="0" marR="0" lvl="0" indent="0" algn="ctr" defTabSz="914400" rtl="0" eaLnBrk="0" fontAlgn="base" latinLnBrk="0" hangingPunct="0">
                        <a:lnSpc>
                          <a:spcPct val="100000"/>
                        </a:lnSpc>
                        <a:spcBef>
                          <a:spcPct val="20000"/>
                        </a:spcBef>
                        <a:spcAft>
                          <a:spcPct val="0"/>
                        </a:spcAft>
                        <a:buClr>
                          <a:schemeClr val="tx1"/>
                        </a:buClr>
                        <a:buSzPct val="105000"/>
                        <a:buFont typeface="Times New Roman" pitchFamily="18" charset="0"/>
                        <a:buNone/>
                        <a:tabLst/>
                      </a:pPr>
                      <a:r>
                        <a:rPr kumimoji="0" lang="zh-CN" altLang="en-US" sz="2800" b="1" i="0" u="none" strike="noStrike" cap="none" normalizeH="0" baseline="0">
                          <a:ln>
                            <a:noFill/>
                          </a:ln>
                          <a:solidFill>
                            <a:srgbClr val="000099"/>
                          </a:solidFill>
                          <a:effectLst>
                            <a:outerShdw blurRad="38100" dist="38100" dir="2700000" algn="tl">
                              <a:srgbClr val="C0C0C0"/>
                            </a:outerShdw>
                          </a:effectLst>
                          <a:latin typeface="Arial" pitchFamily="34" charset="0"/>
                          <a:ea typeface="仿宋_GB2312" pitchFamily="49" charset="-122"/>
                        </a:rPr>
                        <a:t>椭圆曲线</a:t>
                      </a:r>
                    </a:p>
                  </a:txBody>
                  <a:tcPr marL="82800" marR="82800" marT="39600" marB="396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105000"/>
                        <a:buFont typeface="Times New Roman" pitchFamily="18" charset="0"/>
                        <a:buNone/>
                        <a:tabLst/>
                      </a:pPr>
                      <a:r>
                        <a:rPr kumimoji="0" lang="zh-CN" altLang="en-US" sz="2800" b="1" i="0" u="none" strike="noStrike" cap="none" normalizeH="0" baseline="0">
                          <a:ln>
                            <a:noFill/>
                          </a:ln>
                          <a:solidFill>
                            <a:srgbClr val="000099"/>
                          </a:solidFill>
                          <a:effectLst>
                            <a:outerShdw blurRad="38100" dist="38100" dir="2700000" algn="tl">
                              <a:srgbClr val="C0C0C0"/>
                            </a:outerShdw>
                          </a:effectLst>
                          <a:latin typeface="Arial" pitchFamily="34" charset="0"/>
                          <a:ea typeface="仿宋_GB2312" pitchFamily="49" charset="-122"/>
                        </a:rPr>
                        <a:t>是</a:t>
                      </a:r>
                    </a:p>
                  </a:txBody>
                  <a:tcPr marL="82800" marR="82800" marT="39600" marB="396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105000"/>
                        <a:buFont typeface="Times New Roman" pitchFamily="18" charset="0"/>
                        <a:buNone/>
                        <a:tabLst/>
                      </a:pPr>
                      <a:r>
                        <a:rPr kumimoji="0" lang="zh-CN" altLang="en-US" sz="2800" b="1" i="0" u="none" strike="noStrike" cap="none" normalizeH="0" baseline="0">
                          <a:ln>
                            <a:noFill/>
                          </a:ln>
                          <a:solidFill>
                            <a:srgbClr val="000099"/>
                          </a:solidFill>
                          <a:effectLst>
                            <a:outerShdw blurRad="38100" dist="38100" dir="2700000" algn="tl">
                              <a:srgbClr val="C0C0C0"/>
                            </a:outerShdw>
                          </a:effectLst>
                          <a:latin typeface="Arial" pitchFamily="34" charset="0"/>
                          <a:ea typeface="仿宋_GB2312" pitchFamily="49" charset="-122"/>
                        </a:rPr>
                        <a:t>是</a:t>
                      </a:r>
                    </a:p>
                  </a:txBody>
                  <a:tcPr marL="82800" marR="82800" marT="39600" marB="396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tx1"/>
                        </a:buClr>
                        <a:buSzPct val="105000"/>
                        <a:buFont typeface="Times New Roman" pitchFamily="18" charset="0"/>
                        <a:buNone/>
                        <a:tabLst/>
                      </a:pPr>
                      <a:r>
                        <a:rPr kumimoji="0" lang="zh-CN" altLang="en-US" sz="2800" b="1" i="0" u="none" strike="noStrike" cap="none" normalizeH="0" baseline="0" dirty="0">
                          <a:ln>
                            <a:noFill/>
                          </a:ln>
                          <a:solidFill>
                            <a:srgbClr val="000099"/>
                          </a:solidFill>
                          <a:effectLst>
                            <a:outerShdw blurRad="38100" dist="38100" dir="2700000" algn="tl">
                              <a:srgbClr val="C0C0C0"/>
                            </a:outerShdw>
                          </a:effectLst>
                          <a:latin typeface="Arial" pitchFamily="34" charset="0"/>
                          <a:ea typeface="仿宋_GB2312" pitchFamily="49" charset="-122"/>
                        </a:rPr>
                        <a:t>是</a:t>
                      </a:r>
                    </a:p>
                  </a:txBody>
                  <a:tcPr marL="82800" marR="82800" marT="39600" marB="396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58093402"/>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18"/>
          <p:cNvGrpSpPr>
            <a:grpSpLocks/>
          </p:cNvGrpSpPr>
          <p:nvPr/>
        </p:nvGrpSpPr>
        <p:grpSpPr bwMode="auto">
          <a:xfrm>
            <a:off x="1644650" y="1374775"/>
            <a:ext cx="762000" cy="665163"/>
            <a:chOff x="1110" y="2656"/>
            <a:chExt cx="1549" cy="1351"/>
          </a:xfrm>
        </p:grpSpPr>
        <p:sp>
          <p:nvSpPr>
            <p:cNvPr id="54" name="AutoShape 1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AutoShape 2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AutoShape 2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标题 1"/>
          <p:cNvSpPr>
            <a:spLocks noGrp="1"/>
          </p:cNvSpPr>
          <p:nvPr>
            <p:ph type="title"/>
          </p:nvPr>
        </p:nvSpPr>
        <p:spPr/>
        <p:txBody>
          <a:bodyPr/>
          <a:lstStyle/>
          <a:p>
            <a:r>
              <a:rPr lang="zh-CN" altLang="en-US" sz="3600" dirty="0">
                <a:solidFill>
                  <a:srgbClr val="3030C2"/>
                </a:solidFill>
                <a:effectLst>
                  <a:outerShdw blurRad="38100" dist="38100" dir="2700000" algn="tl">
                    <a:srgbClr val="000000">
                      <a:alpha val="43137"/>
                    </a:srgbClr>
                  </a:outerShdw>
                </a:effectLst>
                <a:latin typeface="+mj-ea"/>
              </a:rPr>
              <a:t>第</a:t>
            </a:r>
            <a:r>
              <a:rPr lang="en-US" altLang="zh-CN" sz="3600" dirty="0">
                <a:solidFill>
                  <a:srgbClr val="3030C2"/>
                </a:solidFill>
                <a:effectLst>
                  <a:outerShdw blurRad="38100" dist="38100" dir="2700000" algn="tl">
                    <a:srgbClr val="000000">
                      <a:alpha val="43137"/>
                    </a:srgbClr>
                  </a:outerShdw>
                </a:effectLst>
                <a:latin typeface="+mj-ea"/>
              </a:rPr>
              <a:t>3 </a:t>
            </a:r>
            <a:r>
              <a:rPr lang="zh-CN" altLang="en-US" sz="3600" dirty="0">
                <a:solidFill>
                  <a:srgbClr val="3030C2"/>
                </a:solidFill>
                <a:effectLst>
                  <a:outerShdw blurRad="38100" dist="38100" dir="2700000" algn="tl">
                    <a:srgbClr val="000000">
                      <a:alpha val="43137"/>
                    </a:srgbClr>
                  </a:outerShdw>
                </a:effectLst>
                <a:latin typeface="+mj-ea"/>
              </a:rPr>
              <a:t>章  公钥加密和消息认证</a:t>
            </a:r>
          </a:p>
        </p:txBody>
      </p:sp>
      <p:sp>
        <p:nvSpPr>
          <p:cNvPr id="19458" name="Rectangle 7"/>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fld id="{32BFAC4D-9C32-4931-8517-773A974F6B34}" type="slidenum">
              <a:rPr lang="en-US" altLang="zh-CN" smtClean="0">
                <a:latin typeface="Times New Roman" pitchFamily="18" charset="0"/>
              </a:rPr>
              <a:pPr/>
              <a:t>62</a:t>
            </a:fld>
            <a:endParaRPr lang="en-US" altLang="zh-CN">
              <a:latin typeface="Times New Roman" pitchFamily="18" charset="0"/>
            </a:endParaRPr>
          </a:p>
        </p:txBody>
      </p:sp>
      <p:grpSp>
        <p:nvGrpSpPr>
          <p:cNvPr id="19469" name="Group 13"/>
          <p:cNvGrpSpPr>
            <a:grpSpLocks/>
          </p:cNvGrpSpPr>
          <p:nvPr/>
        </p:nvGrpSpPr>
        <p:grpSpPr bwMode="auto">
          <a:xfrm>
            <a:off x="1644650" y="3121025"/>
            <a:ext cx="762000" cy="665163"/>
            <a:chOff x="3174" y="2656"/>
            <a:chExt cx="1549" cy="1351"/>
          </a:xfrm>
        </p:grpSpPr>
        <p:sp>
          <p:nvSpPr>
            <p:cNvPr id="19470" name="AutoShape 14"/>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71" name="AutoShape 1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72" name="AutoShape 16"/>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79" name="Line 23"/>
          <p:cNvSpPr>
            <a:spLocks noChangeShapeType="1"/>
          </p:cNvSpPr>
          <p:nvPr/>
        </p:nvSpPr>
        <p:spPr bwMode="auto">
          <a:xfrm>
            <a:off x="2254250" y="1984375"/>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0" name="Text Box 24"/>
          <p:cNvSpPr txBox="1">
            <a:spLocks noChangeArrowheads="1"/>
          </p:cNvSpPr>
          <p:nvPr/>
        </p:nvSpPr>
        <p:spPr bwMode="auto">
          <a:xfrm>
            <a:off x="2516188" y="1450975"/>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800">
                <a:latin typeface="+mj-ea"/>
                <a:ea typeface="+mj-ea"/>
              </a:defRPr>
            </a:lvl1pPr>
          </a:lstStyle>
          <a:p>
            <a:r>
              <a:rPr lang="zh-CN" altLang="en-US" sz="2400" dirty="0">
                <a:solidFill>
                  <a:srgbClr val="3030C2"/>
                </a:solidFill>
                <a:effectLst>
                  <a:outerShdw blurRad="38100" dist="38100" dir="2700000" algn="tl">
                    <a:srgbClr val="C0C0C0"/>
                  </a:outerShdw>
                </a:effectLst>
                <a:latin typeface="微软雅黑" pitchFamily="34" charset="-122"/>
                <a:ea typeface="微软雅黑" pitchFamily="34" charset="-122"/>
              </a:rPr>
              <a:t>消息认证方法</a:t>
            </a:r>
          </a:p>
        </p:txBody>
      </p:sp>
      <p:grpSp>
        <p:nvGrpSpPr>
          <p:cNvPr id="19481" name="Group 25"/>
          <p:cNvGrpSpPr>
            <a:grpSpLocks/>
          </p:cNvGrpSpPr>
          <p:nvPr/>
        </p:nvGrpSpPr>
        <p:grpSpPr bwMode="auto">
          <a:xfrm>
            <a:off x="1644650" y="2238375"/>
            <a:ext cx="762000" cy="665163"/>
            <a:chOff x="3174" y="2656"/>
            <a:chExt cx="1549" cy="1351"/>
          </a:xfrm>
        </p:grpSpPr>
        <p:sp>
          <p:nvSpPr>
            <p:cNvPr id="19482" name="AutoShape 2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3" name="AutoShape 2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4" name="AutoShape 2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85" name="Line 29"/>
          <p:cNvSpPr>
            <a:spLocks noChangeShapeType="1"/>
          </p:cNvSpPr>
          <p:nvPr/>
        </p:nvSpPr>
        <p:spPr bwMode="auto">
          <a:xfrm>
            <a:off x="2254250" y="2847975"/>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6" name="Text Box 30"/>
          <p:cNvSpPr txBox="1">
            <a:spLocks noChangeArrowheads="1"/>
          </p:cNvSpPr>
          <p:nvPr/>
        </p:nvSpPr>
        <p:spPr bwMode="auto">
          <a:xfrm>
            <a:off x="2516188" y="2314575"/>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安全散列函数</a:t>
            </a:r>
          </a:p>
        </p:txBody>
      </p:sp>
      <p:sp>
        <p:nvSpPr>
          <p:cNvPr id="19487" name="Text Box 31"/>
          <p:cNvSpPr txBox="1">
            <a:spLocks noChangeArrowheads="1"/>
          </p:cNvSpPr>
          <p:nvPr/>
        </p:nvSpPr>
        <p:spPr bwMode="gray">
          <a:xfrm>
            <a:off x="1715977" y="1452983"/>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3.1</a:t>
            </a:r>
          </a:p>
        </p:txBody>
      </p:sp>
      <p:sp>
        <p:nvSpPr>
          <p:cNvPr id="19488" name="Line 32"/>
          <p:cNvSpPr>
            <a:spLocks noChangeShapeType="1"/>
          </p:cNvSpPr>
          <p:nvPr/>
        </p:nvSpPr>
        <p:spPr bwMode="auto">
          <a:xfrm>
            <a:off x="2260600" y="37131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9" name="Text Box 33"/>
          <p:cNvSpPr txBox="1">
            <a:spLocks noChangeArrowheads="1"/>
          </p:cNvSpPr>
          <p:nvPr/>
        </p:nvSpPr>
        <p:spPr bwMode="auto">
          <a:xfrm>
            <a:off x="2516188" y="3179763"/>
            <a:ext cx="4464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消息认证码</a:t>
            </a:r>
          </a:p>
        </p:txBody>
      </p:sp>
      <p:sp>
        <p:nvSpPr>
          <p:cNvPr id="19490" name="Text Box 34"/>
          <p:cNvSpPr txBox="1">
            <a:spLocks noChangeArrowheads="1"/>
          </p:cNvSpPr>
          <p:nvPr/>
        </p:nvSpPr>
        <p:spPr bwMode="gray">
          <a:xfrm>
            <a:off x="1676445" y="3238500"/>
            <a:ext cx="6730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zh-CN" sz="2400" b="1" dirty="0">
                <a:solidFill>
                  <a:schemeClr val="bg1"/>
                </a:solidFill>
                <a:latin typeface="微软雅黑" pitchFamily="34" charset="-122"/>
                <a:ea typeface="微软雅黑" pitchFamily="34" charset="-122"/>
              </a:rPr>
              <a:t>3.3</a:t>
            </a:r>
          </a:p>
        </p:txBody>
      </p:sp>
      <p:grpSp>
        <p:nvGrpSpPr>
          <p:cNvPr id="19491" name="Group 35"/>
          <p:cNvGrpSpPr>
            <a:grpSpLocks/>
          </p:cNvGrpSpPr>
          <p:nvPr/>
        </p:nvGrpSpPr>
        <p:grpSpPr bwMode="auto">
          <a:xfrm>
            <a:off x="1644650" y="3967163"/>
            <a:ext cx="762000" cy="665162"/>
            <a:chOff x="3174" y="2656"/>
            <a:chExt cx="1549" cy="1351"/>
          </a:xfrm>
        </p:grpSpPr>
        <p:sp>
          <p:nvSpPr>
            <p:cNvPr id="19492" name="AutoShape 3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3" name="AutoShape 3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4" name="AutoShape 3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95" name="Line 39"/>
          <p:cNvSpPr>
            <a:spLocks noChangeShapeType="1"/>
          </p:cNvSpPr>
          <p:nvPr/>
        </p:nvSpPr>
        <p:spPr bwMode="auto">
          <a:xfrm>
            <a:off x="2254250" y="45767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6" name="Text Box 40"/>
          <p:cNvSpPr txBox="1">
            <a:spLocks noChangeArrowheads="1"/>
          </p:cNvSpPr>
          <p:nvPr/>
        </p:nvSpPr>
        <p:spPr bwMode="auto">
          <a:xfrm>
            <a:off x="2516188" y="4024313"/>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公钥加密原理</a:t>
            </a:r>
            <a:endParaRPr lang="en-US" altLang="zh-CN" sz="2400" dirty="0">
              <a:latin typeface="微软雅黑" pitchFamily="34" charset="-122"/>
              <a:ea typeface="微软雅黑" pitchFamily="34" charset="-122"/>
            </a:endParaRPr>
          </a:p>
        </p:txBody>
      </p:sp>
      <p:sp>
        <p:nvSpPr>
          <p:cNvPr id="19497" name="Text Box 41"/>
          <p:cNvSpPr txBox="1">
            <a:spLocks noChangeArrowheads="1"/>
          </p:cNvSpPr>
          <p:nvPr/>
        </p:nvSpPr>
        <p:spPr bwMode="gray">
          <a:xfrm>
            <a:off x="1692937" y="4065588"/>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3.4</a:t>
            </a:r>
          </a:p>
        </p:txBody>
      </p:sp>
      <p:grpSp>
        <p:nvGrpSpPr>
          <p:cNvPr id="33" name="Group 13"/>
          <p:cNvGrpSpPr>
            <a:grpSpLocks/>
          </p:cNvGrpSpPr>
          <p:nvPr/>
        </p:nvGrpSpPr>
        <p:grpSpPr bwMode="auto">
          <a:xfrm>
            <a:off x="1651045" y="4848225"/>
            <a:ext cx="762000" cy="665163"/>
            <a:chOff x="3174" y="2656"/>
            <a:chExt cx="1549" cy="1351"/>
          </a:xfrm>
        </p:grpSpPr>
        <p:sp>
          <p:nvSpPr>
            <p:cNvPr id="34" name="AutoShape 14"/>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5" name="AutoShape 1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6" name="AutoShape 16"/>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38" name="Line 32"/>
          <p:cNvSpPr>
            <a:spLocks noChangeShapeType="1"/>
          </p:cNvSpPr>
          <p:nvPr/>
        </p:nvSpPr>
        <p:spPr bwMode="auto">
          <a:xfrm>
            <a:off x="2266995" y="54403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9" name="Text Box 33"/>
          <p:cNvSpPr txBox="1">
            <a:spLocks noChangeArrowheads="1"/>
          </p:cNvSpPr>
          <p:nvPr/>
        </p:nvSpPr>
        <p:spPr bwMode="auto">
          <a:xfrm>
            <a:off x="2522583" y="4906963"/>
            <a:ext cx="4464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公钥加密算法</a:t>
            </a:r>
          </a:p>
        </p:txBody>
      </p:sp>
      <p:sp>
        <p:nvSpPr>
          <p:cNvPr id="40" name="Text Box 34"/>
          <p:cNvSpPr txBox="1">
            <a:spLocks noChangeArrowheads="1"/>
          </p:cNvSpPr>
          <p:nvPr/>
        </p:nvSpPr>
        <p:spPr bwMode="gray">
          <a:xfrm>
            <a:off x="1682750" y="4965700"/>
            <a:ext cx="6858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zh-CN" sz="2400" b="1" dirty="0">
                <a:solidFill>
                  <a:schemeClr val="bg1"/>
                </a:solidFill>
                <a:latin typeface="微软雅黑" pitchFamily="34" charset="-122"/>
                <a:ea typeface="微软雅黑" pitchFamily="34" charset="-122"/>
              </a:rPr>
              <a:t>3.5</a:t>
            </a:r>
          </a:p>
        </p:txBody>
      </p:sp>
      <p:grpSp>
        <p:nvGrpSpPr>
          <p:cNvPr id="41" name="Group 35"/>
          <p:cNvGrpSpPr>
            <a:grpSpLocks/>
          </p:cNvGrpSpPr>
          <p:nvPr/>
        </p:nvGrpSpPr>
        <p:grpSpPr bwMode="auto">
          <a:xfrm>
            <a:off x="1651045" y="5694363"/>
            <a:ext cx="762000" cy="665162"/>
            <a:chOff x="3174" y="2656"/>
            <a:chExt cx="1549" cy="1351"/>
          </a:xfrm>
        </p:grpSpPr>
        <p:sp>
          <p:nvSpPr>
            <p:cNvPr id="42" name="AutoShape 3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3" name="AutoShape 3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4" name="AutoShape 3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45" name="Line 39"/>
          <p:cNvSpPr>
            <a:spLocks noChangeShapeType="1"/>
          </p:cNvSpPr>
          <p:nvPr/>
        </p:nvSpPr>
        <p:spPr bwMode="auto">
          <a:xfrm>
            <a:off x="2260645" y="63039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6" name="Text Box 40"/>
          <p:cNvSpPr txBox="1">
            <a:spLocks noChangeArrowheads="1"/>
          </p:cNvSpPr>
          <p:nvPr/>
        </p:nvSpPr>
        <p:spPr bwMode="auto">
          <a:xfrm>
            <a:off x="2522583" y="5751513"/>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dirty="0">
                <a:latin typeface="微软雅黑" pitchFamily="34" charset="-122"/>
                <a:ea typeface="微软雅黑" pitchFamily="34" charset="-122"/>
              </a:rPr>
              <a:t>数字签名</a:t>
            </a:r>
            <a:endParaRPr lang="en-US" altLang="zh-CN" sz="2400" dirty="0">
              <a:latin typeface="微软雅黑" pitchFamily="34" charset="-122"/>
              <a:ea typeface="微软雅黑" pitchFamily="34" charset="-122"/>
            </a:endParaRPr>
          </a:p>
        </p:txBody>
      </p:sp>
      <p:sp>
        <p:nvSpPr>
          <p:cNvPr id="47" name="Text Box 41"/>
          <p:cNvSpPr txBox="1">
            <a:spLocks noChangeArrowheads="1"/>
          </p:cNvSpPr>
          <p:nvPr/>
        </p:nvSpPr>
        <p:spPr bwMode="gray">
          <a:xfrm>
            <a:off x="1699332" y="5792788"/>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3.6</a:t>
            </a:r>
          </a:p>
        </p:txBody>
      </p:sp>
      <p:sp>
        <p:nvSpPr>
          <p:cNvPr id="52" name="Text Box 31"/>
          <p:cNvSpPr txBox="1">
            <a:spLocks noChangeArrowheads="1"/>
          </p:cNvSpPr>
          <p:nvPr/>
        </p:nvSpPr>
        <p:spPr bwMode="gray">
          <a:xfrm>
            <a:off x="1692937" y="2334461"/>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3.2</a:t>
            </a:r>
          </a:p>
        </p:txBody>
      </p:sp>
    </p:spTree>
    <p:extLst>
      <p:ext uri="{BB962C8B-B14F-4D97-AF65-F5344CB8AC3E}">
        <p14:creationId xmlns:p14="http://schemas.microsoft.com/office/powerpoint/2010/main" val="34583425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sz="3600" dirty="0">
                <a:solidFill>
                  <a:srgbClr val="3030C2"/>
                </a:solidFill>
                <a:effectLst>
                  <a:outerShdw blurRad="38100" dist="38100" dir="2700000" algn="tl">
                    <a:srgbClr val="C0C0C0"/>
                  </a:outerShdw>
                </a:effectLst>
                <a:latin typeface="+mj-ea"/>
              </a:rPr>
              <a:t>3.1 </a:t>
            </a:r>
            <a:r>
              <a:rPr lang="zh-CN" altLang="en-US" sz="3600" dirty="0">
                <a:solidFill>
                  <a:srgbClr val="3030C2"/>
                </a:solidFill>
                <a:effectLst>
                  <a:outerShdw blurRad="38100" dist="38100" dir="2700000" algn="tl">
                    <a:srgbClr val="C0C0C0"/>
                  </a:outerShdw>
                </a:effectLst>
                <a:latin typeface="+mj-ea"/>
              </a:rPr>
              <a:t>消息认证方法</a:t>
            </a:r>
            <a:endParaRPr lang="zh-CN" altLang="en-US" sz="3600" dirty="0">
              <a:solidFill>
                <a:srgbClr val="3030C2"/>
              </a:solidFill>
              <a:latin typeface="+mj-ea"/>
            </a:endParaRPr>
          </a:p>
        </p:txBody>
      </p:sp>
      <p:sp>
        <p:nvSpPr>
          <p:cNvPr id="3" name="灯片编号占位符 2"/>
          <p:cNvSpPr>
            <a:spLocks noGrp="1"/>
          </p:cNvSpPr>
          <p:nvPr>
            <p:ph type="sldNum" sz="quarter" idx="10"/>
          </p:nvPr>
        </p:nvSpPr>
        <p:spPr/>
        <p:txBody>
          <a:bodyPr/>
          <a:lstStyle/>
          <a:p>
            <a:pPr>
              <a:defRPr/>
            </a:pPr>
            <a:fld id="{B80B7744-BF61-4268-AC2F-73EF00E7A0AD}" type="slidenum">
              <a:rPr lang="en-US" altLang="zh-CN" smtClean="0"/>
              <a:pPr>
                <a:defRPr/>
              </a:pPr>
              <a:t>63</a:t>
            </a:fld>
            <a:endParaRPr lang="en-US" altLang="zh-CN"/>
          </a:p>
        </p:txBody>
      </p:sp>
      <p:sp>
        <p:nvSpPr>
          <p:cNvPr id="5" name="Rectangle 3"/>
          <p:cNvSpPr txBox="1">
            <a:spLocks noChangeArrowheads="1"/>
          </p:cNvSpPr>
          <p:nvPr/>
        </p:nvSpPr>
        <p:spPr>
          <a:xfrm>
            <a:off x="933450" y="1672709"/>
            <a:ext cx="7277100" cy="4880491"/>
          </a:xfrm>
          <a:prstGeom prst="rect">
            <a:avLst/>
          </a:prstGeom>
        </p:spPr>
        <p:txBody>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nSpc>
                <a:spcPct val="120000"/>
              </a:lnSpc>
              <a:spcBef>
                <a:spcPts val="0"/>
              </a:spcBef>
              <a:spcAft>
                <a:spcPts val="1200"/>
              </a:spcAft>
              <a:buClr>
                <a:schemeClr val="accent2">
                  <a:lumMod val="75000"/>
                </a:schemeClr>
              </a:buClr>
              <a:buFont typeface="Wingdings" pitchFamily="2" charset="2"/>
              <a:buChar char="Ø"/>
            </a:pPr>
            <a:r>
              <a:rPr lang="zh-CN" altLang="en-US" sz="22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认证</a:t>
            </a:r>
            <a:r>
              <a:rPr lang="en-US" altLang="zh-CN" sz="2200" dirty="0">
                <a:latin typeface="微软雅黑" pitchFamily="34" charset="-122"/>
                <a:ea typeface="微软雅黑" pitchFamily="34" charset="-122"/>
              </a:rPr>
              <a:t>(Authentication)</a:t>
            </a:r>
            <a:r>
              <a:rPr lang="zh-CN" altLang="en-US" sz="2200" dirty="0">
                <a:latin typeface="微软雅黑" pitchFamily="34" charset="-122"/>
                <a:ea typeface="微软雅黑" pitchFamily="34" charset="-122"/>
              </a:rPr>
              <a:t>：即鉴别、确认，是证实某事是否名副其实，或是否是有效的一个过程</a:t>
            </a:r>
          </a:p>
          <a:p>
            <a:pPr>
              <a:lnSpc>
                <a:spcPct val="120000"/>
              </a:lnSpc>
              <a:spcBef>
                <a:spcPts val="0"/>
              </a:spcBef>
              <a:spcAft>
                <a:spcPts val="1200"/>
              </a:spcAft>
              <a:buClr>
                <a:schemeClr val="accent2">
                  <a:lumMod val="75000"/>
                </a:schemeClr>
              </a:buClr>
              <a:buFont typeface="Wingdings" pitchFamily="2" charset="2"/>
              <a:buChar char="Ø"/>
            </a:pPr>
            <a:r>
              <a:rPr lang="zh-CN" altLang="en-US" sz="22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认证与加密的区别</a:t>
            </a:r>
          </a:p>
          <a:p>
            <a:pPr lvl="1">
              <a:lnSpc>
                <a:spcPct val="120000"/>
              </a:lnSpc>
              <a:spcBef>
                <a:spcPts val="0"/>
              </a:spcBef>
              <a:spcAft>
                <a:spcPts val="1200"/>
              </a:spcAft>
              <a:buClr>
                <a:srgbClr val="F04A01"/>
              </a:buClr>
              <a:buFont typeface="Wingdings" pitchFamily="2" charset="2"/>
              <a:buChar char="ü"/>
            </a:pPr>
            <a:r>
              <a:rPr lang="zh-CN" altLang="en-US" dirty="0">
                <a:solidFill>
                  <a:srgbClr val="F04A01"/>
                </a:solidFill>
                <a:latin typeface="微软雅黑" pitchFamily="34" charset="-122"/>
                <a:ea typeface="微软雅黑" pitchFamily="34" charset="-122"/>
              </a:rPr>
              <a:t>加密</a:t>
            </a:r>
            <a:r>
              <a:rPr lang="zh-CN" altLang="en-US" dirty="0">
                <a:latin typeface="微软雅黑" pitchFamily="34" charset="-122"/>
                <a:ea typeface="微软雅黑" pitchFamily="34" charset="-122"/>
              </a:rPr>
              <a:t>用以确保数据的保密性，阻止对手的</a:t>
            </a:r>
            <a:r>
              <a:rPr lang="zh-CN" altLang="en-US" dirty="0">
                <a:solidFill>
                  <a:srgbClr val="F04A01"/>
                </a:solidFill>
                <a:latin typeface="微软雅黑" pitchFamily="34" charset="-122"/>
                <a:ea typeface="微软雅黑" pitchFamily="34" charset="-122"/>
              </a:rPr>
              <a:t>被动攻击</a:t>
            </a:r>
            <a:r>
              <a:rPr lang="zh-CN" altLang="en-US" dirty="0">
                <a:latin typeface="微软雅黑" pitchFamily="34" charset="-122"/>
                <a:ea typeface="微软雅黑" pitchFamily="34" charset="-122"/>
              </a:rPr>
              <a:t>，如截取、窃听</a:t>
            </a:r>
          </a:p>
          <a:p>
            <a:pPr lvl="1">
              <a:lnSpc>
                <a:spcPct val="120000"/>
              </a:lnSpc>
              <a:spcBef>
                <a:spcPts val="0"/>
              </a:spcBef>
              <a:spcAft>
                <a:spcPts val="1200"/>
              </a:spcAft>
              <a:buFont typeface="Wingdings" pitchFamily="2" charset="2"/>
              <a:buChar char="ü"/>
            </a:pPr>
            <a:r>
              <a:rPr lang="zh-CN" altLang="en-US" dirty="0">
                <a:solidFill>
                  <a:srgbClr val="F04A01"/>
                </a:solidFill>
                <a:latin typeface="微软雅黑" pitchFamily="34" charset="-122"/>
                <a:ea typeface="微软雅黑" pitchFamily="34" charset="-122"/>
              </a:rPr>
              <a:t>认证</a:t>
            </a:r>
            <a:r>
              <a:rPr lang="zh-CN" altLang="en-US" dirty="0">
                <a:latin typeface="微软雅黑" pitchFamily="34" charset="-122"/>
                <a:ea typeface="微软雅黑" pitchFamily="34" charset="-122"/>
              </a:rPr>
              <a:t>用以确保报文发送者和接收者的真实性以及报文的完整性，阻止对手的</a:t>
            </a:r>
            <a:r>
              <a:rPr lang="zh-CN" altLang="en-US" dirty="0">
                <a:solidFill>
                  <a:srgbClr val="F04A01"/>
                </a:solidFill>
                <a:latin typeface="微软雅黑" pitchFamily="34" charset="-122"/>
                <a:ea typeface="微软雅黑" pitchFamily="34" charset="-122"/>
              </a:rPr>
              <a:t>主动攻击</a:t>
            </a:r>
            <a:r>
              <a:rPr lang="zh-CN" altLang="en-US" dirty="0">
                <a:latin typeface="微软雅黑" pitchFamily="34" charset="-122"/>
                <a:ea typeface="微软雅黑" pitchFamily="34" charset="-122"/>
              </a:rPr>
              <a:t>，如冒充、篡改、重放等</a:t>
            </a:r>
          </a:p>
          <a:p>
            <a:pPr>
              <a:lnSpc>
                <a:spcPct val="120000"/>
              </a:lnSpc>
              <a:spcBef>
                <a:spcPts val="0"/>
              </a:spcBef>
              <a:spcAft>
                <a:spcPts val="1200"/>
              </a:spcAft>
              <a:buClr>
                <a:schemeClr val="accent2">
                  <a:lumMod val="75000"/>
                </a:schemeClr>
              </a:buClr>
              <a:buFont typeface="Wingdings" pitchFamily="2" charset="2"/>
              <a:buChar char="Ø"/>
            </a:pPr>
            <a:r>
              <a:rPr lang="zh-CN" altLang="en-US" sz="22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认证</a:t>
            </a:r>
            <a:r>
              <a:rPr lang="zh-CN" altLang="en-US" sz="2200" dirty="0">
                <a:latin typeface="微软雅黑" pitchFamily="34" charset="-122"/>
                <a:ea typeface="微软雅黑" pitchFamily="34" charset="-122"/>
              </a:rPr>
              <a:t>往往是应用系统中安全保护的</a:t>
            </a:r>
            <a:r>
              <a:rPr lang="zh-CN" altLang="en-US" sz="22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第一道防线</a:t>
            </a:r>
            <a:r>
              <a:rPr lang="zh-CN" altLang="en-US" sz="2200" dirty="0">
                <a:latin typeface="微软雅黑" pitchFamily="34" charset="-122"/>
                <a:ea typeface="微软雅黑" pitchFamily="34" charset="-122"/>
              </a:rPr>
              <a:t>，</a:t>
            </a:r>
            <a:r>
              <a:rPr lang="zh-CN" altLang="en-US" sz="2200" dirty="0">
                <a:solidFill>
                  <a:schemeClr val="tx1"/>
                </a:solidFill>
                <a:latin typeface="微软雅黑" pitchFamily="34" charset="-122"/>
                <a:ea typeface="微软雅黑" pitchFamily="34" charset="-122"/>
              </a:rPr>
              <a:t>极为重要</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45490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solidFill>
                  <a:srgbClr val="3030C2"/>
                </a:solidFill>
                <a:effectLst>
                  <a:outerShdw blurRad="38100" dist="38100" dir="2700000" algn="tl">
                    <a:srgbClr val="C0C0C0"/>
                  </a:outerShdw>
                </a:effectLst>
                <a:latin typeface="+mj-ea"/>
              </a:rPr>
              <a:t>认证目的</a:t>
            </a:r>
          </a:p>
        </p:txBody>
      </p:sp>
      <p:sp>
        <p:nvSpPr>
          <p:cNvPr id="4" name="灯片编号占位符 3"/>
          <p:cNvSpPr>
            <a:spLocks noGrp="1"/>
          </p:cNvSpPr>
          <p:nvPr>
            <p:ph type="sldNum" sz="quarter" idx="10"/>
          </p:nvPr>
        </p:nvSpPr>
        <p:spPr/>
        <p:txBody>
          <a:bodyPr/>
          <a:lstStyle/>
          <a:p>
            <a:pPr>
              <a:defRPr/>
            </a:pPr>
            <a:fld id="{AA391F51-DA1D-424B-BD54-E6317CB1A384}" type="slidenum">
              <a:rPr lang="en-US" altLang="zh-CN" smtClean="0"/>
              <a:pPr>
                <a:defRPr/>
              </a:pPr>
              <a:t>64</a:t>
            </a:fld>
            <a:endParaRPr lang="en-US" altLang="zh-CN"/>
          </a:p>
        </p:txBody>
      </p:sp>
      <p:sp>
        <p:nvSpPr>
          <p:cNvPr id="5" name="矩形 4"/>
          <p:cNvSpPr/>
          <p:nvPr/>
        </p:nvSpPr>
        <p:spPr>
          <a:xfrm>
            <a:off x="965200" y="1850260"/>
            <a:ext cx="7416800" cy="3360920"/>
          </a:xfrm>
          <a:prstGeom prst="rect">
            <a:avLst/>
          </a:prstGeom>
        </p:spPr>
        <p:txBody>
          <a:bodyPr wrap="square">
            <a:spAutoFit/>
          </a:bodyPr>
          <a:lstStyle/>
          <a:p>
            <a:pPr marL="381000" indent="-381000" algn="just" defTabSz="677863">
              <a:lnSpc>
                <a:spcPct val="130000"/>
              </a:lnSpc>
              <a:spcBef>
                <a:spcPct val="45000"/>
              </a:spcBef>
              <a:buClr>
                <a:srgbClr val="3030C2"/>
              </a:buClr>
              <a:buFont typeface="Wingdings" pitchFamily="2" charset="2"/>
              <a:buChar char="Ø"/>
            </a:pPr>
            <a:r>
              <a:rPr lang="zh-CN" altLang="en-US" sz="3200" dirty="0">
                <a:solidFill>
                  <a:srgbClr val="3030C2"/>
                </a:solidFill>
                <a:latin typeface="微软雅黑" pitchFamily="34" charset="-122"/>
                <a:ea typeface="微软雅黑" pitchFamily="34" charset="-122"/>
              </a:rPr>
              <a:t>认证目的</a:t>
            </a:r>
          </a:p>
          <a:p>
            <a:pPr marL="849313" lvl="1" indent="-371475" algn="just" defTabSz="677863">
              <a:lnSpc>
                <a:spcPct val="130000"/>
              </a:lnSpc>
              <a:spcBef>
                <a:spcPct val="45000"/>
              </a:spcBef>
              <a:buFont typeface="Wingdings" pitchFamily="2" charset="2"/>
              <a:buChar char="ü"/>
            </a:pPr>
            <a:r>
              <a:rPr lang="zh-CN" altLang="en-US" sz="2800" dirty="0">
                <a:latin typeface="微软雅黑" pitchFamily="34" charset="-122"/>
                <a:ea typeface="微软雅黑" pitchFamily="34" charset="-122"/>
              </a:rPr>
              <a:t>验证信息的发送者是真正的而不是冒充的，此为</a:t>
            </a:r>
            <a:r>
              <a:rPr lang="zh-CN" altLang="en-US" sz="28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信源识别</a:t>
            </a:r>
          </a:p>
          <a:p>
            <a:pPr marL="849313" lvl="1" indent="-371475" algn="just" defTabSz="677863">
              <a:lnSpc>
                <a:spcPct val="130000"/>
              </a:lnSpc>
              <a:spcBef>
                <a:spcPct val="45000"/>
              </a:spcBef>
              <a:buFont typeface="Wingdings" pitchFamily="2" charset="2"/>
              <a:buChar char="ü"/>
            </a:pPr>
            <a:r>
              <a:rPr lang="zh-CN" altLang="en-US" sz="2800" dirty="0">
                <a:latin typeface="微软雅黑" pitchFamily="34" charset="-122"/>
                <a:ea typeface="微软雅黑" pitchFamily="34" charset="-122"/>
              </a:rPr>
              <a:t>验证信息的</a:t>
            </a:r>
            <a:r>
              <a:rPr lang="zh-CN" altLang="en-US" sz="28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完整性</a:t>
            </a:r>
            <a:r>
              <a:rPr lang="zh-CN" altLang="en-US" sz="2800" dirty="0">
                <a:latin typeface="微软雅黑" pitchFamily="34" charset="-122"/>
                <a:ea typeface="微软雅黑" pitchFamily="34" charset="-122"/>
              </a:rPr>
              <a:t>以及在传送或存储过程中未被</a:t>
            </a:r>
            <a:r>
              <a:rPr lang="zh-CN" altLang="en-US" sz="2800" b="1" dirty="0">
                <a:solidFill>
                  <a:srgbClr val="F04A01"/>
                </a:solidFill>
                <a:latin typeface="微软雅黑" pitchFamily="34" charset="-122"/>
                <a:ea typeface="微软雅黑" pitchFamily="34" charset="-122"/>
              </a:rPr>
              <a:t>重放或延迟</a:t>
            </a:r>
            <a:r>
              <a:rPr lang="zh-CN" altLang="en-US" sz="2800" dirty="0">
                <a:latin typeface="微软雅黑" pitchFamily="34" charset="-122"/>
                <a:ea typeface="微软雅黑" pitchFamily="34" charset="-122"/>
              </a:rPr>
              <a:t>等</a:t>
            </a:r>
          </a:p>
        </p:txBody>
      </p:sp>
    </p:spTree>
    <p:extLst>
      <p:ext uri="{BB962C8B-B14F-4D97-AF65-F5344CB8AC3E}">
        <p14:creationId xmlns:p14="http://schemas.microsoft.com/office/powerpoint/2010/main" val="32987041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115888"/>
            <a:ext cx="8435975" cy="850900"/>
          </a:xfrm>
        </p:spPr>
        <p:txBody>
          <a:bodyPr/>
          <a:lstStyle/>
          <a:p>
            <a:r>
              <a:rPr lang="zh-CN" altLang="en-US" sz="3400" dirty="0">
                <a:solidFill>
                  <a:schemeClr val="accent2">
                    <a:lumMod val="75000"/>
                  </a:schemeClr>
                </a:solidFill>
                <a:effectLst>
                  <a:outerShdw blurRad="38100" dist="38100" dir="2700000" algn="tl">
                    <a:srgbClr val="000000">
                      <a:alpha val="43137"/>
                    </a:srgbClr>
                  </a:outerShdw>
                </a:effectLst>
                <a:latin typeface="+mj-ea"/>
              </a:rPr>
              <a:t>消息认证</a:t>
            </a:r>
            <a:r>
              <a:rPr lang="en-US" altLang="zh-CN" sz="3400" dirty="0">
                <a:solidFill>
                  <a:schemeClr val="accent2">
                    <a:lumMod val="75000"/>
                  </a:schemeClr>
                </a:solidFill>
                <a:effectLst>
                  <a:outerShdw blurRad="38100" dist="38100" dir="2700000" algn="tl">
                    <a:srgbClr val="000000">
                      <a:alpha val="43137"/>
                    </a:srgbClr>
                  </a:outerShdw>
                </a:effectLst>
                <a:latin typeface="+mj-ea"/>
              </a:rPr>
              <a:t>(Message Authentication</a:t>
            </a:r>
            <a:r>
              <a:rPr lang="en-US" altLang="zh-CN" sz="3600" dirty="0">
                <a:solidFill>
                  <a:schemeClr val="accent2"/>
                </a:solidFill>
                <a:effectLst>
                  <a:outerShdw blurRad="38100" dist="38100" dir="2700000" algn="tl">
                    <a:srgbClr val="000000">
                      <a:alpha val="43137"/>
                    </a:srgbClr>
                  </a:outerShdw>
                </a:effectLst>
                <a:latin typeface="+mj-ea"/>
              </a:rPr>
              <a:t>)</a:t>
            </a:r>
            <a:r>
              <a:rPr lang="en-US" altLang="zh-CN" sz="3600" dirty="0">
                <a:latin typeface="隶书" pitchFamily="49" charset="-122"/>
              </a:rPr>
              <a:t> </a:t>
            </a:r>
          </a:p>
        </p:txBody>
      </p:sp>
      <p:sp>
        <p:nvSpPr>
          <p:cNvPr id="11267" name="Rectangle 3"/>
          <p:cNvSpPr>
            <a:spLocks noGrp="1" noChangeArrowheads="1"/>
          </p:cNvSpPr>
          <p:nvPr>
            <p:ph type="body" idx="1"/>
          </p:nvPr>
        </p:nvSpPr>
        <p:spPr>
          <a:xfrm>
            <a:off x="748433" y="1200343"/>
            <a:ext cx="8144742" cy="5119301"/>
          </a:xfrm>
        </p:spPr>
        <p:txBody>
          <a:bodyPr/>
          <a:lstStyle/>
          <a:p>
            <a:pPr>
              <a:lnSpc>
                <a:spcPct val="150000"/>
              </a:lnSpc>
              <a:spcBef>
                <a:spcPts val="0"/>
              </a:spcBef>
              <a:spcAft>
                <a:spcPts val="600"/>
              </a:spcAft>
              <a:buClr>
                <a:schemeClr val="accent2">
                  <a:lumMod val="75000"/>
                </a:schemeClr>
              </a:buClr>
              <a:buFont typeface="Wingdings" pitchFamily="2" charset="2"/>
              <a:buChar char="Ø"/>
            </a:pPr>
            <a:r>
              <a:rPr lang="zh-CN" altLang="en-US" dirty="0">
                <a:solidFill>
                  <a:srgbClr val="F04A01"/>
                </a:solidFill>
                <a:latin typeface="微软雅黑" panose="020B0503020204020204" pitchFamily="34" charset="-122"/>
                <a:ea typeface="微软雅黑" panose="020B0503020204020204" pitchFamily="34" charset="-122"/>
              </a:rPr>
              <a:t>消息认证（也称报文鉴别）：</a:t>
            </a:r>
            <a:r>
              <a:rPr lang="zh-CN" altLang="en-US" dirty="0">
                <a:latin typeface="微软雅黑" panose="020B0503020204020204" pitchFamily="34" charset="-122"/>
                <a:ea typeface="微软雅黑" panose="020B0503020204020204" pitchFamily="34" charset="-122"/>
              </a:rPr>
              <a:t>验证所受到的消息确定是来自</a:t>
            </a:r>
            <a:r>
              <a:rPr lang="zh-CN" altLang="en-US" i="1" u="sng" dirty="0">
                <a:solidFill>
                  <a:schemeClr val="tx1"/>
                </a:solidFill>
                <a:latin typeface="微软雅黑" panose="020B0503020204020204" pitchFamily="34" charset="-122"/>
                <a:ea typeface="微软雅黑" panose="020B0503020204020204" pitchFamily="34" charset="-122"/>
              </a:rPr>
              <a:t>真正的发送方</a:t>
            </a:r>
            <a:r>
              <a:rPr lang="zh-CN" altLang="en-US" i="1" u="sng" dirty="0">
                <a:latin typeface="微软雅黑" panose="020B0503020204020204" pitchFamily="34" charset="-122"/>
                <a:ea typeface="微软雅黑" panose="020B0503020204020204" pitchFamily="34" charset="-122"/>
              </a:rPr>
              <a:t>且</a:t>
            </a:r>
            <a:r>
              <a:rPr lang="zh-CN" altLang="en-US" i="1" u="sng" dirty="0">
                <a:solidFill>
                  <a:schemeClr val="tx1"/>
                </a:solidFill>
                <a:latin typeface="微软雅黑" panose="020B0503020204020204" pitchFamily="34" charset="-122"/>
                <a:ea typeface="微软雅黑" panose="020B0503020204020204" pitchFamily="34" charset="-122"/>
              </a:rPr>
              <a:t>未被修改过</a:t>
            </a:r>
          </a:p>
          <a:p>
            <a:pPr>
              <a:lnSpc>
                <a:spcPct val="150000"/>
              </a:lnSpc>
              <a:spcBef>
                <a:spcPts val="0"/>
              </a:spcBef>
              <a:spcAft>
                <a:spcPts val="600"/>
              </a:spcAft>
              <a:buClr>
                <a:schemeClr val="accent2">
                  <a:lumMod val="75000"/>
                </a:schemeClr>
              </a:buClr>
              <a:buFont typeface="Wingdings" pitchFamily="2" charset="2"/>
              <a:buChar char="Ø"/>
            </a:pPr>
            <a:r>
              <a:rPr lang="zh-CN" altLang="en-US" dirty="0">
                <a:latin typeface="微软雅黑" panose="020B0503020204020204" pitchFamily="34" charset="-122"/>
                <a:ea typeface="微软雅黑" panose="020B0503020204020204" pitchFamily="34" charset="-122"/>
              </a:rPr>
              <a:t>消息认证用于抗击主动攻击</a:t>
            </a:r>
          </a:p>
          <a:p>
            <a:pPr>
              <a:lnSpc>
                <a:spcPct val="150000"/>
              </a:lnSpc>
              <a:spcBef>
                <a:spcPts val="0"/>
              </a:spcBef>
              <a:spcAft>
                <a:spcPts val="600"/>
              </a:spcAft>
              <a:buClr>
                <a:schemeClr val="accent2">
                  <a:lumMod val="75000"/>
                </a:schemeClr>
              </a:buClr>
              <a:buFont typeface="Wingdings" pitchFamily="2" charset="2"/>
              <a:buChar char="Ø"/>
            </a:pPr>
            <a:r>
              <a:rPr lang="zh-CN" altLang="en-US" dirty="0">
                <a:latin typeface="微软雅黑" panose="020B0503020204020204" pitchFamily="34" charset="-122"/>
                <a:ea typeface="微软雅黑" panose="020B0503020204020204" pitchFamily="34" charset="-122"/>
              </a:rPr>
              <a:t>验证接收消息的</a:t>
            </a:r>
            <a:r>
              <a:rPr lang="zh-CN" altLang="en-US" b="1" dirty="0">
                <a:solidFill>
                  <a:srgbClr val="F04A01"/>
                </a:solidFill>
                <a:latin typeface="微软雅黑" panose="020B0503020204020204" pitchFamily="34" charset="-122"/>
                <a:ea typeface="微软雅黑" panose="020B0503020204020204" pitchFamily="34" charset="-122"/>
              </a:rPr>
              <a:t>真实性和完整性</a:t>
            </a:r>
          </a:p>
          <a:p>
            <a:pPr lvl="1">
              <a:lnSpc>
                <a:spcPct val="150000"/>
              </a:lnSpc>
              <a:spcBef>
                <a:spcPts val="0"/>
              </a:spcBef>
              <a:spcAft>
                <a:spcPts val="600"/>
              </a:spcAft>
              <a:buFont typeface="Wingdings" pitchFamily="2" charset="2"/>
              <a:buChar char="ü"/>
            </a:pPr>
            <a:r>
              <a:rPr lang="zh-CN" altLang="en-US" sz="2200" dirty="0">
                <a:latin typeface="微软雅黑" panose="020B0503020204020204" pitchFamily="34" charset="-122"/>
                <a:ea typeface="微软雅黑" panose="020B0503020204020204" pitchFamily="34" charset="-122"/>
              </a:rPr>
              <a:t>真实性</a:t>
            </a:r>
          </a:p>
          <a:p>
            <a:pPr lvl="2">
              <a:lnSpc>
                <a:spcPct val="150000"/>
              </a:lnSpc>
              <a:spcBef>
                <a:spcPts val="0"/>
              </a:spcBef>
              <a:spcAft>
                <a:spcPts val="600"/>
              </a:spcAft>
              <a:buFont typeface="Arial" pitchFamily="34" charset="0"/>
              <a:buChar char="•"/>
            </a:pPr>
            <a:r>
              <a:rPr lang="zh-CN" altLang="en-US" sz="2000" dirty="0">
                <a:latin typeface="微软雅黑" panose="020B0503020204020204" pitchFamily="34" charset="-122"/>
                <a:ea typeface="微软雅黑" panose="020B0503020204020204" pitchFamily="34" charset="-122"/>
              </a:rPr>
              <a:t>的确是由所声称的实体发过来的</a:t>
            </a:r>
          </a:p>
          <a:p>
            <a:pPr lvl="1">
              <a:lnSpc>
                <a:spcPct val="150000"/>
              </a:lnSpc>
              <a:spcBef>
                <a:spcPts val="0"/>
              </a:spcBef>
              <a:spcAft>
                <a:spcPts val="600"/>
              </a:spcAft>
              <a:buFont typeface="Wingdings" pitchFamily="2" charset="2"/>
              <a:buChar char="ü"/>
            </a:pPr>
            <a:r>
              <a:rPr lang="zh-CN" altLang="en-US" sz="2200" dirty="0">
                <a:latin typeface="微软雅黑" panose="020B0503020204020204" pitchFamily="34" charset="-122"/>
                <a:ea typeface="微软雅黑" panose="020B0503020204020204" pitchFamily="34" charset="-122"/>
              </a:rPr>
              <a:t>完整性</a:t>
            </a:r>
          </a:p>
          <a:p>
            <a:pPr lvl="2">
              <a:lnSpc>
                <a:spcPct val="150000"/>
              </a:lnSpc>
              <a:spcBef>
                <a:spcPts val="0"/>
              </a:spcBef>
              <a:spcAft>
                <a:spcPts val="600"/>
              </a:spcAft>
              <a:buFont typeface="Arial" pitchFamily="34" charset="0"/>
              <a:buChar char="•"/>
            </a:pPr>
            <a:r>
              <a:rPr lang="zh-CN" altLang="en-US" sz="2000" dirty="0">
                <a:latin typeface="微软雅黑" panose="020B0503020204020204" pitchFamily="34" charset="-122"/>
                <a:ea typeface="微软雅黑" panose="020B0503020204020204" pitchFamily="34" charset="-122"/>
              </a:rPr>
              <a:t>未被篡改、插入和删除</a:t>
            </a:r>
          </a:p>
          <a:p>
            <a:pPr>
              <a:lnSpc>
                <a:spcPct val="150000"/>
              </a:lnSpc>
              <a:spcBef>
                <a:spcPts val="0"/>
              </a:spcBef>
              <a:spcAft>
                <a:spcPts val="600"/>
              </a:spcAft>
              <a:buClr>
                <a:schemeClr val="accent2">
                  <a:lumMod val="75000"/>
                </a:schemeClr>
              </a:buClr>
              <a:buFont typeface="Wingdings" pitchFamily="2" charset="2"/>
              <a:buChar char="Ø"/>
            </a:pPr>
            <a:r>
              <a:rPr lang="zh-CN" altLang="en-US" dirty="0">
                <a:latin typeface="微软雅黑" panose="020B0503020204020204" pitchFamily="34" charset="-122"/>
                <a:ea typeface="微软雅黑" panose="020B0503020204020204" pitchFamily="34" charset="-122"/>
              </a:rPr>
              <a:t>验证消息的</a:t>
            </a:r>
            <a:r>
              <a:rPr lang="zh-CN" altLang="en-US" b="1" dirty="0">
                <a:solidFill>
                  <a:srgbClr val="F04A01"/>
                </a:solidFill>
                <a:latin typeface="微软雅黑" panose="020B0503020204020204" pitchFamily="34" charset="-122"/>
                <a:ea typeface="微软雅黑" panose="020B0503020204020204" pitchFamily="34" charset="-122"/>
              </a:rPr>
              <a:t>顺序性和时间性</a:t>
            </a:r>
            <a:r>
              <a:rPr lang="zh-CN" altLang="en-US" dirty="0">
                <a:latin typeface="微软雅黑" panose="020B0503020204020204" pitchFamily="34" charset="-122"/>
                <a:ea typeface="微软雅黑" panose="020B0503020204020204" pitchFamily="34" charset="-122"/>
              </a:rPr>
              <a:t>（未重排、重放和延迟）</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65</a:t>
            </a:fld>
            <a:endParaRPr lang="en-US" altLang="zh-CN"/>
          </a:p>
        </p:txBody>
      </p:sp>
    </p:spTree>
    <p:extLst>
      <p:ext uri="{BB962C8B-B14F-4D97-AF65-F5344CB8AC3E}">
        <p14:creationId xmlns:p14="http://schemas.microsoft.com/office/powerpoint/2010/main" val="42466879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Effect transition="in" filter="box(in)">
                                      <p:cBhvr>
                                        <p:cTn id="7" dur="500"/>
                                        <p:tgtEl>
                                          <p:spTgt spid="112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267">
                                            <p:txEl>
                                              <p:pRg st="1" end="1"/>
                                            </p:txEl>
                                          </p:spTgt>
                                        </p:tgtEl>
                                        <p:attrNameLst>
                                          <p:attrName>style.visibility</p:attrName>
                                        </p:attrNameLst>
                                      </p:cBhvr>
                                      <p:to>
                                        <p:strVal val="visible"/>
                                      </p:to>
                                    </p:set>
                                    <p:animEffect transition="in" filter="box(in)">
                                      <p:cBhvr>
                                        <p:cTn id="12" dur="500"/>
                                        <p:tgtEl>
                                          <p:spTgt spid="112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1267">
                                            <p:txEl>
                                              <p:pRg st="2" end="2"/>
                                            </p:txEl>
                                          </p:spTgt>
                                        </p:tgtEl>
                                        <p:attrNameLst>
                                          <p:attrName>style.visibility</p:attrName>
                                        </p:attrNameLst>
                                      </p:cBhvr>
                                      <p:to>
                                        <p:strVal val="visible"/>
                                      </p:to>
                                    </p:set>
                                    <p:animEffect transition="in" filter="box(in)">
                                      <p:cBhvr>
                                        <p:cTn id="17" dur="500"/>
                                        <p:tgtEl>
                                          <p:spTgt spid="11267">
                                            <p:txEl>
                                              <p:pRg st="2" end="2"/>
                                            </p:txEl>
                                          </p:spTgt>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11267">
                                            <p:txEl>
                                              <p:pRg st="3" end="3"/>
                                            </p:txEl>
                                          </p:spTgt>
                                        </p:tgtEl>
                                        <p:attrNameLst>
                                          <p:attrName>style.visibility</p:attrName>
                                        </p:attrNameLst>
                                      </p:cBhvr>
                                      <p:to>
                                        <p:strVal val="visible"/>
                                      </p:to>
                                    </p:set>
                                    <p:animEffect transition="in" filter="box(in)">
                                      <p:cBhvr>
                                        <p:cTn id="20" dur="500"/>
                                        <p:tgtEl>
                                          <p:spTgt spid="11267">
                                            <p:txEl>
                                              <p:pRg st="3" end="3"/>
                                            </p:txEl>
                                          </p:spTgt>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11267">
                                            <p:txEl>
                                              <p:pRg st="4" end="4"/>
                                            </p:txEl>
                                          </p:spTgt>
                                        </p:tgtEl>
                                        <p:attrNameLst>
                                          <p:attrName>style.visibility</p:attrName>
                                        </p:attrNameLst>
                                      </p:cBhvr>
                                      <p:to>
                                        <p:strVal val="visible"/>
                                      </p:to>
                                    </p:set>
                                    <p:animEffect transition="in" filter="box(in)">
                                      <p:cBhvr>
                                        <p:cTn id="23" dur="500"/>
                                        <p:tgtEl>
                                          <p:spTgt spid="11267">
                                            <p:txEl>
                                              <p:pRg st="4" end="4"/>
                                            </p:txEl>
                                          </p:spTgt>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11267">
                                            <p:txEl>
                                              <p:pRg st="5" end="5"/>
                                            </p:txEl>
                                          </p:spTgt>
                                        </p:tgtEl>
                                        <p:attrNameLst>
                                          <p:attrName>style.visibility</p:attrName>
                                        </p:attrNameLst>
                                      </p:cBhvr>
                                      <p:to>
                                        <p:strVal val="visible"/>
                                      </p:to>
                                    </p:set>
                                    <p:animEffect transition="in" filter="box(in)">
                                      <p:cBhvr>
                                        <p:cTn id="26" dur="500"/>
                                        <p:tgtEl>
                                          <p:spTgt spid="11267">
                                            <p:txEl>
                                              <p:pRg st="5" end="5"/>
                                            </p:txEl>
                                          </p:spTgt>
                                        </p:tgtEl>
                                      </p:cBhvr>
                                    </p:animEffect>
                                  </p:childTnLst>
                                </p:cTn>
                              </p:par>
                              <p:par>
                                <p:cTn id="27" presetID="4" presetClass="entr" presetSubtype="16" fill="hold" grpId="0" nodeType="withEffect">
                                  <p:stCondLst>
                                    <p:cond delay="0"/>
                                  </p:stCondLst>
                                  <p:childTnLst>
                                    <p:set>
                                      <p:cBhvr>
                                        <p:cTn id="28" dur="1" fill="hold">
                                          <p:stCondLst>
                                            <p:cond delay="0"/>
                                          </p:stCondLst>
                                        </p:cTn>
                                        <p:tgtEl>
                                          <p:spTgt spid="11267">
                                            <p:txEl>
                                              <p:pRg st="6" end="6"/>
                                            </p:txEl>
                                          </p:spTgt>
                                        </p:tgtEl>
                                        <p:attrNameLst>
                                          <p:attrName>style.visibility</p:attrName>
                                        </p:attrNameLst>
                                      </p:cBhvr>
                                      <p:to>
                                        <p:strVal val="visible"/>
                                      </p:to>
                                    </p:set>
                                    <p:animEffect transition="in" filter="box(in)">
                                      <p:cBhvr>
                                        <p:cTn id="29" dur="500"/>
                                        <p:tgtEl>
                                          <p:spTgt spid="11267">
                                            <p:txEl>
                                              <p:pRg st="6" end="6"/>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11267">
                                            <p:txEl>
                                              <p:pRg st="7" end="7"/>
                                            </p:txEl>
                                          </p:spTgt>
                                        </p:tgtEl>
                                        <p:attrNameLst>
                                          <p:attrName>style.visibility</p:attrName>
                                        </p:attrNameLst>
                                      </p:cBhvr>
                                      <p:to>
                                        <p:strVal val="visible"/>
                                      </p:to>
                                    </p:set>
                                    <p:animEffect transition="in" filter="box(in)">
                                      <p:cBhvr>
                                        <p:cTn id="34" dur="500"/>
                                        <p:tgtEl>
                                          <p:spTgt spid="1126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p:cNvSpPr>
            <a:spLocks noGrp="1"/>
          </p:cNvSpPr>
          <p:nvPr>
            <p:ph type="sldNum" sz="quarter" idx="12"/>
          </p:nvPr>
        </p:nvSpPr>
        <p:spPr/>
        <p:txBody>
          <a:bodyPr/>
          <a:lstStyle/>
          <a:p>
            <a:fld id="{6A75CA10-9915-41A3-836B-ACE0096DC09F}" type="slidenum">
              <a:rPr lang="zh-CN" altLang="en-US"/>
              <a:pPr/>
              <a:t>66</a:t>
            </a:fld>
            <a:endParaRPr lang="en-US" altLang="zh-CN"/>
          </a:p>
        </p:txBody>
      </p:sp>
      <p:sp>
        <p:nvSpPr>
          <p:cNvPr id="2779138" name="Rectangle 2"/>
          <p:cNvSpPr>
            <a:spLocks noGrp="1" noChangeArrowheads="1"/>
          </p:cNvSpPr>
          <p:nvPr>
            <p:ph type="body" sz="half" idx="1"/>
          </p:nvPr>
        </p:nvSpPr>
        <p:spPr>
          <a:xfrm>
            <a:off x="790576" y="1366838"/>
            <a:ext cx="8124824" cy="5386387"/>
          </a:xfrm>
          <a:noFill/>
          <a:ln/>
        </p:spPr>
        <p:txBody>
          <a:bodyPr lIns="82550" tIns="41275" rIns="82550" bIns="41275"/>
          <a:lstStyle/>
          <a:p>
            <a:pPr algn="just" defTabSz="677863">
              <a:lnSpc>
                <a:spcPct val="130000"/>
              </a:lnSpc>
              <a:spcBef>
                <a:spcPts val="600"/>
              </a:spcBef>
              <a:spcAft>
                <a:spcPts val="1200"/>
              </a:spcAft>
              <a:buClr>
                <a:srgbClr val="3030C2"/>
              </a:buClr>
              <a:buFont typeface="Wingdings" pitchFamily="2" charset="2"/>
              <a:buChar char="Ø"/>
            </a:pPr>
            <a:r>
              <a:rPr lang="zh-CN" altLang="en-US" dirty="0">
                <a:solidFill>
                  <a:srgbClr val="3030C2"/>
                </a:solidFill>
                <a:latin typeface="微软雅黑" pitchFamily="34" charset="-122"/>
                <a:ea typeface="微软雅黑" pitchFamily="34" charset="-122"/>
                <a:cs typeface="+mj-cs"/>
              </a:rPr>
              <a:t>消息加密</a:t>
            </a:r>
            <a:r>
              <a:rPr lang="zh-CN" altLang="en-US" dirty="0">
                <a:solidFill>
                  <a:srgbClr val="3030C2"/>
                </a:solidFill>
                <a:latin typeface="微软雅黑" pitchFamily="34" charset="-122"/>
                <a:ea typeface="微软雅黑" pitchFamily="34" charset="-122"/>
              </a:rPr>
              <a:t> </a:t>
            </a:r>
            <a:r>
              <a:rPr lang="en-US" altLang="zh-CN" dirty="0">
                <a:latin typeface="微软雅黑" pitchFamily="34" charset="-122"/>
                <a:ea typeface="微软雅黑" pitchFamily="34" charset="-122"/>
              </a:rPr>
              <a:t>(Message Encryption)</a:t>
            </a:r>
          </a:p>
          <a:p>
            <a:pPr marL="935038" lvl="1" indent="-457200" algn="just" defTabSz="677863">
              <a:lnSpc>
                <a:spcPct val="130000"/>
              </a:lnSpc>
              <a:spcBef>
                <a:spcPts val="600"/>
              </a:spcBef>
              <a:spcAft>
                <a:spcPts val="1200"/>
              </a:spcAft>
              <a:buFont typeface="微软雅黑" pitchFamily="34" charset="-122"/>
              <a:buChar char="−"/>
            </a:pPr>
            <a:r>
              <a:rPr lang="zh-CN" altLang="en-US" sz="2200" dirty="0">
                <a:latin typeface="微软雅黑" pitchFamily="34" charset="-122"/>
                <a:ea typeface="微软雅黑" pitchFamily="34" charset="-122"/>
              </a:rPr>
              <a:t>用完整信息的密文作为对信息的认证</a:t>
            </a:r>
          </a:p>
          <a:p>
            <a:pPr algn="just" defTabSz="677863">
              <a:lnSpc>
                <a:spcPct val="130000"/>
              </a:lnSpc>
              <a:spcBef>
                <a:spcPts val="600"/>
              </a:spcBef>
              <a:spcAft>
                <a:spcPts val="1200"/>
              </a:spcAft>
              <a:buClr>
                <a:srgbClr val="3030C2"/>
              </a:buClr>
              <a:buFont typeface="Wingdings" pitchFamily="2" charset="2"/>
              <a:buChar char="Ø"/>
            </a:pPr>
            <a:r>
              <a:rPr lang="zh-CN" altLang="en-US" dirty="0">
                <a:solidFill>
                  <a:srgbClr val="3030C2"/>
                </a:solidFill>
                <a:latin typeface="微软雅黑" pitchFamily="34" charset="-122"/>
                <a:ea typeface="微软雅黑" pitchFamily="34" charset="-122"/>
                <a:cs typeface="+mj-cs"/>
              </a:rPr>
              <a:t>消息认证码</a:t>
            </a:r>
            <a:r>
              <a:rPr lang="en-US" altLang="zh-CN" dirty="0">
                <a:solidFill>
                  <a:srgbClr val="3030C2"/>
                </a:solidFill>
                <a:latin typeface="微软雅黑" pitchFamily="34" charset="-122"/>
                <a:ea typeface="微软雅黑" pitchFamily="34" charset="-122"/>
                <a:cs typeface="+mj-cs"/>
              </a:rPr>
              <a:t>MAC</a:t>
            </a:r>
          </a:p>
          <a:p>
            <a:pPr marL="0" indent="0" algn="just" defTabSz="677863">
              <a:lnSpc>
                <a:spcPct val="130000"/>
              </a:lnSpc>
              <a:spcBef>
                <a:spcPts val="600"/>
              </a:spcBef>
              <a:spcAft>
                <a:spcPts val="1200"/>
              </a:spcAft>
              <a:buNone/>
            </a:pPr>
            <a:r>
              <a:rPr lang="en-US" altLang="zh-CN" dirty="0">
                <a:solidFill>
                  <a:schemeClr val="accent2"/>
                </a:solidFill>
                <a:latin typeface="微软雅黑" pitchFamily="34" charset="-122"/>
                <a:ea typeface="微软雅黑" pitchFamily="34" charset="-122"/>
                <a:cs typeface="+mj-cs"/>
              </a:rPr>
              <a:t> (Message Authentication Code)</a:t>
            </a:r>
          </a:p>
          <a:p>
            <a:pPr marL="935038" lvl="1" indent="-457200" algn="just" defTabSz="677863">
              <a:lnSpc>
                <a:spcPct val="130000"/>
              </a:lnSpc>
              <a:spcBef>
                <a:spcPts val="600"/>
              </a:spcBef>
              <a:spcAft>
                <a:spcPts val="1200"/>
              </a:spcAft>
              <a:buFont typeface="微软雅黑" pitchFamily="34" charset="-122"/>
              <a:buChar char="−"/>
            </a:pPr>
            <a:r>
              <a:rPr lang="zh-CN" altLang="en-US" sz="2200" dirty="0">
                <a:latin typeface="微软雅黑" pitchFamily="34" charset="-122"/>
                <a:ea typeface="微软雅黑" pitchFamily="34" charset="-122"/>
              </a:rPr>
              <a:t>对信源消息和密钥的一个编码函数</a:t>
            </a:r>
          </a:p>
          <a:p>
            <a:pPr algn="just" defTabSz="677863">
              <a:lnSpc>
                <a:spcPct val="130000"/>
              </a:lnSpc>
              <a:spcBef>
                <a:spcPts val="600"/>
              </a:spcBef>
              <a:spcAft>
                <a:spcPts val="1200"/>
              </a:spcAft>
              <a:buClr>
                <a:srgbClr val="3030C2"/>
              </a:buClr>
              <a:buFont typeface="Wingdings" pitchFamily="2" charset="2"/>
              <a:buChar char="Ø"/>
            </a:pPr>
            <a:r>
              <a:rPr lang="zh-CN" altLang="en-US" dirty="0">
                <a:solidFill>
                  <a:schemeClr val="accent2"/>
                </a:solidFill>
                <a:latin typeface="微软雅黑" pitchFamily="34" charset="-122"/>
                <a:ea typeface="微软雅黑" pitchFamily="34" charset="-122"/>
                <a:cs typeface="+mj-cs"/>
              </a:rPr>
              <a:t>散列函数</a:t>
            </a:r>
            <a:r>
              <a:rPr lang="en-US" altLang="zh-CN" dirty="0">
                <a:solidFill>
                  <a:schemeClr val="accent2"/>
                </a:solidFill>
                <a:latin typeface="微软雅黑" pitchFamily="34" charset="-122"/>
                <a:ea typeface="微软雅黑" pitchFamily="34" charset="-122"/>
                <a:cs typeface="+mj-cs"/>
              </a:rPr>
              <a:t>(Hash Function)</a:t>
            </a:r>
          </a:p>
          <a:p>
            <a:pPr marL="935038" lvl="1" indent="-457200" algn="just" defTabSz="677863">
              <a:lnSpc>
                <a:spcPct val="130000"/>
              </a:lnSpc>
              <a:spcBef>
                <a:spcPts val="600"/>
              </a:spcBef>
              <a:spcAft>
                <a:spcPts val="1200"/>
              </a:spcAft>
              <a:buFont typeface="微软雅黑" pitchFamily="34" charset="-122"/>
              <a:buChar char="−"/>
            </a:pPr>
            <a:r>
              <a:rPr lang="zh-CN" altLang="en-US" sz="2200" dirty="0">
                <a:latin typeface="微软雅黑" pitchFamily="34" charset="-122"/>
                <a:ea typeface="微软雅黑" pitchFamily="34" charset="-122"/>
              </a:rPr>
              <a:t>是一个公开的函数，将任意长的信息映射成一个固定长度的信息</a:t>
            </a:r>
          </a:p>
        </p:txBody>
      </p:sp>
      <p:sp>
        <p:nvSpPr>
          <p:cNvPr id="2779139" name="Rectangle 3"/>
          <p:cNvSpPr>
            <a:spLocks noChangeArrowheads="1"/>
          </p:cNvSpPr>
          <p:nvPr/>
        </p:nvSpPr>
        <p:spPr bwMode="auto">
          <a:xfrm>
            <a:off x="625475" y="419100"/>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zh-CN" altLang="en-US" sz="3600" dirty="0">
                <a:solidFill>
                  <a:srgbClr val="3030C2"/>
                </a:solidFill>
                <a:effectLst>
                  <a:outerShdw blurRad="38100" dist="38100" dir="2700000" algn="tl">
                    <a:srgbClr val="000000">
                      <a:alpha val="43137"/>
                    </a:srgbClr>
                  </a:outerShdw>
                </a:effectLst>
                <a:latin typeface="+mj-ea"/>
                <a:ea typeface="+mj-ea"/>
                <a:cs typeface="+mj-cs"/>
              </a:rPr>
              <a:t>可用来做认证的技术</a:t>
            </a:r>
          </a:p>
        </p:txBody>
      </p:sp>
    </p:spTree>
    <p:extLst>
      <p:ext uri="{BB962C8B-B14F-4D97-AF65-F5344CB8AC3E}">
        <p14:creationId xmlns:p14="http://schemas.microsoft.com/office/powerpoint/2010/main" val="28833368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7913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7913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7913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7913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7913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7913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7913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95288" y="239713"/>
            <a:ext cx="8540750" cy="954087"/>
          </a:xfrm>
        </p:spPr>
        <p:txBody>
          <a:bodyPr/>
          <a:lstStyle/>
          <a:p>
            <a:r>
              <a:rPr lang="zh-CN" altLang="en-US" sz="3600" kern="1200" dirty="0">
                <a:solidFill>
                  <a:schemeClr val="accent2"/>
                </a:solidFill>
                <a:effectLst>
                  <a:outerShdw blurRad="38100" dist="38100" dir="2700000" algn="tl">
                    <a:srgbClr val="000000">
                      <a:alpha val="43137"/>
                    </a:srgbClr>
                  </a:outerShdw>
                </a:effectLst>
                <a:latin typeface="+mj-ea"/>
              </a:rPr>
              <a:t>认证函数</a:t>
            </a:r>
          </a:p>
        </p:txBody>
      </p:sp>
      <p:sp>
        <p:nvSpPr>
          <p:cNvPr id="13315" name="Rectangle 3"/>
          <p:cNvSpPr>
            <a:spLocks noGrp="1" noChangeArrowheads="1"/>
          </p:cNvSpPr>
          <p:nvPr>
            <p:ph type="body" idx="1"/>
          </p:nvPr>
        </p:nvSpPr>
        <p:spPr>
          <a:xfrm>
            <a:off x="1022350" y="1484313"/>
            <a:ext cx="7448550" cy="4895850"/>
          </a:xfrm>
        </p:spPr>
        <p:txBody>
          <a:bodyPr/>
          <a:lstStyle/>
          <a:p>
            <a:pPr>
              <a:lnSpc>
                <a:spcPct val="130000"/>
              </a:lnSpc>
              <a:spcAft>
                <a:spcPts val="600"/>
              </a:spcAft>
              <a:buClr>
                <a:srgbClr val="3030C2"/>
              </a:buClr>
              <a:buFont typeface="Wingdings" pitchFamily="2" charset="2"/>
              <a:buChar char="Ø"/>
            </a:pPr>
            <a:r>
              <a:rPr lang="zh-CN" altLang="en-US" dirty="0">
                <a:solidFill>
                  <a:srgbClr val="3030C2"/>
                </a:solidFill>
                <a:latin typeface="微软雅黑" pitchFamily="34" charset="-122"/>
                <a:ea typeface="微软雅黑" pitchFamily="34" charset="-122"/>
              </a:rPr>
              <a:t>认证符</a:t>
            </a:r>
            <a:endParaRPr lang="en-US" altLang="zh-CN" dirty="0">
              <a:solidFill>
                <a:srgbClr val="3030C2"/>
              </a:solidFill>
              <a:latin typeface="微软雅黑" pitchFamily="34" charset="-122"/>
              <a:ea typeface="微软雅黑" pitchFamily="34" charset="-122"/>
            </a:endParaRPr>
          </a:p>
          <a:p>
            <a:pPr lvl="1">
              <a:lnSpc>
                <a:spcPct val="130000"/>
              </a:lnSpc>
              <a:spcAft>
                <a:spcPts val="600"/>
              </a:spcAft>
            </a:pPr>
            <a:r>
              <a:rPr lang="zh-CN" altLang="en-US" sz="2200" dirty="0">
                <a:latin typeface="微软雅黑" pitchFamily="34" charset="-122"/>
                <a:ea typeface="微软雅黑" pitchFamily="34" charset="-122"/>
              </a:rPr>
              <a:t>一个用来认证消息的值。由消息的发送方产生认证符，并传递给接收方</a:t>
            </a:r>
          </a:p>
          <a:p>
            <a:pPr>
              <a:lnSpc>
                <a:spcPct val="130000"/>
              </a:lnSpc>
              <a:spcAft>
                <a:spcPts val="600"/>
              </a:spcAft>
              <a:buClr>
                <a:srgbClr val="3030C2"/>
              </a:buClr>
              <a:buFont typeface="Wingdings" pitchFamily="2" charset="2"/>
              <a:buChar char="Ø"/>
            </a:pPr>
            <a:r>
              <a:rPr lang="zh-CN" altLang="en-US" dirty="0">
                <a:solidFill>
                  <a:srgbClr val="3030C2"/>
                </a:solidFill>
                <a:latin typeface="微软雅黑" pitchFamily="34" charset="-122"/>
                <a:ea typeface="微软雅黑" pitchFamily="34" charset="-122"/>
              </a:rPr>
              <a:t>认证函数</a:t>
            </a:r>
            <a:endParaRPr lang="en-US" altLang="zh-CN" dirty="0">
              <a:solidFill>
                <a:srgbClr val="3030C2"/>
              </a:solidFill>
              <a:latin typeface="微软雅黑" pitchFamily="34" charset="-122"/>
              <a:ea typeface="微软雅黑" pitchFamily="34" charset="-122"/>
            </a:endParaRPr>
          </a:p>
          <a:p>
            <a:pPr lvl="1">
              <a:lnSpc>
                <a:spcPct val="130000"/>
              </a:lnSpc>
              <a:spcAft>
                <a:spcPts val="600"/>
              </a:spcAft>
            </a:pPr>
            <a:r>
              <a:rPr lang="zh-CN" altLang="en-US" sz="2200" dirty="0">
                <a:latin typeface="微软雅黑" pitchFamily="34" charset="-122"/>
                <a:ea typeface="微软雅黑" pitchFamily="34" charset="-122"/>
              </a:rPr>
              <a:t>产生认证符的函数，认证函数实际上代表了一种产生认证符的方法</a:t>
            </a:r>
          </a:p>
          <a:p>
            <a:pPr marL="1314450" lvl="2" indent="-457200">
              <a:lnSpc>
                <a:spcPct val="130000"/>
              </a:lnSpc>
              <a:spcAft>
                <a:spcPts val="600"/>
              </a:spcAft>
              <a:buFont typeface="+mj-ea"/>
              <a:buAutoNum type="circleNumDbPlain"/>
            </a:pPr>
            <a:r>
              <a:rPr lang="zh-CN" altLang="en-US" sz="2000" dirty="0">
                <a:latin typeface="微软雅黑" pitchFamily="34" charset="-122"/>
                <a:ea typeface="微软雅黑" pitchFamily="34" charset="-122"/>
              </a:rPr>
              <a:t>消息加密</a:t>
            </a:r>
            <a:endParaRPr lang="en-US" altLang="zh-CN" sz="2000" dirty="0">
              <a:latin typeface="微软雅黑" pitchFamily="34" charset="-122"/>
              <a:ea typeface="微软雅黑" pitchFamily="34" charset="-122"/>
            </a:endParaRPr>
          </a:p>
          <a:p>
            <a:pPr marL="1314450" lvl="2" indent="-457200">
              <a:lnSpc>
                <a:spcPct val="130000"/>
              </a:lnSpc>
              <a:spcAft>
                <a:spcPts val="600"/>
              </a:spcAft>
              <a:buFont typeface="+mj-ea"/>
              <a:buAutoNum type="circleNumDbPlain"/>
            </a:pPr>
            <a:r>
              <a:rPr lang="zh-CN" altLang="en-US" sz="2000" dirty="0">
                <a:latin typeface="微软雅黑" pitchFamily="34" charset="-122"/>
                <a:ea typeface="微软雅黑" pitchFamily="34" charset="-122"/>
              </a:rPr>
              <a:t>消息鉴别码</a:t>
            </a:r>
            <a:r>
              <a:rPr lang="en-US" altLang="zh-CN" sz="2000" dirty="0">
                <a:latin typeface="微软雅黑" pitchFamily="34" charset="-122"/>
                <a:ea typeface="微软雅黑" pitchFamily="34" charset="-122"/>
              </a:rPr>
              <a:t>(MAC)</a:t>
            </a:r>
          </a:p>
          <a:p>
            <a:pPr marL="1314450" lvl="2" indent="-457200">
              <a:lnSpc>
                <a:spcPct val="130000"/>
              </a:lnSpc>
              <a:spcAft>
                <a:spcPts val="600"/>
              </a:spcAft>
              <a:buFont typeface="+mj-ea"/>
              <a:buAutoNum type="circleNumDbPlain"/>
            </a:pPr>
            <a:r>
              <a:rPr lang="zh-CN" altLang="en-US" sz="2000" dirty="0">
                <a:latin typeface="微软雅黑" pitchFamily="34" charset="-122"/>
                <a:ea typeface="微软雅黑" pitchFamily="34" charset="-122"/>
              </a:rPr>
              <a:t> 散列函数</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67</a:t>
            </a:fld>
            <a:endParaRPr lang="en-US" altLang="zh-CN"/>
          </a:p>
        </p:txBody>
      </p:sp>
    </p:spTree>
    <p:extLst>
      <p:ext uri="{BB962C8B-B14F-4D97-AF65-F5344CB8AC3E}">
        <p14:creationId xmlns:p14="http://schemas.microsoft.com/office/powerpoint/2010/main" val="11955816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box(in)">
                                      <p:cBhvr>
                                        <p:cTn id="7" dur="500"/>
                                        <p:tgtEl>
                                          <p:spTgt spid="13315">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3315">
                                            <p:txEl>
                                              <p:pRg st="1" end="1"/>
                                            </p:txEl>
                                          </p:spTgt>
                                        </p:tgtEl>
                                        <p:attrNameLst>
                                          <p:attrName>style.visibility</p:attrName>
                                        </p:attrNameLst>
                                      </p:cBhvr>
                                      <p:to>
                                        <p:strVal val="visible"/>
                                      </p:to>
                                    </p:set>
                                    <p:animEffect transition="in" filter="box(in)">
                                      <p:cBhvr>
                                        <p:cTn id="10" dur="500"/>
                                        <p:tgtEl>
                                          <p:spTgt spid="13315">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13315">
                                            <p:txEl>
                                              <p:pRg st="2" end="2"/>
                                            </p:txEl>
                                          </p:spTgt>
                                        </p:tgtEl>
                                        <p:attrNameLst>
                                          <p:attrName>style.visibility</p:attrName>
                                        </p:attrNameLst>
                                      </p:cBhvr>
                                      <p:to>
                                        <p:strVal val="visible"/>
                                      </p:to>
                                    </p:set>
                                    <p:animEffect transition="in" filter="box(in)">
                                      <p:cBhvr>
                                        <p:cTn id="15" dur="500"/>
                                        <p:tgtEl>
                                          <p:spTgt spid="13315">
                                            <p:txEl>
                                              <p:pRg st="2" end="2"/>
                                            </p:txEl>
                                          </p:spTgt>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13315">
                                            <p:txEl>
                                              <p:pRg st="3" end="3"/>
                                            </p:txEl>
                                          </p:spTgt>
                                        </p:tgtEl>
                                        <p:attrNameLst>
                                          <p:attrName>style.visibility</p:attrName>
                                        </p:attrNameLst>
                                      </p:cBhvr>
                                      <p:to>
                                        <p:strVal val="visible"/>
                                      </p:to>
                                    </p:set>
                                    <p:animEffect transition="in" filter="box(in)">
                                      <p:cBhvr>
                                        <p:cTn id="18" dur="500"/>
                                        <p:tgtEl>
                                          <p:spTgt spid="13315">
                                            <p:txEl>
                                              <p:pRg st="3" end="3"/>
                                            </p:txEl>
                                          </p:spTgt>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13315">
                                            <p:txEl>
                                              <p:pRg st="4" end="4"/>
                                            </p:txEl>
                                          </p:spTgt>
                                        </p:tgtEl>
                                        <p:attrNameLst>
                                          <p:attrName>style.visibility</p:attrName>
                                        </p:attrNameLst>
                                      </p:cBhvr>
                                      <p:to>
                                        <p:strVal val="visible"/>
                                      </p:to>
                                    </p:set>
                                    <p:animEffect transition="in" filter="box(in)">
                                      <p:cBhvr>
                                        <p:cTn id="21" dur="500"/>
                                        <p:tgtEl>
                                          <p:spTgt spid="13315">
                                            <p:txEl>
                                              <p:pRg st="4" end="4"/>
                                            </p:txEl>
                                          </p:spTgt>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13315">
                                            <p:txEl>
                                              <p:pRg st="5" end="5"/>
                                            </p:txEl>
                                          </p:spTgt>
                                        </p:tgtEl>
                                        <p:attrNameLst>
                                          <p:attrName>style.visibility</p:attrName>
                                        </p:attrNameLst>
                                      </p:cBhvr>
                                      <p:to>
                                        <p:strVal val="visible"/>
                                      </p:to>
                                    </p:set>
                                    <p:animEffect transition="in" filter="box(in)">
                                      <p:cBhvr>
                                        <p:cTn id="24" dur="500"/>
                                        <p:tgtEl>
                                          <p:spTgt spid="13315">
                                            <p:txEl>
                                              <p:pRg st="5" end="5"/>
                                            </p:txEl>
                                          </p:spTgt>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13315">
                                            <p:txEl>
                                              <p:pRg st="6" end="6"/>
                                            </p:txEl>
                                          </p:spTgt>
                                        </p:tgtEl>
                                        <p:attrNameLst>
                                          <p:attrName>style.visibility</p:attrName>
                                        </p:attrNameLst>
                                      </p:cBhvr>
                                      <p:to>
                                        <p:strVal val="visible"/>
                                      </p:to>
                                    </p:set>
                                    <p:animEffect transition="in" filter="box(in)">
                                      <p:cBhvr>
                                        <p:cTn id="27" dur="500"/>
                                        <p:tgtEl>
                                          <p:spTgt spid="133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7"/>
          <p:cNvSpPr>
            <a:spLocks noGrp="1"/>
          </p:cNvSpPr>
          <p:nvPr>
            <p:ph type="sldNum" sz="quarter" idx="12"/>
          </p:nvPr>
        </p:nvSpPr>
        <p:spPr/>
        <p:txBody>
          <a:bodyPr/>
          <a:lstStyle/>
          <a:p>
            <a:fld id="{20750A48-4BB8-40EF-A5EC-5986995A6A06}" type="slidenum">
              <a:rPr lang="zh-CN" altLang="en-US"/>
              <a:pPr/>
              <a:t>68</a:t>
            </a:fld>
            <a:endParaRPr lang="en-US" altLang="zh-CN"/>
          </a:p>
        </p:txBody>
      </p:sp>
      <p:sp>
        <p:nvSpPr>
          <p:cNvPr id="2781186" name="Rectangle 2"/>
          <p:cNvSpPr>
            <a:spLocks noGrp="1" noChangeArrowheads="1"/>
          </p:cNvSpPr>
          <p:nvPr>
            <p:ph type="body" sz="half" idx="1"/>
          </p:nvPr>
        </p:nvSpPr>
        <p:spPr>
          <a:xfrm>
            <a:off x="917575" y="1376363"/>
            <a:ext cx="8042275" cy="4737100"/>
          </a:xfrm>
          <a:noFill/>
          <a:ln/>
        </p:spPr>
        <p:txBody>
          <a:bodyPr lIns="82550" tIns="41275" rIns="82550" bIns="41275"/>
          <a:lstStyle/>
          <a:p>
            <a:pPr algn="just" defTabSz="677863">
              <a:lnSpc>
                <a:spcPct val="130000"/>
              </a:lnSpc>
              <a:spcBef>
                <a:spcPct val="45000"/>
              </a:spcBef>
              <a:buClr>
                <a:schemeClr val="accent2">
                  <a:lumMod val="75000"/>
                </a:schemeClr>
              </a:buClr>
              <a:buFont typeface="Wingdings" pitchFamily="2" charset="2"/>
              <a:buChar char="Ø"/>
            </a:pPr>
            <a:r>
              <a:rPr lang="zh-CN" altLang="en-US" sz="3200" dirty="0">
                <a:latin typeface="微软雅黑" pitchFamily="34" charset="-122"/>
                <a:ea typeface="微软雅黑" pitchFamily="34" charset="-122"/>
              </a:rPr>
              <a:t>可以实现加密</a:t>
            </a:r>
          </a:p>
          <a:p>
            <a:pPr marL="849313" lvl="1" indent="-371475" algn="just" defTabSz="677863">
              <a:lnSpc>
                <a:spcPct val="130000"/>
              </a:lnSpc>
              <a:spcBef>
                <a:spcPct val="45000"/>
              </a:spcBef>
              <a:buFont typeface="微软雅黑" pitchFamily="34" charset="-122"/>
              <a:buChar char="−"/>
            </a:pPr>
            <a:r>
              <a:rPr lang="zh-CN" altLang="en-US" sz="2400" dirty="0">
                <a:latin typeface="微软雅黑" pitchFamily="34" charset="-122"/>
                <a:ea typeface="微软雅黑" pitchFamily="34" charset="-122"/>
              </a:rPr>
              <a:t>仅发送方和接收方共享密钥</a:t>
            </a:r>
            <a:r>
              <a:rPr lang="en-US" altLang="zh-CN" sz="2400" dirty="0">
                <a:latin typeface="微软雅黑" pitchFamily="34" charset="-122"/>
                <a:ea typeface="微软雅黑" pitchFamily="34" charset="-122"/>
              </a:rPr>
              <a:t>K</a:t>
            </a:r>
            <a:endParaRPr lang="zh-CN" altLang="en-US" sz="2400" dirty="0">
              <a:latin typeface="微软雅黑" pitchFamily="34" charset="-122"/>
              <a:ea typeface="微软雅黑" pitchFamily="34" charset="-122"/>
            </a:endParaRPr>
          </a:p>
          <a:p>
            <a:pPr algn="just" defTabSz="677863">
              <a:lnSpc>
                <a:spcPct val="130000"/>
              </a:lnSpc>
              <a:spcBef>
                <a:spcPct val="45000"/>
              </a:spcBef>
              <a:buClr>
                <a:schemeClr val="accent2">
                  <a:lumMod val="75000"/>
                </a:schemeClr>
              </a:buClr>
              <a:buFont typeface="Wingdings" pitchFamily="2" charset="2"/>
              <a:buChar char="Ø"/>
            </a:pPr>
            <a:r>
              <a:rPr lang="zh-CN" altLang="en-US" sz="3200" dirty="0">
                <a:latin typeface="微软雅黑" pitchFamily="34" charset="-122"/>
                <a:ea typeface="微软雅黑" pitchFamily="34" charset="-122"/>
              </a:rPr>
              <a:t>提供消息源认证</a:t>
            </a:r>
          </a:p>
          <a:p>
            <a:pPr marL="849313" lvl="1" indent="-371475" algn="just" defTabSz="677863">
              <a:lnSpc>
                <a:spcPct val="130000"/>
              </a:lnSpc>
              <a:spcBef>
                <a:spcPct val="45000"/>
              </a:spcBef>
              <a:buFont typeface="微软雅黑" pitchFamily="34" charset="-122"/>
              <a:buChar char="−"/>
            </a:pPr>
            <a:r>
              <a:rPr lang="zh-CN" altLang="en-US" sz="2400" dirty="0">
                <a:latin typeface="微软雅黑" pitchFamily="34" charset="-122"/>
                <a:ea typeface="微软雅黑" pitchFamily="34" charset="-122"/>
              </a:rPr>
              <a:t>为什么？</a:t>
            </a:r>
            <a:endParaRPr lang="en-US" altLang="zh-CN" sz="2400" dirty="0">
              <a:latin typeface="微软雅黑" pitchFamily="34" charset="-122"/>
              <a:ea typeface="微软雅黑" pitchFamily="34" charset="-122"/>
            </a:endParaRPr>
          </a:p>
          <a:p>
            <a:pPr lvl="0" algn="just" defTabSz="677863">
              <a:lnSpc>
                <a:spcPct val="130000"/>
              </a:lnSpc>
              <a:spcBef>
                <a:spcPct val="45000"/>
              </a:spcBef>
              <a:buClr>
                <a:srgbClr val="3333CC">
                  <a:lumMod val="75000"/>
                </a:srgbClr>
              </a:buClr>
              <a:buFont typeface="Wingdings" pitchFamily="2" charset="2"/>
              <a:buChar char="Ø"/>
            </a:pPr>
            <a:r>
              <a:rPr lang="zh-CN" altLang="en-US" sz="3200" dirty="0">
                <a:latin typeface="微软雅黑" pitchFamily="34" charset="-122"/>
                <a:ea typeface="微软雅黑" pitchFamily="34" charset="-122"/>
              </a:rPr>
              <a:t>完整性？顺序性？时间性？</a:t>
            </a:r>
            <a:endParaRPr lang="en-US" altLang="zh-CN" sz="3200" dirty="0">
              <a:latin typeface="微软雅黑" pitchFamily="34" charset="-122"/>
              <a:ea typeface="微软雅黑" pitchFamily="34" charset="-122"/>
            </a:endParaRPr>
          </a:p>
          <a:p>
            <a:pPr marL="849313" lvl="1" indent="-371475" algn="just" defTabSz="677863">
              <a:lnSpc>
                <a:spcPct val="130000"/>
              </a:lnSpc>
              <a:spcBef>
                <a:spcPct val="45000"/>
              </a:spcBef>
              <a:buClr>
                <a:srgbClr val="3333CC">
                  <a:lumMod val="75000"/>
                </a:srgbClr>
              </a:buClr>
              <a:buFont typeface="微软雅黑" pitchFamily="34" charset="-122"/>
              <a:buChar char="−"/>
            </a:pPr>
            <a:r>
              <a:rPr lang="zh-CN" altLang="en-US" sz="2400" dirty="0">
                <a:latin typeface="微软雅黑" pitchFamily="34" charset="-122"/>
                <a:ea typeface="微软雅黑" pitchFamily="34" charset="-122"/>
              </a:rPr>
              <a:t>消息中可以加入检错码、序号和时间戳</a:t>
            </a:r>
            <a:endParaRPr lang="en-US" altLang="zh-CN" sz="2400" dirty="0">
              <a:latin typeface="微软雅黑" pitchFamily="34" charset="-122"/>
              <a:ea typeface="微软雅黑" pitchFamily="34" charset="-122"/>
            </a:endParaRPr>
          </a:p>
          <a:p>
            <a:pPr marL="849313" lvl="1" indent="-371475" algn="just" defTabSz="677863">
              <a:lnSpc>
                <a:spcPct val="130000"/>
              </a:lnSpc>
              <a:spcBef>
                <a:spcPct val="45000"/>
              </a:spcBef>
              <a:buClr>
                <a:srgbClr val="3333CC">
                  <a:lumMod val="75000"/>
                </a:srgbClr>
              </a:buClr>
              <a:buFont typeface="微软雅黑" pitchFamily="34" charset="-122"/>
              <a:buChar char="−"/>
            </a:pPr>
            <a:r>
              <a:rPr lang="zh-CN" altLang="en-US" sz="2400" dirty="0">
                <a:latin typeface="微软雅黑" pitchFamily="34" charset="-122"/>
                <a:ea typeface="微软雅黑" pitchFamily="34" charset="-122"/>
              </a:rPr>
              <a:t>但不能解决所有问题（选择密文攻击）</a:t>
            </a:r>
          </a:p>
        </p:txBody>
      </p:sp>
      <p:sp>
        <p:nvSpPr>
          <p:cNvPr id="2781187" name="Rectangle 3"/>
          <p:cNvSpPr>
            <a:spLocks noChangeArrowheads="1"/>
          </p:cNvSpPr>
          <p:nvPr/>
        </p:nvSpPr>
        <p:spPr bwMode="auto">
          <a:xfrm>
            <a:off x="625475" y="419100"/>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eaLnBrk="0" hangingPunct="0"/>
            <a:r>
              <a:rPr lang="en-US" altLang="zh-CN" sz="3600" dirty="0">
                <a:solidFill>
                  <a:schemeClr val="accent2"/>
                </a:solidFill>
                <a:effectLst>
                  <a:outerShdw blurRad="38100" dist="38100" dir="2700000" algn="tl">
                    <a:srgbClr val="000000">
                      <a:alpha val="43137"/>
                    </a:srgbClr>
                  </a:outerShdw>
                </a:effectLst>
                <a:latin typeface="+mj-ea"/>
                <a:ea typeface="+mj-ea"/>
                <a:cs typeface="+mj-cs"/>
              </a:rPr>
              <a:t>3.1.1 </a:t>
            </a:r>
            <a:r>
              <a:rPr lang="zh-CN" altLang="en-US" sz="3600" dirty="0">
                <a:solidFill>
                  <a:schemeClr val="accent2"/>
                </a:solidFill>
                <a:effectLst>
                  <a:outerShdw blurRad="38100" dist="38100" dir="2700000" algn="tl">
                    <a:srgbClr val="000000">
                      <a:alpha val="43137"/>
                    </a:srgbClr>
                  </a:outerShdw>
                </a:effectLst>
                <a:latin typeface="+mj-ea"/>
                <a:ea typeface="+mj-ea"/>
                <a:cs typeface="+mj-cs"/>
              </a:rPr>
              <a:t>常规加密的认证</a:t>
            </a:r>
          </a:p>
        </p:txBody>
      </p:sp>
      <p:sp>
        <p:nvSpPr>
          <p:cNvPr id="2" name="云形标注 1"/>
          <p:cNvSpPr/>
          <p:nvPr/>
        </p:nvSpPr>
        <p:spPr>
          <a:xfrm rot="6536154">
            <a:off x="6726169" y="662672"/>
            <a:ext cx="1709537" cy="2951162"/>
          </a:xfrm>
          <a:prstGeom prst="cloudCallout">
            <a:avLst/>
          </a:prstGeom>
          <a:ln>
            <a:solidFill>
              <a:schemeClr val="accent2">
                <a:lumMod val="40000"/>
                <a:lumOff val="6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3" name="TextBox 2"/>
          <p:cNvSpPr txBox="1"/>
          <p:nvPr/>
        </p:nvSpPr>
        <p:spPr>
          <a:xfrm rot="1878659">
            <a:off x="6512657" y="1630421"/>
            <a:ext cx="2276841" cy="1015663"/>
          </a:xfrm>
          <a:prstGeom prst="rect">
            <a:avLst/>
          </a:prstGeom>
          <a:noFill/>
        </p:spPr>
        <p:txBody>
          <a:bodyPr wrap="square" rtlCol="0">
            <a:spAutoFit/>
          </a:bodyPr>
          <a:lstStyle/>
          <a:p>
            <a:r>
              <a:rPr lang="zh-CN" altLang="en-US" sz="2000" dirty="0">
                <a:solidFill>
                  <a:schemeClr val="accent2">
                    <a:lumMod val="75000"/>
                  </a:schemeClr>
                </a:solidFill>
                <a:latin typeface="方正舒体" pitchFamily="2" charset="-122"/>
                <a:ea typeface="方正舒体" pitchFamily="2" charset="-122"/>
              </a:rPr>
              <a:t>对数据认证只使用对称加密的方法不是一个合适的工具</a:t>
            </a:r>
          </a:p>
        </p:txBody>
      </p:sp>
    </p:spTree>
    <p:extLst>
      <p:ext uri="{BB962C8B-B14F-4D97-AF65-F5344CB8AC3E}">
        <p14:creationId xmlns:p14="http://schemas.microsoft.com/office/powerpoint/2010/main" val="20608253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灯片编号占位符 7"/>
          <p:cNvSpPr>
            <a:spLocks noGrp="1"/>
          </p:cNvSpPr>
          <p:nvPr>
            <p:ph type="sldNum" sz="quarter" idx="12"/>
          </p:nvPr>
        </p:nvSpPr>
        <p:spPr/>
        <p:txBody>
          <a:bodyPr/>
          <a:lstStyle/>
          <a:p>
            <a:fld id="{20750A48-4BB8-40EF-A5EC-5986995A6A06}" type="slidenum">
              <a:rPr lang="zh-CN" altLang="en-US"/>
              <a:pPr/>
              <a:t>69</a:t>
            </a:fld>
            <a:endParaRPr lang="en-US" altLang="zh-CN"/>
          </a:p>
        </p:txBody>
      </p:sp>
      <p:graphicFrame>
        <p:nvGraphicFramePr>
          <p:cNvPr id="6" name="图示 5"/>
          <p:cNvGraphicFramePr/>
          <p:nvPr>
            <p:extLst>
              <p:ext uri="{D42A27DB-BD31-4B8C-83A1-F6EECF244321}">
                <p14:modId xmlns:p14="http://schemas.microsoft.com/office/powerpoint/2010/main" val="2370601996"/>
              </p:ext>
            </p:extLst>
          </p:nvPr>
        </p:nvGraphicFramePr>
        <p:xfrm>
          <a:off x="1135061" y="2301081"/>
          <a:ext cx="6827839" cy="2814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781187" name="Rectangle 3"/>
          <p:cNvSpPr>
            <a:spLocks noChangeArrowheads="1"/>
          </p:cNvSpPr>
          <p:nvPr/>
        </p:nvSpPr>
        <p:spPr bwMode="auto">
          <a:xfrm>
            <a:off x="625475" y="419100"/>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eaLnBrk="0" hangingPunct="0"/>
            <a:r>
              <a:rPr lang="en-US" altLang="zh-CN" sz="3600" dirty="0">
                <a:solidFill>
                  <a:srgbClr val="3030C2"/>
                </a:solidFill>
                <a:effectLst>
                  <a:outerShdw blurRad="38100" dist="38100" dir="2700000" algn="tl">
                    <a:srgbClr val="000000">
                      <a:alpha val="43137"/>
                    </a:srgbClr>
                  </a:outerShdw>
                </a:effectLst>
                <a:latin typeface="+mj-ea"/>
                <a:ea typeface="+mj-ea"/>
                <a:cs typeface="+mj-cs"/>
              </a:rPr>
              <a:t>3.1.1 </a:t>
            </a:r>
            <a:r>
              <a:rPr lang="zh-CN" altLang="en-US" sz="3600" dirty="0">
                <a:solidFill>
                  <a:srgbClr val="3030C2"/>
                </a:solidFill>
                <a:effectLst>
                  <a:outerShdw blurRad="38100" dist="38100" dir="2700000" algn="tl">
                    <a:srgbClr val="000000">
                      <a:alpha val="43137"/>
                    </a:srgbClr>
                  </a:outerShdw>
                </a:effectLst>
                <a:latin typeface="+mj-ea"/>
                <a:ea typeface="+mj-ea"/>
                <a:cs typeface="+mj-cs"/>
              </a:rPr>
              <a:t>常规加密的认证</a:t>
            </a:r>
          </a:p>
        </p:txBody>
      </p:sp>
    </p:spTree>
    <p:extLst>
      <p:ext uri="{BB962C8B-B14F-4D97-AF65-F5344CB8AC3E}">
        <p14:creationId xmlns:p14="http://schemas.microsoft.com/office/powerpoint/2010/main" val="256607189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9730" name="Rectangle 2"/>
          <p:cNvSpPr>
            <a:spLocks noGrp="1" noChangeArrowheads="1"/>
          </p:cNvSpPr>
          <p:nvPr>
            <p:ph type="body" idx="1"/>
          </p:nvPr>
        </p:nvSpPr>
        <p:spPr>
          <a:xfrm>
            <a:off x="123825" y="1371600"/>
            <a:ext cx="8408988" cy="5176838"/>
          </a:xfrm>
          <a:noFill/>
          <a:ln/>
        </p:spPr>
        <p:txBody>
          <a:bodyPr lIns="82550" tIns="41275" rIns="82550" bIns="41275"/>
          <a:lstStyle/>
          <a:p>
            <a:pPr algn="just" defTabSz="677863">
              <a:lnSpc>
                <a:spcPct val="130000"/>
              </a:lnSpc>
              <a:spcBef>
                <a:spcPct val="65000"/>
              </a:spcBef>
              <a:buFont typeface="Wingdings" pitchFamily="2" charset="2"/>
              <a:buChar char="Ø"/>
            </a:pPr>
            <a:r>
              <a:rPr lang="zh-CN" altLang="en-US" sz="2000" dirty="0">
                <a:latin typeface="微软雅黑" pitchFamily="34" charset="-122"/>
                <a:ea typeface="微软雅黑" pitchFamily="34" charset="-122"/>
              </a:rPr>
              <a:t>一个公开密钥模型由六要素组成：</a:t>
            </a:r>
          </a:p>
          <a:p>
            <a:pPr marL="849313" lvl="1" indent="-371475" algn="just" defTabSz="677863">
              <a:lnSpc>
                <a:spcPct val="130000"/>
              </a:lnSpc>
              <a:spcBef>
                <a:spcPct val="65000"/>
              </a:spcBef>
              <a:buFont typeface="Wingdings" pitchFamily="2" charset="2"/>
              <a:buChar char="ü"/>
            </a:pPr>
            <a:r>
              <a:rPr lang="zh-CN" altLang="en-US" dirty="0">
                <a:solidFill>
                  <a:srgbClr val="C00000"/>
                </a:solidFill>
                <a:latin typeface="微软雅黑" pitchFamily="34" charset="-122"/>
                <a:ea typeface="微软雅黑" pitchFamily="34" charset="-122"/>
              </a:rPr>
              <a:t>明文（</a:t>
            </a:r>
            <a:r>
              <a:rPr lang="en-US" altLang="zh-CN" dirty="0">
                <a:solidFill>
                  <a:srgbClr val="C00000"/>
                </a:solidFill>
                <a:latin typeface="微软雅黑" pitchFamily="34" charset="-122"/>
                <a:ea typeface="微软雅黑" pitchFamily="34" charset="-122"/>
              </a:rPr>
              <a:t>Plaintext</a:t>
            </a:r>
            <a:r>
              <a:rPr lang="zh-CN" altLang="en-US" dirty="0">
                <a:solidFill>
                  <a:srgbClr val="C00000"/>
                </a:solidFill>
                <a:latin typeface="微软雅黑" pitchFamily="34" charset="-122"/>
                <a:ea typeface="微软雅黑" pitchFamily="34" charset="-122"/>
              </a:rPr>
              <a:t>）</a:t>
            </a:r>
          </a:p>
          <a:p>
            <a:pPr marL="849313" lvl="1" indent="-371475" algn="just" defTabSz="677863">
              <a:lnSpc>
                <a:spcPct val="130000"/>
              </a:lnSpc>
              <a:spcBef>
                <a:spcPct val="65000"/>
              </a:spcBef>
              <a:buFont typeface="Wingdings" pitchFamily="2" charset="2"/>
              <a:buChar char="ü"/>
            </a:pPr>
            <a:r>
              <a:rPr lang="zh-CN" altLang="en-US" dirty="0">
                <a:solidFill>
                  <a:srgbClr val="C00000"/>
                </a:solidFill>
                <a:latin typeface="微软雅黑" pitchFamily="34" charset="-122"/>
                <a:ea typeface="微软雅黑" pitchFamily="34" charset="-122"/>
              </a:rPr>
              <a:t>公钥（</a:t>
            </a:r>
            <a:r>
              <a:rPr lang="en-US" altLang="zh-CN" dirty="0">
                <a:solidFill>
                  <a:srgbClr val="C00000"/>
                </a:solidFill>
                <a:latin typeface="微软雅黑" pitchFamily="34" charset="-122"/>
                <a:ea typeface="微软雅黑" pitchFamily="34" charset="-122"/>
              </a:rPr>
              <a:t>Public key</a:t>
            </a:r>
            <a:r>
              <a:rPr lang="zh-CN" altLang="en-US" dirty="0">
                <a:solidFill>
                  <a:srgbClr val="C00000"/>
                </a:solidFill>
                <a:latin typeface="微软雅黑" pitchFamily="34" charset="-122"/>
                <a:ea typeface="微软雅黑" pitchFamily="34" charset="-122"/>
              </a:rPr>
              <a:t>）</a:t>
            </a:r>
          </a:p>
          <a:p>
            <a:pPr marL="849313" lvl="1" indent="-371475" algn="just" defTabSz="677863">
              <a:lnSpc>
                <a:spcPct val="130000"/>
              </a:lnSpc>
              <a:spcBef>
                <a:spcPct val="65000"/>
              </a:spcBef>
              <a:buFont typeface="Wingdings" pitchFamily="2" charset="2"/>
              <a:buChar char="ü"/>
            </a:pPr>
            <a:r>
              <a:rPr lang="zh-CN" altLang="en-US" dirty="0">
                <a:solidFill>
                  <a:srgbClr val="C00000"/>
                </a:solidFill>
                <a:latin typeface="微软雅黑" pitchFamily="34" charset="-122"/>
                <a:ea typeface="微软雅黑" pitchFamily="34" charset="-122"/>
              </a:rPr>
              <a:t>私钥（</a:t>
            </a:r>
            <a:r>
              <a:rPr lang="en-US" altLang="zh-CN" dirty="0">
                <a:solidFill>
                  <a:srgbClr val="C00000"/>
                </a:solidFill>
                <a:latin typeface="微软雅黑" pitchFamily="34" charset="-122"/>
                <a:ea typeface="微软雅黑" pitchFamily="34" charset="-122"/>
              </a:rPr>
              <a:t>Private key</a:t>
            </a:r>
            <a:r>
              <a:rPr lang="zh-CN" altLang="en-US" dirty="0">
                <a:solidFill>
                  <a:srgbClr val="C00000"/>
                </a:solidFill>
                <a:latin typeface="微软雅黑" pitchFamily="34" charset="-122"/>
                <a:ea typeface="微软雅黑" pitchFamily="34" charset="-122"/>
              </a:rPr>
              <a:t>）</a:t>
            </a:r>
          </a:p>
          <a:p>
            <a:pPr marL="849313" lvl="1" indent="-371475" algn="just" defTabSz="677863">
              <a:lnSpc>
                <a:spcPct val="130000"/>
              </a:lnSpc>
              <a:spcBef>
                <a:spcPct val="65000"/>
              </a:spcBef>
              <a:buFont typeface="Wingdings" pitchFamily="2" charset="2"/>
              <a:buChar char="ü"/>
            </a:pPr>
            <a:r>
              <a:rPr lang="zh-CN" altLang="en-US" dirty="0">
                <a:solidFill>
                  <a:srgbClr val="C00000"/>
                </a:solidFill>
                <a:latin typeface="微软雅黑" pitchFamily="34" charset="-122"/>
                <a:ea typeface="微软雅黑" pitchFamily="34" charset="-122"/>
              </a:rPr>
              <a:t>加密算法（</a:t>
            </a:r>
            <a:r>
              <a:rPr lang="en-US" altLang="zh-CN" dirty="0">
                <a:solidFill>
                  <a:srgbClr val="C00000"/>
                </a:solidFill>
                <a:latin typeface="微软雅黑" pitchFamily="34" charset="-122"/>
                <a:ea typeface="微软雅黑" pitchFamily="34" charset="-122"/>
              </a:rPr>
              <a:t>Encryption Algorithm</a:t>
            </a:r>
            <a:r>
              <a:rPr lang="zh-CN" altLang="en-US" dirty="0">
                <a:solidFill>
                  <a:srgbClr val="C00000"/>
                </a:solidFill>
                <a:latin typeface="微软雅黑" pitchFamily="34" charset="-122"/>
                <a:ea typeface="微软雅黑" pitchFamily="34" charset="-122"/>
              </a:rPr>
              <a:t>）</a:t>
            </a:r>
          </a:p>
          <a:p>
            <a:pPr marL="849313" lvl="1" indent="-371475" algn="just" defTabSz="677863">
              <a:lnSpc>
                <a:spcPct val="130000"/>
              </a:lnSpc>
              <a:spcBef>
                <a:spcPct val="65000"/>
              </a:spcBef>
              <a:buFont typeface="Wingdings" pitchFamily="2" charset="2"/>
              <a:buChar char="ü"/>
            </a:pPr>
            <a:r>
              <a:rPr lang="zh-CN" altLang="en-US" dirty="0">
                <a:solidFill>
                  <a:srgbClr val="C00000"/>
                </a:solidFill>
                <a:latin typeface="微软雅黑" pitchFamily="34" charset="-122"/>
                <a:ea typeface="微软雅黑" pitchFamily="34" charset="-122"/>
              </a:rPr>
              <a:t>密文（</a:t>
            </a:r>
            <a:r>
              <a:rPr lang="en-US" altLang="zh-CN" dirty="0" err="1">
                <a:solidFill>
                  <a:srgbClr val="C00000"/>
                </a:solidFill>
                <a:latin typeface="微软雅黑" pitchFamily="34" charset="-122"/>
                <a:ea typeface="微软雅黑" pitchFamily="34" charset="-122"/>
              </a:rPr>
              <a:t>Ciphertext</a:t>
            </a:r>
            <a:r>
              <a:rPr lang="zh-CN" altLang="en-US" dirty="0">
                <a:solidFill>
                  <a:srgbClr val="C00000"/>
                </a:solidFill>
                <a:latin typeface="微软雅黑" pitchFamily="34" charset="-122"/>
                <a:ea typeface="微软雅黑" pitchFamily="34" charset="-122"/>
              </a:rPr>
              <a:t>）</a:t>
            </a:r>
          </a:p>
          <a:p>
            <a:pPr marL="849313" lvl="1" indent="-371475" algn="just" defTabSz="677863">
              <a:lnSpc>
                <a:spcPct val="130000"/>
              </a:lnSpc>
              <a:spcBef>
                <a:spcPct val="65000"/>
              </a:spcBef>
              <a:buFont typeface="Wingdings" pitchFamily="2" charset="2"/>
              <a:buChar char="ü"/>
            </a:pPr>
            <a:r>
              <a:rPr lang="zh-CN" altLang="en-US" dirty="0">
                <a:solidFill>
                  <a:srgbClr val="C00000"/>
                </a:solidFill>
                <a:latin typeface="微软雅黑" pitchFamily="34" charset="-122"/>
                <a:ea typeface="微软雅黑" pitchFamily="34" charset="-122"/>
              </a:rPr>
              <a:t>解密算法（</a:t>
            </a:r>
            <a:r>
              <a:rPr lang="en-US" altLang="zh-CN" dirty="0">
                <a:solidFill>
                  <a:srgbClr val="C00000"/>
                </a:solidFill>
                <a:latin typeface="微软雅黑" pitchFamily="34" charset="-122"/>
                <a:ea typeface="微软雅黑" pitchFamily="34" charset="-122"/>
              </a:rPr>
              <a:t>Decryption Algorithm</a:t>
            </a:r>
            <a:r>
              <a:rPr lang="zh-CN" altLang="en-US" sz="1800" dirty="0">
                <a:solidFill>
                  <a:srgbClr val="C00000"/>
                </a:solidFill>
                <a:latin typeface="微软雅黑" pitchFamily="34" charset="-122"/>
                <a:ea typeface="微软雅黑" pitchFamily="34" charset="-122"/>
              </a:rPr>
              <a:t>）</a:t>
            </a:r>
          </a:p>
        </p:txBody>
      </p:sp>
      <p:sp>
        <p:nvSpPr>
          <p:cNvPr id="2889731" name="Rectangle 3"/>
          <p:cNvSpPr>
            <a:spLocks noGrp="1" noChangeArrowheads="1"/>
          </p:cNvSpPr>
          <p:nvPr>
            <p:ph type="title"/>
          </p:nvPr>
        </p:nvSpPr>
        <p:spPr>
          <a:xfrm>
            <a:off x="717550" y="288925"/>
            <a:ext cx="7527925" cy="358775"/>
          </a:xfrm>
          <a:noFill/>
          <a:ln/>
        </p:spPr>
        <p:txBody>
          <a:bodyPr lIns="82550" tIns="41275" rIns="82550" bIns="41275"/>
          <a:lstStyle/>
          <a:p>
            <a:pPr algn="ctr" defTabSz="677863"/>
            <a:r>
              <a:rPr lang="zh-CN" altLang="en-US" sz="3600" kern="1200" dirty="0">
                <a:solidFill>
                  <a:schemeClr val="accent2"/>
                </a:solidFill>
                <a:effectLst>
                  <a:outerShdw blurRad="38100" dist="38100" dir="2700000" algn="tl">
                    <a:srgbClr val="000000">
                      <a:alpha val="43137"/>
                    </a:srgbClr>
                  </a:outerShdw>
                </a:effectLst>
                <a:latin typeface="+mj-ea"/>
              </a:rPr>
              <a:t>公钥密码原理</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7</a:t>
            </a:fld>
            <a:endParaRPr lang="en-US" altLang="zh-CN"/>
          </a:p>
        </p:txBody>
      </p:sp>
    </p:spTree>
    <p:extLst>
      <p:ext uri="{BB962C8B-B14F-4D97-AF65-F5344CB8AC3E}">
        <p14:creationId xmlns:p14="http://schemas.microsoft.com/office/powerpoint/2010/main" val="2565507903"/>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4294967295"/>
          </p:nvPr>
        </p:nvSpPr>
        <p:spPr>
          <a:xfrm>
            <a:off x="8721725" y="6565900"/>
            <a:ext cx="1905000" cy="292100"/>
          </a:xfrm>
          <a:prstGeom prst="rect">
            <a:avLst/>
          </a:prstGeom>
        </p:spPr>
        <p:txBody>
          <a:bodyPr/>
          <a:lstStyle/>
          <a:p>
            <a:fld id="{3DAFB0BE-7435-4BB9-B725-78E899792F0D}" type="slidenum">
              <a:rPr lang="zh-CN" altLang="en-US"/>
              <a:pPr/>
              <a:t>70</a:t>
            </a:fld>
            <a:endParaRPr lang="en-US" altLang="zh-CN" dirty="0"/>
          </a:p>
        </p:txBody>
      </p:sp>
      <p:sp>
        <p:nvSpPr>
          <p:cNvPr id="2830338" name="Rectangle 2"/>
          <p:cNvSpPr>
            <a:spLocks noGrp="1" noChangeArrowheads="1"/>
          </p:cNvSpPr>
          <p:nvPr>
            <p:ph type="title"/>
          </p:nvPr>
        </p:nvSpPr>
        <p:spPr>
          <a:xfrm>
            <a:off x="322263" y="211138"/>
            <a:ext cx="8229600" cy="1143000"/>
          </a:xfrm>
          <a:noFill/>
          <a:ln/>
        </p:spPr>
        <p:txBody>
          <a:bodyPr lIns="82550" tIns="41275" rIns="82550" bIns="41275"/>
          <a:lstStyle/>
          <a:p>
            <a:pPr algn="ctr" defTabSz="677863"/>
            <a:r>
              <a:rPr lang="en-US" altLang="zh-CN" sz="3600" kern="1200" dirty="0">
                <a:solidFill>
                  <a:schemeClr val="accent2"/>
                </a:solidFill>
                <a:effectLst>
                  <a:outerShdw blurRad="38100" dist="38100" dir="2700000" algn="tl">
                    <a:srgbClr val="000000">
                      <a:alpha val="43137"/>
                    </a:srgbClr>
                  </a:outerShdw>
                </a:effectLst>
                <a:latin typeface="+mj-ea"/>
              </a:rPr>
              <a:t>3.1.2 </a:t>
            </a:r>
            <a:r>
              <a:rPr lang="zh-CN" altLang="en-US" sz="3600" kern="1200" dirty="0">
                <a:solidFill>
                  <a:schemeClr val="accent2"/>
                </a:solidFill>
                <a:effectLst>
                  <a:outerShdw blurRad="38100" dist="38100" dir="2700000" algn="tl">
                    <a:srgbClr val="000000">
                      <a:alpha val="43137"/>
                    </a:srgbClr>
                  </a:outerShdw>
                </a:effectLst>
                <a:latin typeface="+mj-ea"/>
              </a:rPr>
              <a:t>非加密的消息认证</a:t>
            </a:r>
          </a:p>
        </p:txBody>
      </p:sp>
      <p:sp>
        <p:nvSpPr>
          <p:cNvPr id="2830340" name="Rectangle 4"/>
          <p:cNvSpPr>
            <a:spLocks noChangeArrowheads="1"/>
          </p:cNvSpPr>
          <p:nvPr/>
        </p:nvSpPr>
        <p:spPr bwMode="auto">
          <a:xfrm>
            <a:off x="622300" y="1416050"/>
            <a:ext cx="8201025" cy="457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lstStyle/>
          <a:p>
            <a:pPr marL="381000" indent="-381000" algn="just" defTabSz="677863">
              <a:lnSpc>
                <a:spcPct val="130000"/>
              </a:lnSpc>
              <a:spcBef>
                <a:spcPct val="65000"/>
              </a:spcBef>
              <a:buClr>
                <a:schemeClr val="accent2">
                  <a:lumMod val="75000"/>
                </a:schemeClr>
              </a:buClr>
              <a:buSzPct val="105000"/>
              <a:buFont typeface="Wingdings" pitchFamily="2" charset="2"/>
              <a:buChar char="Ø"/>
            </a:pPr>
            <a:r>
              <a:rPr lang="zh-CN" altLang="en-US" sz="2200" b="1" dirty="0">
                <a:solidFill>
                  <a:srgbClr val="C00000"/>
                </a:solidFill>
                <a:latin typeface="微软雅黑" pitchFamily="34" charset="-122"/>
                <a:ea typeface="微软雅黑" pitchFamily="34" charset="-122"/>
              </a:rPr>
              <a:t>生成认证标签，并附在每一条消息上用于传输。</a:t>
            </a:r>
            <a:r>
              <a:rPr lang="zh-CN" altLang="en-US" sz="2200" dirty="0">
                <a:latin typeface="微软雅黑" pitchFamily="34" charset="-122"/>
                <a:ea typeface="微软雅黑" pitchFamily="34" charset="-122"/>
              </a:rPr>
              <a:t>消息本身并不会被加密，所以消息在目的地可读而与目的地的认证功能无关</a:t>
            </a:r>
          </a:p>
          <a:p>
            <a:pPr marL="381000" indent="-381000" algn="just" defTabSz="677863">
              <a:lnSpc>
                <a:spcPct val="130000"/>
              </a:lnSpc>
              <a:spcBef>
                <a:spcPct val="65000"/>
              </a:spcBef>
              <a:buClr>
                <a:schemeClr val="accent2">
                  <a:lumMod val="75000"/>
                </a:schemeClr>
              </a:buClr>
              <a:buSzPct val="105000"/>
              <a:buFont typeface="Wingdings" pitchFamily="2" charset="2"/>
              <a:buChar char="Ø"/>
            </a:pPr>
            <a:r>
              <a:rPr lang="zh-CN" altLang="en-US" sz="2200" dirty="0">
                <a:latin typeface="微软雅黑" pitchFamily="34" charset="-122"/>
                <a:ea typeface="微软雅黑" pitchFamily="34" charset="-122"/>
              </a:rPr>
              <a:t>无需保密而需要认证的情况</a:t>
            </a:r>
          </a:p>
          <a:p>
            <a:pPr marL="849313" lvl="1" indent="-371475" algn="just" defTabSz="677863">
              <a:lnSpc>
                <a:spcPct val="130000"/>
              </a:lnSpc>
              <a:spcBef>
                <a:spcPct val="65000"/>
              </a:spcBef>
              <a:buFont typeface="微软雅黑" pitchFamily="34" charset="-122"/>
              <a:buChar char="−"/>
            </a:pPr>
            <a:r>
              <a:rPr lang="zh-CN" altLang="en-US" sz="2000" dirty="0">
                <a:latin typeface="微软雅黑" pitchFamily="34" charset="-122"/>
                <a:ea typeface="微软雅黑" pitchFamily="34" charset="-122"/>
              </a:rPr>
              <a:t>广播消息（</a:t>
            </a:r>
            <a:r>
              <a:rPr lang="zh-CN" altLang="en-US" sz="1600" dirty="0">
                <a:latin typeface="微软雅黑" pitchFamily="34" charset="-122"/>
                <a:ea typeface="微软雅黑" pitchFamily="34" charset="-122"/>
              </a:rPr>
              <a:t>网络不可用的警报信息</a:t>
            </a:r>
            <a:r>
              <a:rPr lang="zh-CN" altLang="en-US" sz="2000" dirty="0">
                <a:latin typeface="微软雅黑" pitchFamily="34" charset="-122"/>
                <a:ea typeface="微软雅黑" pitchFamily="34" charset="-122"/>
              </a:rPr>
              <a:t>）</a:t>
            </a:r>
          </a:p>
          <a:p>
            <a:pPr marL="849313" lvl="1" indent="-371475" algn="just" defTabSz="677863">
              <a:lnSpc>
                <a:spcPct val="130000"/>
              </a:lnSpc>
              <a:spcBef>
                <a:spcPct val="65000"/>
              </a:spcBef>
              <a:buFont typeface="微软雅黑" pitchFamily="34" charset="-122"/>
              <a:buChar char="−"/>
            </a:pPr>
            <a:r>
              <a:rPr lang="zh-CN" altLang="en-US" sz="2000" dirty="0">
                <a:latin typeface="微软雅黑" pitchFamily="34" charset="-122"/>
                <a:ea typeface="微软雅黑" pitchFamily="34" charset="-122"/>
              </a:rPr>
              <a:t>通信一方负载太大，来不及解密（</a:t>
            </a:r>
            <a:r>
              <a:rPr lang="zh-CN" altLang="en-US" sz="1600" dirty="0">
                <a:latin typeface="微软雅黑" pitchFamily="34" charset="-122"/>
                <a:ea typeface="微软雅黑" pitchFamily="34" charset="-122"/>
              </a:rPr>
              <a:t>随机认证</a:t>
            </a:r>
            <a:r>
              <a:rPr lang="zh-CN" altLang="en-US" sz="2000" dirty="0">
                <a:latin typeface="微软雅黑" pitchFamily="34" charset="-122"/>
                <a:ea typeface="微软雅黑" pitchFamily="34" charset="-122"/>
              </a:rPr>
              <a:t>）</a:t>
            </a:r>
          </a:p>
          <a:p>
            <a:pPr marL="849313" lvl="1" indent="-371475" algn="just" defTabSz="677863">
              <a:lnSpc>
                <a:spcPct val="130000"/>
              </a:lnSpc>
              <a:spcBef>
                <a:spcPct val="65000"/>
              </a:spcBef>
              <a:buFont typeface="微软雅黑" pitchFamily="34" charset="-122"/>
              <a:buChar char="−"/>
            </a:pPr>
            <a:r>
              <a:rPr lang="zh-CN" altLang="en-US" sz="2000" dirty="0">
                <a:latin typeface="微软雅黑" pitchFamily="34" charset="-122"/>
                <a:ea typeface="微软雅黑" pitchFamily="34" charset="-122"/>
              </a:rPr>
              <a:t>对程序的认证，不需解密即可运行，节省资源（</a:t>
            </a:r>
            <a:r>
              <a:rPr lang="zh-CN" altLang="en-US" sz="1600" dirty="0">
                <a:latin typeface="微软雅黑" pitchFamily="34" charset="-122"/>
                <a:ea typeface="微软雅黑" pitchFamily="34" charset="-122"/>
              </a:rPr>
              <a:t>完整性需确认</a:t>
            </a:r>
            <a:r>
              <a:rPr lang="zh-CN" altLang="en-US" sz="2000" dirty="0">
                <a:latin typeface="微软雅黑" pitchFamily="34" charset="-122"/>
                <a:ea typeface="微软雅黑" pitchFamily="34" charset="-122"/>
              </a:rPr>
              <a:t>）</a:t>
            </a:r>
          </a:p>
          <a:p>
            <a:pPr marL="381000" indent="-381000" algn="just" defTabSz="677863">
              <a:lnSpc>
                <a:spcPct val="130000"/>
              </a:lnSpc>
              <a:spcBef>
                <a:spcPct val="65000"/>
              </a:spcBef>
              <a:buClr>
                <a:schemeClr val="accent2">
                  <a:lumMod val="75000"/>
                </a:schemeClr>
              </a:buClr>
              <a:buSzPct val="105000"/>
              <a:buFont typeface="Wingdings" pitchFamily="2" charset="2"/>
              <a:buChar char="Ø"/>
            </a:pPr>
            <a:r>
              <a:rPr lang="zh-CN" altLang="en-US" sz="2200" dirty="0">
                <a:latin typeface="微软雅黑" pitchFamily="34" charset="-122"/>
                <a:ea typeface="微软雅黑" pitchFamily="34" charset="-122"/>
              </a:rPr>
              <a:t>两种技术</a:t>
            </a:r>
          </a:p>
          <a:p>
            <a:pPr marL="849313" lvl="1" indent="-371475" algn="just" defTabSz="677863">
              <a:lnSpc>
                <a:spcPct val="130000"/>
              </a:lnSpc>
              <a:spcBef>
                <a:spcPct val="65000"/>
              </a:spcBef>
              <a:buFont typeface="微软雅黑" pitchFamily="34" charset="-122"/>
              <a:buChar char="−"/>
            </a:pPr>
            <a:r>
              <a:rPr lang="zh-CN" altLang="en-US" sz="28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消息认证码和单向散列函数</a:t>
            </a:r>
          </a:p>
        </p:txBody>
      </p:sp>
    </p:spTree>
    <p:extLst>
      <p:ext uri="{BB962C8B-B14F-4D97-AF65-F5344CB8AC3E}">
        <p14:creationId xmlns:p14="http://schemas.microsoft.com/office/powerpoint/2010/main" val="494747818"/>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4294967295"/>
          </p:nvPr>
        </p:nvSpPr>
        <p:spPr>
          <a:xfrm>
            <a:off x="8775700" y="6565900"/>
            <a:ext cx="1905000" cy="292100"/>
          </a:xfrm>
          <a:prstGeom prst="rect">
            <a:avLst/>
          </a:prstGeom>
        </p:spPr>
        <p:txBody>
          <a:bodyPr/>
          <a:lstStyle/>
          <a:p>
            <a:fld id="{18CE092A-BA38-40CB-B0F7-06CAD8F66323}" type="slidenum">
              <a:rPr lang="zh-CN" altLang="en-US"/>
              <a:pPr/>
              <a:t>71</a:t>
            </a:fld>
            <a:endParaRPr lang="en-US" altLang="zh-CN" dirty="0"/>
          </a:p>
        </p:txBody>
      </p:sp>
      <p:sp>
        <p:nvSpPr>
          <p:cNvPr id="2789378" name="Rectangle 2"/>
          <p:cNvSpPr>
            <a:spLocks noGrp="1" noChangeArrowheads="1"/>
          </p:cNvSpPr>
          <p:nvPr>
            <p:ph type="title"/>
          </p:nvPr>
        </p:nvSpPr>
        <p:spPr>
          <a:xfrm>
            <a:off x="322263" y="185738"/>
            <a:ext cx="8229600" cy="1143000"/>
          </a:xfrm>
          <a:noFill/>
          <a:ln/>
        </p:spPr>
        <p:txBody>
          <a:bodyPr lIns="82550" tIns="41275" rIns="82550" bIns="41275"/>
          <a:lstStyle/>
          <a:p>
            <a:pPr defTabSz="677863"/>
            <a:r>
              <a:rPr lang="zh-CN" altLang="en-US" sz="3600" kern="1200" dirty="0">
                <a:solidFill>
                  <a:schemeClr val="accent2"/>
                </a:solidFill>
                <a:effectLst>
                  <a:outerShdw blurRad="38100" dist="38100" dir="2700000" algn="tl">
                    <a:srgbClr val="000000">
                      <a:alpha val="43137"/>
                    </a:srgbClr>
                  </a:outerShdw>
                </a:effectLst>
                <a:latin typeface="+mj-ea"/>
              </a:rPr>
              <a:t>消息认证码（</a:t>
            </a:r>
            <a:r>
              <a:rPr lang="en-US" altLang="zh-CN" sz="3600" kern="1200" dirty="0">
                <a:solidFill>
                  <a:schemeClr val="accent2"/>
                </a:solidFill>
                <a:effectLst>
                  <a:outerShdw blurRad="38100" dist="38100" dir="2700000" algn="tl">
                    <a:srgbClr val="000000">
                      <a:alpha val="43137"/>
                    </a:srgbClr>
                  </a:outerShdw>
                </a:effectLst>
                <a:latin typeface="+mj-ea"/>
              </a:rPr>
              <a:t>MAC</a:t>
            </a:r>
            <a:r>
              <a:rPr lang="zh-CN" altLang="en-US" sz="3600" kern="1200" dirty="0">
                <a:solidFill>
                  <a:schemeClr val="accent2"/>
                </a:solidFill>
                <a:effectLst>
                  <a:outerShdw blurRad="38100" dist="38100" dir="2700000" algn="tl">
                    <a:srgbClr val="000000">
                      <a:alpha val="43137"/>
                    </a:srgbClr>
                  </a:outerShdw>
                </a:effectLst>
                <a:latin typeface="+mj-ea"/>
              </a:rPr>
              <a:t>）技术</a:t>
            </a:r>
            <a:r>
              <a:rPr lang="zh-CN" altLang="en-US" sz="3600" kern="1200" dirty="0">
                <a:solidFill>
                  <a:schemeClr val="accent2">
                    <a:lumMod val="75000"/>
                  </a:schemeClr>
                </a:solidFill>
                <a:effectLst>
                  <a:outerShdw blurRad="38100" dist="38100" dir="2700000" algn="tl">
                    <a:srgbClr val="000000">
                      <a:alpha val="43137"/>
                    </a:srgbClr>
                  </a:outerShdw>
                </a:effectLst>
                <a:latin typeface="+mj-ea"/>
              </a:rPr>
              <a:t>（</a:t>
            </a:r>
            <a:r>
              <a:rPr lang="en-US" altLang="zh-CN" sz="3600" kern="1200" dirty="0">
                <a:solidFill>
                  <a:schemeClr val="accent2">
                    <a:lumMod val="75000"/>
                  </a:schemeClr>
                </a:solidFill>
                <a:effectLst>
                  <a:outerShdw blurRad="38100" dist="38100" dir="2700000" algn="tl">
                    <a:srgbClr val="000000">
                      <a:alpha val="43137"/>
                    </a:srgbClr>
                  </a:outerShdw>
                </a:effectLst>
                <a:latin typeface="+mj-ea"/>
              </a:rPr>
              <a:t>1</a:t>
            </a:r>
            <a:r>
              <a:rPr lang="zh-CN" altLang="en-US" sz="3600" kern="1200" dirty="0">
                <a:solidFill>
                  <a:schemeClr val="accent2">
                    <a:lumMod val="75000"/>
                  </a:schemeClr>
                </a:solidFill>
                <a:effectLst>
                  <a:outerShdw blurRad="38100" dist="38100" dir="2700000" algn="tl">
                    <a:srgbClr val="000000">
                      <a:alpha val="43137"/>
                    </a:srgbClr>
                  </a:outerShdw>
                </a:effectLst>
                <a:latin typeface="+mj-ea"/>
              </a:rPr>
              <a:t>）</a:t>
            </a:r>
            <a:endParaRPr lang="zh-CN" altLang="en-US" sz="3600" kern="1200" dirty="0">
              <a:solidFill>
                <a:schemeClr val="accent2"/>
              </a:solidFill>
              <a:effectLst>
                <a:outerShdw blurRad="38100" dist="38100" dir="2700000" algn="tl">
                  <a:srgbClr val="000000">
                    <a:alpha val="43137"/>
                  </a:srgbClr>
                </a:outerShdw>
              </a:effectLst>
              <a:latin typeface="+mj-ea"/>
            </a:endParaRPr>
          </a:p>
        </p:txBody>
      </p:sp>
      <p:sp>
        <p:nvSpPr>
          <p:cNvPr id="2789380" name="Rectangle 4"/>
          <p:cNvSpPr>
            <a:spLocks noChangeArrowheads="1"/>
          </p:cNvSpPr>
          <p:nvPr/>
        </p:nvSpPr>
        <p:spPr bwMode="auto">
          <a:xfrm>
            <a:off x="218567" y="1468183"/>
            <a:ext cx="2752725" cy="4475417"/>
          </a:xfrm>
          <a:prstGeom prst="rect">
            <a:avLst/>
          </a:prstGeom>
          <a:solidFill>
            <a:srgbClr val="FCF6DC"/>
          </a:solidFill>
          <a:ln>
            <a:solidFill>
              <a:srgbClr val="F04A01"/>
            </a:solidFill>
          </a:ln>
        </p:spPr>
        <p:style>
          <a:lnRef idx="2">
            <a:schemeClr val="accent2"/>
          </a:lnRef>
          <a:fillRef idx="1">
            <a:schemeClr val="lt1"/>
          </a:fillRef>
          <a:effectRef idx="0">
            <a:schemeClr val="accent2"/>
          </a:effectRef>
          <a:fontRef idx="minor">
            <a:schemeClr val="dk1"/>
          </a:fontRef>
        </p:style>
        <p:txBody>
          <a:bodyPr lIns="82550" tIns="41275" rIns="82550" bIns="41275"/>
          <a:lstStyle/>
          <a:p>
            <a:pPr marL="457200" indent="-457200">
              <a:lnSpc>
                <a:spcPct val="125000"/>
              </a:lnSpc>
              <a:buFont typeface="+mj-lt"/>
              <a:buAutoNum type="arabicPeriod"/>
            </a:pPr>
            <a:r>
              <a:rPr lang="zh-CN" altLang="en-US" sz="1600" dirty="0">
                <a:latin typeface="微软雅黑" panose="020B0503020204020204" pitchFamily="34" charset="-122"/>
                <a:ea typeface="微软雅黑" panose="020B0503020204020204" pitchFamily="34" charset="-122"/>
              </a:rPr>
              <a:t>两个通信实体</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如</a:t>
            </a:r>
            <a:r>
              <a:rPr lang="en-US" altLang="zh-CN" sz="1600" dirty="0">
                <a:latin typeface="微软雅黑" panose="020B0503020204020204" pitchFamily="34" charset="-122"/>
                <a:ea typeface="微软雅黑" panose="020B0503020204020204" pitchFamily="34" charset="-122"/>
              </a:rPr>
              <a:t>A </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B) </a:t>
            </a:r>
            <a:r>
              <a:rPr lang="zh-CN" altLang="en-US" sz="1600" dirty="0">
                <a:latin typeface="微软雅黑" panose="020B0503020204020204" pitchFamily="34" charset="-122"/>
                <a:ea typeface="微软雅黑" panose="020B0503020204020204" pitchFamily="34" charset="-122"/>
              </a:rPr>
              <a:t>共享一个公共密钥</a:t>
            </a:r>
            <a:r>
              <a:rPr lang="en-US" altLang="zh-CN" sz="1600" dirty="0">
                <a:latin typeface="微软雅黑" panose="020B0503020204020204" pitchFamily="34" charset="-122"/>
                <a:ea typeface="微软雅黑" panose="020B0503020204020204" pitchFamily="34" charset="-122"/>
              </a:rPr>
              <a:t>K</a:t>
            </a:r>
            <a:r>
              <a:rPr lang="en-US" altLang="zh-CN" sz="1600" baseline="-25000" dirty="0">
                <a:latin typeface="微软雅黑" panose="020B0503020204020204" pitchFamily="34" charset="-122"/>
                <a:ea typeface="微软雅黑" panose="020B0503020204020204" pitchFamily="34" charset="-122"/>
              </a:rPr>
              <a:t>AB</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457200" indent="-457200">
              <a:lnSpc>
                <a:spcPct val="125000"/>
              </a:lnSpc>
              <a:buFont typeface="+mj-lt"/>
              <a:buAutoNum type="arabicPeriod"/>
            </a:pPr>
            <a:r>
              <a:rPr lang="zh-CN" altLang="en-US" sz="1600" dirty="0">
                <a:latin typeface="微软雅黑" panose="020B0503020204020204" pitchFamily="34" charset="-122"/>
                <a:ea typeface="微软雅黑" panose="020B0503020204020204" pitchFamily="34" charset="-122"/>
              </a:rPr>
              <a:t>当</a:t>
            </a:r>
            <a:r>
              <a:rPr lang="en-US" altLang="zh-CN" sz="1600" dirty="0">
                <a:latin typeface="微软雅黑" panose="020B0503020204020204" pitchFamily="34" charset="-122"/>
                <a:ea typeface="微软雅黑" panose="020B0503020204020204" pitchFamily="34" charset="-122"/>
              </a:rPr>
              <a:t>A </a:t>
            </a:r>
            <a:r>
              <a:rPr lang="zh-CN" altLang="en-US" sz="1600" dirty="0">
                <a:latin typeface="微软雅黑" panose="020B0503020204020204" pitchFamily="34" charset="-122"/>
                <a:ea typeface="微软雅黑" panose="020B0503020204020204" pitchFamily="34" charset="-122"/>
              </a:rPr>
              <a:t>有消息要发送给</a:t>
            </a:r>
            <a:r>
              <a:rPr lang="en-US" altLang="zh-CN" sz="1600" dirty="0">
                <a:latin typeface="微软雅黑" panose="020B0503020204020204" pitchFamily="34" charset="-122"/>
                <a:ea typeface="微软雅黑" panose="020B0503020204020204" pitchFamily="34" charset="-122"/>
              </a:rPr>
              <a:t>B </a:t>
            </a:r>
            <a:r>
              <a:rPr lang="zh-CN" altLang="en-US" sz="1600" dirty="0">
                <a:latin typeface="微软雅黑" panose="020B0503020204020204" pitchFamily="34" charset="-122"/>
                <a:ea typeface="微软雅黑" panose="020B0503020204020204" pitchFamily="34" charset="-122"/>
              </a:rPr>
              <a:t>时， </a:t>
            </a:r>
            <a:r>
              <a:rPr lang="en-US" altLang="zh-CN" sz="1600" dirty="0">
                <a:latin typeface="微软雅黑" panose="020B0503020204020204" pitchFamily="34" charset="-122"/>
                <a:ea typeface="微软雅黑" panose="020B0503020204020204" pitchFamily="34" charset="-122"/>
              </a:rPr>
              <a:t>A </a:t>
            </a:r>
            <a:r>
              <a:rPr lang="zh-CN" altLang="en-US" sz="1600" dirty="0">
                <a:latin typeface="微软雅黑" panose="020B0503020204020204" pitchFamily="34" charset="-122"/>
                <a:ea typeface="微软雅黑" panose="020B0503020204020204" pitchFamily="34" charset="-122"/>
              </a:rPr>
              <a:t>计算消息认证码</a:t>
            </a:r>
            <a:r>
              <a:rPr lang="en-US" altLang="zh-CN" sz="1600" dirty="0">
                <a:latin typeface="微软雅黑" panose="020B0503020204020204" pitchFamily="34" charset="-122"/>
                <a:ea typeface="微软雅黑" panose="020B0503020204020204" pitchFamily="34" charset="-122"/>
              </a:rPr>
              <a:t>(MAC)</a:t>
            </a:r>
            <a:r>
              <a:rPr lang="zh-CN" altLang="en-US" sz="1600" dirty="0">
                <a:latin typeface="微软雅黑" panose="020B0503020204020204" pitchFamily="34" charset="-122"/>
                <a:ea typeface="微软雅黑" panose="020B0503020204020204" pitchFamily="34" charset="-122"/>
              </a:rPr>
              <a:t>，作为消息和密钥的一个函数</a:t>
            </a:r>
            <a:r>
              <a:rPr lang="en-US" altLang="zh-CN" sz="1600" dirty="0">
                <a:latin typeface="微软雅黑" panose="020B0503020204020204" pitchFamily="34" charset="-122"/>
                <a:ea typeface="微软雅黑" panose="020B0503020204020204" pitchFamily="34" charset="-122"/>
              </a:rPr>
              <a:t>: </a:t>
            </a:r>
            <a:r>
              <a:rPr lang="en-US" altLang="zh-CN" sz="1600" i="1" dirty="0">
                <a:latin typeface="微软雅黑" panose="020B0503020204020204" pitchFamily="34" charset="-122"/>
                <a:ea typeface="微软雅黑" panose="020B0503020204020204" pitchFamily="34" charset="-122"/>
              </a:rPr>
              <a:t>MAC</a:t>
            </a:r>
            <a:r>
              <a:rPr lang="en-US" altLang="zh-CN" sz="1600" i="1" baseline="-25000" dirty="0">
                <a:latin typeface="微软雅黑" panose="020B0503020204020204" pitchFamily="34" charset="-122"/>
                <a:ea typeface="微软雅黑" panose="020B0503020204020204" pitchFamily="34" charset="-122"/>
              </a:rPr>
              <a:t>M</a:t>
            </a:r>
            <a:r>
              <a:rPr lang="en-US" altLang="zh-CN" sz="1600" i="1"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 </a:t>
            </a:r>
            <a:r>
              <a:rPr lang="en-US" altLang="zh-CN" sz="1600" i="1" dirty="0">
                <a:latin typeface="微软雅黑" panose="020B0503020204020204" pitchFamily="34" charset="-122"/>
                <a:ea typeface="微软雅黑" panose="020B0503020204020204" pitchFamily="34" charset="-122"/>
              </a:rPr>
              <a:t>F(K</a:t>
            </a:r>
            <a:r>
              <a:rPr lang="en-US" altLang="zh-CN" sz="1600" i="1" baseline="-25000" dirty="0">
                <a:latin typeface="微软雅黑" panose="020B0503020204020204" pitchFamily="34" charset="-122"/>
                <a:ea typeface="微软雅黑" panose="020B0503020204020204" pitchFamily="34" charset="-122"/>
              </a:rPr>
              <a:t>AB</a:t>
            </a:r>
            <a:r>
              <a:rPr lang="en-US" altLang="zh-CN" sz="1600" i="1" dirty="0">
                <a:latin typeface="微软雅黑" panose="020B0503020204020204" pitchFamily="34" charset="-122"/>
                <a:ea typeface="微软雅黑" panose="020B0503020204020204" pitchFamily="34" charset="-122"/>
              </a:rPr>
              <a:t>,M) </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457200" indent="-457200">
              <a:lnSpc>
                <a:spcPct val="125000"/>
              </a:lnSpc>
              <a:buFont typeface="+mj-lt"/>
              <a:buAutoNum type="arabicPeriod"/>
            </a:pPr>
            <a:r>
              <a:rPr lang="zh-CN" altLang="en-US" sz="1600" dirty="0">
                <a:latin typeface="微软雅黑" panose="020B0503020204020204" pitchFamily="34" charset="-122"/>
                <a:ea typeface="微软雅黑" panose="020B0503020204020204" pitchFamily="34" charset="-122"/>
              </a:rPr>
              <a:t>消息连同</a:t>
            </a:r>
            <a:r>
              <a:rPr lang="en-US" altLang="zh-CN" sz="1600" dirty="0">
                <a:latin typeface="微软雅黑" panose="020B0503020204020204" pitchFamily="34" charset="-122"/>
                <a:ea typeface="微软雅黑" panose="020B0503020204020204" pitchFamily="34" charset="-122"/>
              </a:rPr>
              <a:t>MAC </a:t>
            </a:r>
            <a:r>
              <a:rPr lang="zh-CN" altLang="en-US" sz="1600" dirty="0">
                <a:latin typeface="微软雅黑" panose="020B0503020204020204" pitchFamily="34" charset="-122"/>
                <a:ea typeface="微软雅黑" panose="020B0503020204020204" pitchFamily="34" charset="-122"/>
              </a:rPr>
              <a:t>被一起传送给预定接收者。接收者对接收到的消息使用相同的密钥做相同运算，生成新的</a:t>
            </a:r>
            <a:r>
              <a:rPr lang="en-US" altLang="zh-CN" sz="1600" dirty="0">
                <a:latin typeface="微软雅黑" panose="020B0503020204020204" pitchFamily="34" charset="-122"/>
                <a:ea typeface="微软雅黑" panose="020B0503020204020204" pitchFamily="34" charset="-122"/>
              </a:rPr>
              <a:t>MAC </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457200" indent="-457200">
              <a:lnSpc>
                <a:spcPct val="125000"/>
              </a:lnSpc>
              <a:buFont typeface="+mj-lt"/>
              <a:buAutoNum type="arabicPeriod"/>
            </a:pPr>
            <a:r>
              <a:rPr lang="zh-CN" altLang="en-US" sz="1600" dirty="0">
                <a:latin typeface="微软雅黑" panose="020B0503020204020204" pitchFamily="34" charset="-122"/>
                <a:ea typeface="微软雅黑" panose="020B0503020204020204" pitchFamily="34" charset="-122"/>
              </a:rPr>
              <a:t>比较收到的</a:t>
            </a:r>
            <a:r>
              <a:rPr lang="en-US" altLang="zh-CN" sz="1600" dirty="0">
                <a:latin typeface="微软雅黑" panose="020B0503020204020204" pitchFamily="34" charset="-122"/>
                <a:ea typeface="微软雅黑" panose="020B0503020204020204" pitchFamily="34" charset="-122"/>
              </a:rPr>
              <a:t>MAC </a:t>
            </a:r>
            <a:r>
              <a:rPr lang="zh-CN" altLang="en-US" sz="1600" dirty="0">
                <a:latin typeface="微软雅黑" panose="020B0503020204020204" pitchFamily="34" charset="-122"/>
                <a:ea typeface="微软雅黑" panose="020B0503020204020204" pitchFamily="34" charset="-122"/>
              </a:rPr>
              <a:t>和计算得到的</a:t>
            </a:r>
            <a:r>
              <a:rPr lang="en-US" altLang="zh-CN" sz="1600" dirty="0">
                <a:latin typeface="微软雅黑" panose="020B0503020204020204" pitchFamily="34" charset="-122"/>
                <a:ea typeface="微软雅黑" panose="020B0503020204020204" pitchFamily="34" charset="-122"/>
              </a:rPr>
              <a:t>MAC</a:t>
            </a:r>
            <a:endParaRPr lang="zh-CN" altLang="en-US" sz="1600" dirty="0">
              <a:latin typeface="微软雅黑" pitchFamily="34" charset="-122"/>
              <a:ea typeface="微软雅黑" pitchFamily="34" charset="-122"/>
            </a:endParaRPr>
          </a:p>
        </p:txBody>
      </p:sp>
      <p:grpSp>
        <p:nvGrpSpPr>
          <p:cNvPr id="4" name="组合 3">
            <a:extLst>
              <a:ext uri="{FF2B5EF4-FFF2-40B4-BE49-F238E27FC236}">
                <a16:creationId xmlns:a16="http://schemas.microsoft.com/office/drawing/2014/main" id="{25E97EBA-321D-447F-B0A3-27A09D574956}"/>
              </a:ext>
            </a:extLst>
          </p:cNvPr>
          <p:cNvGrpSpPr/>
          <p:nvPr/>
        </p:nvGrpSpPr>
        <p:grpSpPr>
          <a:xfrm>
            <a:off x="3005161" y="1468183"/>
            <a:ext cx="6138839" cy="4499828"/>
            <a:chOff x="2971292" y="1338997"/>
            <a:chExt cx="6138839" cy="4499828"/>
          </a:xfrm>
        </p:grpSpPr>
        <p:pic>
          <p:nvPicPr>
            <p:cNvPr id="3" name="图片 2">
              <a:extLst>
                <a:ext uri="{FF2B5EF4-FFF2-40B4-BE49-F238E27FC236}">
                  <a16:creationId xmlns:a16="http://schemas.microsoft.com/office/drawing/2014/main" id="{1FA46419-82C8-4EDB-851B-D0B1C928B93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71292" y="1338997"/>
              <a:ext cx="6138839" cy="4395053"/>
            </a:xfrm>
            <a:prstGeom prst="rect">
              <a:avLst/>
            </a:prstGeom>
          </p:spPr>
        </p:pic>
        <p:sp>
          <p:nvSpPr>
            <p:cNvPr id="2789381" name="Oval 5"/>
            <p:cNvSpPr>
              <a:spLocks noChangeArrowheads="1"/>
            </p:cNvSpPr>
            <p:nvPr/>
          </p:nvSpPr>
          <p:spPr bwMode="auto">
            <a:xfrm>
              <a:off x="3164417" y="5470525"/>
              <a:ext cx="469900" cy="368300"/>
            </a:xfrm>
            <a:prstGeom prst="ellipse">
              <a:avLst/>
            </a:prstGeom>
            <a:noFill/>
            <a:ln w="38100" algn="ctr">
              <a:solidFill>
                <a:srgbClr val="66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9382" name="Oval 6"/>
            <p:cNvSpPr>
              <a:spLocks noChangeArrowheads="1"/>
            </p:cNvSpPr>
            <p:nvPr/>
          </p:nvSpPr>
          <p:spPr bwMode="auto">
            <a:xfrm>
              <a:off x="8455533" y="2070100"/>
              <a:ext cx="469900" cy="368300"/>
            </a:xfrm>
            <a:prstGeom prst="ellipse">
              <a:avLst/>
            </a:prstGeom>
            <a:noFill/>
            <a:ln w="38100" algn="ctr">
              <a:solidFill>
                <a:srgbClr val="66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2910097506"/>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p:cNvSpPr>
            <a:spLocks noGrp="1"/>
          </p:cNvSpPr>
          <p:nvPr>
            <p:ph type="sldNum" sz="quarter" idx="12"/>
          </p:nvPr>
        </p:nvSpPr>
        <p:spPr/>
        <p:txBody>
          <a:bodyPr/>
          <a:lstStyle/>
          <a:p>
            <a:fld id="{D3A05EC9-2F23-4F70-A6E4-01EF53978976}" type="slidenum">
              <a:rPr lang="zh-CN" altLang="en-US"/>
              <a:pPr/>
              <a:t>72</a:t>
            </a:fld>
            <a:endParaRPr lang="en-US" altLang="zh-CN"/>
          </a:p>
        </p:txBody>
      </p:sp>
      <p:sp>
        <p:nvSpPr>
          <p:cNvPr id="2832386" name="Rectangle 2"/>
          <p:cNvSpPr>
            <a:spLocks noGrp="1" noChangeArrowheads="1"/>
          </p:cNvSpPr>
          <p:nvPr>
            <p:ph type="body" sz="half" idx="1"/>
          </p:nvPr>
        </p:nvSpPr>
        <p:spPr>
          <a:xfrm>
            <a:off x="625475" y="1508941"/>
            <a:ext cx="8147050" cy="2097860"/>
          </a:xfrm>
          <a:noFill/>
          <a:ln/>
        </p:spPr>
        <p:txBody>
          <a:bodyPr lIns="82550" tIns="41275" rIns="82550" bIns="41275"/>
          <a:lstStyle/>
          <a:p>
            <a:pPr algn="just" defTabSz="677863">
              <a:lnSpc>
                <a:spcPct val="130000"/>
              </a:lnSpc>
              <a:spcBef>
                <a:spcPct val="45000"/>
              </a:spcBef>
              <a:spcAft>
                <a:spcPts val="1200"/>
              </a:spcAft>
              <a:buFont typeface="Wingdings" pitchFamily="2" charset="2"/>
              <a:buChar char="Ø"/>
            </a:pPr>
            <a:r>
              <a:rPr lang="zh-CN" altLang="en-US" dirty="0">
                <a:solidFill>
                  <a:schemeClr val="accent2">
                    <a:lumMod val="75000"/>
                  </a:schemeClr>
                </a:solidFill>
                <a:latin typeface="微软雅黑" pitchFamily="34" charset="-122"/>
                <a:ea typeface="微软雅黑" pitchFamily="34" charset="-122"/>
              </a:rPr>
              <a:t>如果计算得到的</a:t>
            </a:r>
            <a:r>
              <a:rPr lang="en-US" altLang="zh-CN" dirty="0">
                <a:solidFill>
                  <a:schemeClr val="accent2">
                    <a:lumMod val="75000"/>
                  </a:schemeClr>
                </a:solidFill>
                <a:latin typeface="微软雅黑" pitchFamily="34" charset="-122"/>
                <a:ea typeface="微软雅黑" pitchFamily="34" charset="-122"/>
              </a:rPr>
              <a:t>MAC</a:t>
            </a:r>
            <a:r>
              <a:rPr lang="zh-CN" altLang="en-US" dirty="0">
                <a:solidFill>
                  <a:schemeClr val="accent2">
                    <a:lumMod val="75000"/>
                  </a:schemeClr>
                </a:solidFill>
                <a:latin typeface="微软雅黑" pitchFamily="34" charset="-122"/>
                <a:ea typeface="微软雅黑" pitchFamily="34" charset="-122"/>
              </a:rPr>
              <a:t>与收到的</a:t>
            </a:r>
            <a:r>
              <a:rPr lang="en-US" altLang="zh-CN" dirty="0">
                <a:solidFill>
                  <a:schemeClr val="accent2">
                    <a:lumMod val="75000"/>
                  </a:schemeClr>
                </a:solidFill>
                <a:latin typeface="微软雅黑" pitchFamily="34" charset="-122"/>
                <a:ea typeface="微软雅黑" pitchFamily="34" charset="-122"/>
              </a:rPr>
              <a:t>MAC</a:t>
            </a:r>
            <a:r>
              <a:rPr lang="zh-CN" altLang="en-US" dirty="0">
                <a:solidFill>
                  <a:schemeClr val="accent2">
                    <a:lumMod val="75000"/>
                  </a:schemeClr>
                </a:solidFill>
                <a:latin typeface="微软雅黑" pitchFamily="34" charset="-122"/>
                <a:ea typeface="微软雅黑" pitchFamily="34" charset="-122"/>
              </a:rPr>
              <a:t>相同</a:t>
            </a:r>
          </a:p>
          <a:p>
            <a:pPr marL="849313" lvl="1" indent="-371475" algn="just" defTabSz="677863">
              <a:lnSpc>
                <a:spcPct val="130000"/>
              </a:lnSpc>
              <a:spcBef>
                <a:spcPct val="45000"/>
              </a:spcBef>
              <a:spcAft>
                <a:spcPts val="1200"/>
              </a:spcAft>
              <a:buFont typeface="微软雅黑" pitchFamily="34" charset="-122"/>
              <a:buChar char="−"/>
            </a:pPr>
            <a:r>
              <a:rPr lang="zh-CN" altLang="en-US" sz="2200" dirty="0">
                <a:latin typeface="微软雅黑" pitchFamily="34" charset="-122"/>
                <a:ea typeface="微软雅黑" pitchFamily="34" charset="-122"/>
              </a:rPr>
              <a:t>可以保证消息来自其所声称的发送方（消息源认证）</a:t>
            </a:r>
            <a:endParaRPr lang="en-US" altLang="zh-CN" sz="2200" dirty="0">
              <a:latin typeface="微软雅黑" pitchFamily="34" charset="-122"/>
              <a:ea typeface="微软雅黑" pitchFamily="34" charset="-122"/>
            </a:endParaRPr>
          </a:p>
          <a:p>
            <a:pPr marL="849313" lvl="1" indent="-371475" algn="just" defTabSz="677863">
              <a:lnSpc>
                <a:spcPct val="130000"/>
              </a:lnSpc>
              <a:spcBef>
                <a:spcPct val="45000"/>
              </a:spcBef>
              <a:spcAft>
                <a:spcPts val="1200"/>
              </a:spcAft>
              <a:buFont typeface="微软雅黑" pitchFamily="34" charset="-122"/>
              <a:buChar char="−"/>
            </a:pPr>
            <a:r>
              <a:rPr lang="zh-CN" altLang="en-US" sz="2200" dirty="0">
                <a:latin typeface="微软雅黑" pitchFamily="34" charset="-122"/>
                <a:ea typeface="微软雅黑" pitchFamily="34" charset="-122"/>
              </a:rPr>
              <a:t>可以保证消息未被更改（完整性认证）</a:t>
            </a:r>
            <a:endParaRPr lang="en-US" altLang="zh-CN" sz="2200" dirty="0">
              <a:latin typeface="微软雅黑" pitchFamily="34" charset="-122"/>
              <a:ea typeface="微软雅黑" pitchFamily="34" charset="-122"/>
            </a:endParaRPr>
          </a:p>
          <a:p>
            <a:pPr marL="849313" lvl="1" indent="-371475" algn="just" defTabSz="677863">
              <a:lnSpc>
                <a:spcPct val="130000"/>
              </a:lnSpc>
              <a:spcBef>
                <a:spcPct val="45000"/>
              </a:spcBef>
              <a:spcAft>
                <a:spcPts val="1200"/>
              </a:spcAft>
              <a:buFont typeface="微软雅黑" pitchFamily="34" charset="-122"/>
              <a:buChar char="−"/>
            </a:pPr>
            <a:endParaRPr lang="en-US" altLang="zh-CN" dirty="0">
              <a:latin typeface="微软雅黑" pitchFamily="34" charset="-122"/>
              <a:ea typeface="微软雅黑" pitchFamily="34" charset="-122"/>
            </a:endParaRPr>
          </a:p>
          <a:p>
            <a:pPr algn="just" defTabSz="677863">
              <a:lnSpc>
                <a:spcPct val="130000"/>
              </a:lnSpc>
              <a:spcBef>
                <a:spcPct val="65000"/>
              </a:spcBef>
              <a:spcAft>
                <a:spcPts val="1200"/>
              </a:spcAft>
              <a:buClr>
                <a:schemeClr val="accent2">
                  <a:lumMod val="75000"/>
                </a:schemeClr>
              </a:buClr>
              <a:buFont typeface="Wingdings" pitchFamily="2" charset="2"/>
              <a:buChar char="Ø"/>
            </a:pPr>
            <a:endParaRPr lang="en-US" altLang="zh-CN" dirty="0">
              <a:latin typeface="微软雅黑" pitchFamily="34" charset="-122"/>
              <a:ea typeface="微软雅黑" pitchFamily="34" charset="-122"/>
            </a:endParaRPr>
          </a:p>
          <a:p>
            <a:pPr algn="just" defTabSz="677863">
              <a:lnSpc>
                <a:spcPct val="130000"/>
              </a:lnSpc>
              <a:spcBef>
                <a:spcPct val="65000"/>
              </a:spcBef>
              <a:spcAft>
                <a:spcPts val="1200"/>
              </a:spcAft>
              <a:buClr>
                <a:schemeClr val="accent2">
                  <a:lumMod val="75000"/>
                </a:schemeClr>
              </a:buClr>
              <a:buFont typeface="Wingdings" pitchFamily="2" charset="2"/>
              <a:buChar char="Ø"/>
            </a:pPr>
            <a:r>
              <a:rPr lang="zh-CN" altLang="en-US" dirty="0">
                <a:latin typeface="微软雅黑" pitchFamily="34" charset="-122"/>
                <a:ea typeface="微软雅黑" pitchFamily="34" charset="-122"/>
              </a:rPr>
              <a:t>认证不考虑解密的问题，所以不要求可逆，这样，可以把</a:t>
            </a:r>
            <a:r>
              <a:rPr lang="en-US" altLang="zh-CN" dirty="0">
                <a:latin typeface="微软雅黑" pitchFamily="34" charset="-122"/>
                <a:ea typeface="微软雅黑" pitchFamily="34" charset="-122"/>
              </a:rPr>
              <a:t>MAC</a:t>
            </a:r>
            <a:r>
              <a:rPr lang="zh-CN" altLang="en-US" dirty="0">
                <a:latin typeface="微软雅黑" pitchFamily="34" charset="-122"/>
                <a:ea typeface="微软雅黑" pitchFamily="34" charset="-122"/>
              </a:rPr>
              <a:t>算法设计得难以被攻破</a:t>
            </a:r>
          </a:p>
          <a:p>
            <a:pPr marL="381000" indent="-381000" algn="just" defTabSz="677863">
              <a:lnSpc>
                <a:spcPct val="130000"/>
              </a:lnSpc>
              <a:spcBef>
                <a:spcPct val="45000"/>
              </a:spcBef>
              <a:buFont typeface="Times New Roman" charset="0"/>
              <a:buBlip>
                <a:blip r:embed="rId3"/>
              </a:buBlip>
            </a:pPr>
            <a:endParaRPr lang="zh-CN" altLang="en-US" sz="2200" dirty="0">
              <a:effectLst>
                <a:outerShdw blurRad="38100" dist="38100" dir="2700000" algn="tl">
                  <a:srgbClr val="C0C0C0"/>
                </a:outerShdw>
              </a:effectLst>
              <a:ea typeface="仿宋_GB2312" pitchFamily="49" charset="-122"/>
            </a:endParaRPr>
          </a:p>
        </p:txBody>
      </p:sp>
      <p:sp>
        <p:nvSpPr>
          <p:cNvPr id="2832387" name="Rectangle 3"/>
          <p:cNvSpPr>
            <a:spLocks noChangeArrowheads="1"/>
          </p:cNvSpPr>
          <p:nvPr/>
        </p:nvSpPr>
        <p:spPr bwMode="auto">
          <a:xfrm>
            <a:off x="625475" y="419100"/>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zh-CN" altLang="en-US" sz="3600" dirty="0">
                <a:solidFill>
                  <a:schemeClr val="accent2">
                    <a:lumMod val="75000"/>
                  </a:schemeClr>
                </a:solidFill>
                <a:effectLst>
                  <a:outerShdw blurRad="38100" dist="38100" dir="2700000" algn="tl">
                    <a:srgbClr val="000000">
                      <a:alpha val="43137"/>
                    </a:srgbClr>
                  </a:outerShdw>
                </a:effectLst>
                <a:latin typeface="+mj-ea"/>
                <a:ea typeface="+mj-ea"/>
                <a:cs typeface="+mj-cs"/>
              </a:rPr>
              <a:t>利用</a:t>
            </a:r>
            <a:r>
              <a:rPr lang="en-US" altLang="zh-CN" sz="3600" dirty="0">
                <a:solidFill>
                  <a:schemeClr val="accent2">
                    <a:lumMod val="75000"/>
                  </a:schemeClr>
                </a:solidFill>
                <a:effectLst>
                  <a:outerShdw blurRad="38100" dist="38100" dir="2700000" algn="tl">
                    <a:srgbClr val="000000">
                      <a:alpha val="43137"/>
                    </a:srgbClr>
                  </a:outerShdw>
                </a:effectLst>
                <a:latin typeface="+mj-ea"/>
                <a:ea typeface="+mj-ea"/>
                <a:cs typeface="+mj-cs"/>
              </a:rPr>
              <a:t>MAC</a:t>
            </a:r>
            <a:r>
              <a:rPr lang="zh-CN" altLang="en-US" sz="3600" dirty="0">
                <a:solidFill>
                  <a:schemeClr val="accent2">
                    <a:lumMod val="75000"/>
                  </a:schemeClr>
                </a:solidFill>
                <a:effectLst>
                  <a:outerShdw blurRad="38100" dist="38100" dir="2700000" algn="tl">
                    <a:srgbClr val="000000">
                      <a:alpha val="43137"/>
                    </a:srgbClr>
                  </a:outerShdw>
                </a:effectLst>
                <a:latin typeface="+mj-ea"/>
                <a:ea typeface="+mj-ea"/>
                <a:cs typeface="+mj-cs"/>
              </a:rPr>
              <a:t>认证的分析</a:t>
            </a:r>
          </a:p>
        </p:txBody>
      </p:sp>
      <p:sp>
        <p:nvSpPr>
          <p:cNvPr id="5" name="Rectangle 2"/>
          <p:cNvSpPr txBox="1">
            <a:spLocks noChangeArrowheads="1"/>
          </p:cNvSpPr>
          <p:nvPr/>
        </p:nvSpPr>
        <p:spPr bwMode="auto">
          <a:xfrm>
            <a:off x="625475" y="3809999"/>
            <a:ext cx="8147050" cy="2097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550" tIns="41275" rIns="82550" bIns="41275"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rgbClr val="000000"/>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16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849313" lvl="1" indent="-371475" algn="just" defTabSz="677863">
              <a:lnSpc>
                <a:spcPct val="130000"/>
              </a:lnSpc>
              <a:spcBef>
                <a:spcPct val="45000"/>
              </a:spcBef>
              <a:spcAft>
                <a:spcPts val="1200"/>
              </a:spcAft>
              <a:buFont typeface="微软雅黑" pitchFamily="34" charset="-122"/>
              <a:buChar char="−"/>
            </a:pPr>
            <a:r>
              <a:rPr lang="zh-CN" altLang="en-US" sz="2200" kern="0" dirty="0">
                <a:latin typeface="微软雅黑" pitchFamily="34" charset="-122"/>
                <a:ea typeface="微软雅黑" pitchFamily="34" charset="-122"/>
              </a:rPr>
              <a:t>如果消息包含序号，就能保证消息顺序正确</a:t>
            </a:r>
            <a:endParaRPr lang="en-US" altLang="zh-CN" sz="2200" kern="0" dirty="0">
              <a:latin typeface="微软雅黑" pitchFamily="34" charset="-122"/>
              <a:ea typeface="微软雅黑" pitchFamily="34" charset="-122"/>
            </a:endParaRPr>
          </a:p>
          <a:p>
            <a:pPr marL="849313" lvl="1" indent="-371475" algn="just" defTabSz="677863">
              <a:lnSpc>
                <a:spcPct val="130000"/>
              </a:lnSpc>
              <a:spcBef>
                <a:spcPct val="45000"/>
              </a:spcBef>
              <a:spcAft>
                <a:spcPts val="1200"/>
              </a:spcAft>
              <a:buFont typeface="微软雅黑" pitchFamily="34" charset="-122"/>
              <a:buChar char="−"/>
            </a:pPr>
            <a:r>
              <a:rPr lang="zh-CN" altLang="en-US" sz="2200" kern="0" dirty="0">
                <a:latin typeface="微软雅黑" pitchFamily="34" charset="-122"/>
                <a:ea typeface="微软雅黑" pitchFamily="34" charset="-122"/>
              </a:rPr>
              <a:t>如果消息包含时间，能检测延迟</a:t>
            </a:r>
          </a:p>
        </p:txBody>
      </p:sp>
    </p:spTree>
    <p:extLst>
      <p:ext uri="{BB962C8B-B14F-4D97-AF65-F5344CB8AC3E}">
        <p14:creationId xmlns:p14="http://schemas.microsoft.com/office/powerpoint/2010/main" val="2094703584"/>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4294967295"/>
          </p:nvPr>
        </p:nvSpPr>
        <p:spPr>
          <a:xfrm>
            <a:off x="6788331" y="6565900"/>
            <a:ext cx="1905000" cy="292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r"/>
            <a:fld id="{5E03ACC6-550D-4F10-9CCE-7F975453E45E}" type="slidenum">
              <a:rPr lang="zh-CN" altLang="en-US" sz="1400">
                <a:latin typeface="Times New Roman" pitchFamily="18" charset="0"/>
              </a:rPr>
              <a:pPr algn="r"/>
              <a:t>73</a:t>
            </a:fld>
            <a:endParaRPr lang="en-US" altLang="zh-CN" sz="1400" dirty="0">
              <a:latin typeface="Times New Roman" pitchFamily="18" charset="0"/>
            </a:endParaRPr>
          </a:p>
        </p:txBody>
      </p:sp>
      <p:sp>
        <p:nvSpPr>
          <p:cNvPr id="2799618" name="Rectangle 2"/>
          <p:cNvSpPr>
            <a:spLocks noGrp="1" noChangeArrowheads="1"/>
          </p:cNvSpPr>
          <p:nvPr>
            <p:ph type="title"/>
          </p:nvPr>
        </p:nvSpPr>
        <p:spPr>
          <a:xfrm>
            <a:off x="115888" y="109538"/>
            <a:ext cx="8229600" cy="1143000"/>
          </a:xfrm>
          <a:noFill/>
          <a:ln/>
        </p:spPr>
        <p:txBody>
          <a:bodyPr lIns="82550" tIns="41275" rIns="82550" bIns="41275"/>
          <a:lstStyle/>
          <a:p>
            <a:pPr defTabSz="677863"/>
            <a:r>
              <a:rPr lang="zh-CN" altLang="en-US" sz="3600" kern="1200" dirty="0">
                <a:solidFill>
                  <a:schemeClr val="accent2">
                    <a:lumMod val="75000"/>
                  </a:schemeClr>
                </a:solidFill>
                <a:effectLst>
                  <a:outerShdw blurRad="38100" dist="38100" dir="2700000" algn="tl">
                    <a:srgbClr val="000000">
                      <a:alpha val="43137"/>
                    </a:srgbClr>
                  </a:outerShdw>
                </a:effectLst>
                <a:latin typeface="+mj-ea"/>
              </a:rPr>
              <a:t>单向散列函数（</a:t>
            </a:r>
            <a:r>
              <a:rPr lang="en-US" altLang="zh-CN" sz="3600" kern="1200" dirty="0">
                <a:solidFill>
                  <a:schemeClr val="accent2">
                    <a:lumMod val="75000"/>
                  </a:schemeClr>
                </a:solidFill>
                <a:effectLst>
                  <a:outerShdw blurRad="38100" dist="38100" dir="2700000" algn="tl">
                    <a:srgbClr val="000000">
                      <a:alpha val="43137"/>
                    </a:srgbClr>
                  </a:outerShdw>
                </a:effectLst>
                <a:latin typeface="+mj-ea"/>
              </a:rPr>
              <a:t>2</a:t>
            </a:r>
            <a:r>
              <a:rPr lang="zh-CN" altLang="en-US" sz="3600" kern="1200" dirty="0">
                <a:solidFill>
                  <a:schemeClr val="accent2">
                    <a:lumMod val="75000"/>
                  </a:schemeClr>
                </a:solidFill>
                <a:effectLst>
                  <a:outerShdw blurRad="38100" dist="38100" dir="2700000" algn="tl">
                    <a:srgbClr val="000000">
                      <a:alpha val="43137"/>
                    </a:srgbClr>
                  </a:outerShdw>
                </a:effectLst>
                <a:latin typeface="+mj-ea"/>
              </a:rPr>
              <a:t>）</a:t>
            </a:r>
            <a:endParaRPr lang="en-US" altLang="zh-CN" sz="3600" kern="1200" dirty="0">
              <a:solidFill>
                <a:schemeClr val="accent2">
                  <a:lumMod val="75000"/>
                </a:schemeClr>
              </a:solidFill>
              <a:effectLst>
                <a:outerShdw blurRad="38100" dist="38100" dir="2700000" algn="tl">
                  <a:srgbClr val="000000">
                    <a:alpha val="43137"/>
                  </a:srgbClr>
                </a:outerShdw>
              </a:effectLst>
              <a:latin typeface="+mj-ea"/>
            </a:endParaRPr>
          </a:p>
        </p:txBody>
      </p:sp>
      <p:sp>
        <p:nvSpPr>
          <p:cNvPr id="2799619" name="Rectangle 3"/>
          <p:cNvSpPr>
            <a:spLocks noChangeArrowheads="1"/>
          </p:cNvSpPr>
          <p:nvPr/>
        </p:nvSpPr>
        <p:spPr bwMode="auto">
          <a:xfrm>
            <a:off x="646113" y="1236662"/>
            <a:ext cx="7996237" cy="5462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lstStyle/>
          <a:p>
            <a:pPr marL="381000" indent="-381000" algn="just" defTabSz="677863">
              <a:lnSpc>
                <a:spcPct val="130000"/>
              </a:lnSpc>
              <a:spcBef>
                <a:spcPts val="0"/>
              </a:spcBef>
              <a:spcAft>
                <a:spcPts val="600"/>
              </a:spcAft>
              <a:buClr>
                <a:schemeClr val="accent2">
                  <a:lumMod val="75000"/>
                </a:schemeClr>
              </a:buClr>
              <a:buSzPct val="105000"/>
              <a:buFont typeface="Wingdings" pitchFamily="2" charset="2"/>
              <a:buChar char="Ø"/>
            </a:pPr>
            <a:r>
              <a:rPr lang="en-US" altLang="zh-CN" sz="2800" dirty="0">
                <a:latin typeface="微软雅黑" pitchFamily="34" charset="-122"/>
                <a:ea typeface="微软雅黑" pitchFamily="34" charset="-122"/>
              </a:rPr>
              <a:t>MAC </a:t>
            </a:r>
            <a:r>
              <a:rPr lang="zh-CN" altLang="en-US" sz="2800" dirty="0">
                <a:latin typeface="微软雅黑" pitchFamily="34" charset="-122"/>
                <a:ea typeface="微软雅黑" pitchFamily="34" charset="-122"/>
              </a:rPr>
              <a:t>的一种替代方法是使用</a:t>
            </a:r>
            <a:r>
              <a:rPr lang="zh-CN" altLang="en-US" sz="28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单向散列函数</a:t>
            </a:r>
            <a:r>
              <a:rPr lang="zh-CN" altLang="en-US" sz="2800" dirty="0">
                <a:effectLst>
                  <a:outerShdw blurRad="38100" dist="38100" dir="2700000" algn="tl">
                    <a:srgbClr val="000000">
                      <a:alpha val="43137"/>
                    </a:srgbClr>
                  </a:outerShdw>
                </a:effectLst>
                <a:latin typeface="微软雅黑" pitchFamily="34" charset="-122"/>
                <a:ea typeface="微软雅黑" pitchFamily="34" charset="-122"/>
              </a:rPr>
              <a:t>，</a:t>
            </a:r>
            <a:r>
              <a:rPr lang="zh-CN" altLang="en-US" sz="28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又称单向</a:t>
            </a:r>
            <a:r>
              <a:rPr lang="en-US" altLang="zh-CN" sz="28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Hash</a:t>
            </a:r>
            <a:r>
              <a:rPr lang="zh-CN" altLang="en-US" sz="28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函数、杂凑函数</a:t>
            </a:r>
            <a:r>
              <a:rPr lang="zh-CN" altLang="en-US" sz="2800" dirty="0">
                <a:latin typeface="微软雅黑" pitchFamily="34" charset="-122"/>
                <a:ea typeface="微软雅黑" pitchFamily="34" charset="-122"/>
              </a:rPr>
              <a:t>，就是把任意长的输入消息串变化成固定长的输出串且由输出串难以得到输入串的一种函数</a:t>
            </a:r>
            <a:endParaRPr lang="en-US" altLang="zh-CN" sz="2800" dirty="0">
              <a:solidFill>
                <a:srgbClr val="000099"/>
              </a:solidFill>
              <a:effectLst>
                <a:outerShdw blurRad="38100" dist="38100" dir="2700000" algn="tl">
                  <a:srgbClr val="C0C0C0"/>
                </a:outerShdw>
              </a:effectLst>
              <a:latin typeface="微软雅黑" pitchFamily="34" charset="-122"/>
              <a:ea typeface="微软雅黑" pitchFamily="34" charset="-122"/>
            </a:endParaRPr>
          </a:p>
          <a:p>
            <a:pPr marL="381000" indent="-381000" algn="just" defTabSz="677863">
              <a:lnSpc>
                <a:spcPct val="130000"/>
              </a:lnSpc>
              <a:spcBef>
                <a:spcPts val="0"/>
              </a:spcBef>
              <a:spcAft>
                <a:spcPts val="600"/>
              </a:spcAft>
              <a:buClr>
                <a:schemeClr val="accent2">
                  <a:lumMod val="75000"/>
                </a:schemeClr>
              </a:buClr>
              <a:buSzPct val="105000"/>
              <a:buFont typeface="Wingdings" pitchFamily="2" charset="2"/>
              <a:buChar char="Ø"/>
            </a:pPr>
            <a:r>
              <a:rPr lang="en-US" altLang="zh-CN" sz="28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Hash</a:t>
            </a:r>
            <a:r>
              <a:rPr lang="zh-CN" altLang="en-US" sz="28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函数</a:t>
            </a:r>
            <a:r>
              <a:rPr lang="en-US" altLang="zh-CN" sz="28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H</a:t>
            </a:r>
            <a:r>
              <a:rPr lang="zh-CN" altLang="en-US" sz="28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a:t>
            </a:r>
          </a:p>
          <a:p>
            <a:pPr marL="849313" lvl="1" indent="-371475" algn="just" defTabSz="677863">
              <a:lnSpc>
                <a:spcPct val="130000"/>
              </a:lnSpc>
              <a:spcBef>
                <a:spcPts val="0"/>
              </a:spcBef>
              <a:spcAft>
                <a:spcPts val="600"/>
              </a:spcAft>
              <a:buFont typeface="微软雅黑" pitchFamily="34" charset="-122"/>
              <a:buChar char="−"/>
            </a:pPr>
            <a:r>
              <a:rPr lang="zh-CN" altLang="en-US" sz="2400" dirty="0">
                <a:latin typeface="微软雅黑" pitchFamily="34" charset="-122"/>
                <a:ea typeface="微软雅黑" pitchFamily="34" charset="-122"/>
              </a:rPr>
              <a:t>可变大小的消息</a:t>
            </a:r>
            <a:r>
              <a:rPr lang="en-US" altLang="zh-CN" sz="2400" dirty="0">
                <a:latin typeface="微软雅黑" pitchFamily="34" charset="-122"/>
                <a:ea typeface="微软雅黑" pitchFamily="34" charset="-122"/>
              </a:rPr>
              <a:t>M</a:t>
            </a:r>
            <a:r>
              <a:rPr lang="zh-CN" altLang="en-US" sz="2400" dirty="0">
                <a:latin typeface="微软雅黑" pitchFamily="34" charset="-122"/>
                <a:ea typeface="微软雅黑" pitchFamily="34" charset="-122"/>
              </a:rPr>
              <a:t>为输入，产生</a:t>
            </a:r>
            <a:r>
              <a:rPr lang="zh-CN" altLang="en-US" sz="2400" b="1" dirty="0">
                <a:solidFill>
                  <a:srgbClr val="C00000"/>
                </a:solidFill>
                <a:latin typeface="微软雅黑" pitchFamily="34" charset="-122"/>
                <a:ea typeface="微软雅黑" pitchFamily="34" charset="-122"/>
              </a:rPr>
              <a:t>固定大小</a:t>
            </a:r>
            <a:r>
              <a:rPr lang="zh-CN" altLang="en-US" sz="2400" dirty="0">
                <a:latin typeface="微软雅黑" pitchFamily="34" charset="-122"/>
                <a:ea typeface="微软雅黑" pitchFamily="34" charset="-122"/>
              </a:rPr>
              <a:t>的消息摘要</a:t>
            </a:r>
            <a:r>
              <a:rPr lang="en-US" altLang="zh-CN" sz="2400" dirty="0">
                <a:latin typeface="微软雅黑" pitchFamily="34" charset="-122"/>
                <a:ea typeface="微软雅黑" pitchFamily="34" charset="-122"/>
              </a:rPr>
              <a:t>H(M)</a:t>
            </a:r>
            <a:r>
              <a:rPr lang="zh-CN" altLang="en-US" sz="2400" dirty="0">
                <a:latin typeface="微软雅黑" pitchFamily="34" charset="-122"/>
                <a:ea typeface="微软雅黑" pitchFamily="34" charset="-122"/>
              </a:rPr>
              <a:t>作为输出</a:t>
            </a:r>
          </a:p>
          <a:p>
            <a:pPr marL="849313" lvl="1" indent="-371475" algn="just" defTabSz="677863">
              <a:lnSpc>
                <a:spcPct val="130000"/>
              </a:lnSpc>
              <a:spcBef>
                <a:spcPts val="0"/>
              </a:spcBef>
              <a:spcAft>
                <a:spcPts val="600"/>
              </a:spcAft>
              <a:buFont typeface="微软雅黑" pitchFamily="34" charset="-122"/>
              <a:buChar char="−"/>
            </a:pPr>
            <a:r>
              <a:rPr lang="zh-CN" altLang="en-US" sz="2800" b="1" dirty="0">
                <a:solidFill>
                  <a:srgbClr val="C00000"/>
                </a:solidFill>
                <a:latin typeface="微软雅黑" pitchFamily="34" charset="-122"/>
                <a:ea typeface="微软雅黑" pitchFamily="34" charset="-122"/>
              </a:rPr>
              <a:t>与</a:t>
            </a:r>
            <a:r>
              <a:rPr lang="en-US" altLang="zh-CN" sz="2800" b="1" dirty="0">
                <a:solidFill>
                  <a:srgbClr val="C00000"/>
                </a:solidFill>
                <a:latin typeface="微软雅黑" pitchFamily="34" charset="-122"/>
                <a:ea typeface="微软雅黑" pitchFamily="34" charset="-122"/>
              </a:rPr>
              <a:t>MAC</a:t>
            </a:r>
            <a:r>
              <a:rPr lang="zh-CN" altLang="en-US" sz="2800" b="1" dirty="0">
                <a:solidFill>
                  <a:srgbClr val="C00000"/>
                </a:solidFill>
                <a:latin typeface="微软雅黑" pitchFamily="34" charset="-122"/>
                <a:ea typeface="微软雅黑" pitchFamily="34" charset="-122"/>
              </a:rPr>
              <a:t>不同，不需要使用密钥作为输入</a:t>
            </a:r>
            <a:endParaRPr lang="en-US" altLang="zh-CN" sz="2800" b="1" dirty="0">
              <a:solidFill>
                <a:srgbClr val="C00000"/>
              </a:solidFill>
              <a:latin typeface="微软雅黑" pitchFamily="34" charset="-122"/>
              <a:ea typeface="微软雅黑" pitchFamily="34" charset="-122"/>
            </a:endParaRPr>
          </a:p>
          <a:p>
            <a:pPr marL="849313" lvl="1" indent="-371475" algn="just" defTabSz="677863">
              <a:lnSpc>
                <a:spcPct val="130000"/>
              </a:lnSpc>
              <a:spcBef>
                <a:spcPts val="0"/>
              </a:spcBef>
              <a:spcAft>
                <a:spcPts val="600"/>
              </a:spcAft>
              <a:buFont typeface="微软雅黑" pitchFamily="34" charset="-122"/>
              <a:buChar char="−"/>
            </a:pPr>
            <a:r>
              <a:rPr lang="zh-CN" altLang="en-US" sz="2400" dirty="0">
                <a:latin typeface="微软雅黑" pitchFamily="34" charset="-122"/>
                <a:ea typeface="微软雅黑" pitchFamily="34" charset="-122"/>
              </a:rPr>
              <a:t>消息摘要随消息一起以可信形式传送，实现认证</a:t>
            </a:r>
          </a:p>
        </p:txBody>
      </p:sp>
    </p:spTree>
    <p:extLst>
      <p:ext uri="{BB962C8B-B14F-4D97-AF65-F5344CB8AC3E}">
        <p14:creationId xmlns:p14="http://schemas.microsoft.com/office/powerpoint/2010/main" val="3864352181"/>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4294967295"/>
          </p:nvPr>
        </p:nvSpPr>
        <p:spPr>
          <a:xfrm>
            <a:off x="6788331" y="6565900"/>
            <a:ext cx="1905000" cy="292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r"/>
            <a:fld id="{5E03ACC6-550D-4F10-9CCE-7F975453E45E}" type="slidenum">
              <a:rPr lang="zh-CN" altLang="en-US" sz="1400">
                <a:latin typeface="Times New Roman" pitchFamily="18" charset="0"/>
              </a:rPr>
              <a:pPr algn="r"/>
              <a:t>74</a:t>
            </a:fld>
            <a:endParaRPr lang="en-US" altLang="zh-CN" sz="1400" dirty="0">
              <a:latin typeface="Times New Roman" pitchFamily="18" charset="0"/>
            </a:endParaRPr>
          </a:p>
        </p:txBody>
      </p:sp>
      <p:sp>
        <p:nvSpPr>
          <p:cNvPr id="2799618" name="Rectangle 2"/>
          <p:cNvSpPr>
            <a:spLocks noGrp="1" noChangeArrowheads="1"/>
          </p:cNvSpPr>
          <p:nvPr>
            <p:ph type="title"/>
          </p:nvPr>
        </p:nvSpPr>
        <p:spPr>
          <a:xfrm>
            <a:off x="115888" y="109538"/>
            <a:ext cx="8229600" cy="1143000"/>
          </a:xfrm>
          <a:noFill/>
          <a:ln/>
        </p:spPr>
        <p:txBody>
          <a:bodyPr lIns="82550" tIns="41275" rIns="82550" bIns="41275"/>
          <a:lstStyle/>
          <a:p>
            <a:pPr defTabSz="677863"/>
            <a:r>
              <a:rPr lang="zh-CN" altLang="en-US" sz="3600" kern="1200" dirty="0">
                <a:solidFill>
                  <a:schemeClr val="accent2">
                    <a:lumMod val="75000"/>
                  </a:schemeClr>
                </a:solidFill>
                <a:effectLst>
                  <a:outerShdw blurRad="38100" dist="38100" dir="2700000" algn="tl">
                    <a:srgbClr val="000000">
                      <a:alpha val="43137"/>
                    </a:srgbClr>
                  </a:outerShdw>
                </a:effectLst>
                <a:latin typeface="+mj-ea"/>
              </a:rPr>
              <a:t>单向散列函数（</a:t>
            </a:r>
            <a:r>
              <a:rPr lang="en-US" altLang="zh-CN" sz="3600" kern="1200" dirty="0">
                <a:solidFill>
                  <a:schemeClr val="accent2">
                    <a:lumMod val="75000"/>
                  </a:schemeClr>
                </a:solidFill>
                <a:effectLst>
                  <a:outerShdw blurRad="38100" dist="38100" dir="2700000" algn="tl">
                    <a:srgbClr val="000000">
                      <a:alpha val="43137"/>
                    </a:srgbClr>
                  </a:outerShdw>
                </a:effectLst>
                <a:latin typeface="+mj-ea"/>
              </a:rPr>
              <a:t>2</a:t>
            </a:r>
            <a:r>
              <a:rPr lang="zh-CN" altLang="en-US" sz="3600" kern="1200" dirty="0">
                <a:solidFill>
                  <a:schemeClr val="accent2">
                    <a:lumMod val="75000"/>
                  </a:schemeClr>
                </a:solidFill>
                <a:effectLst>
                  <a:outerShdw blurRad="38100" dist="38100" dir="2700000" algn="tl">
                    <a:srgbClr val="000000">
                      <a:alpha val="43137"/>
                    </a:srgbClr>
                  </a:outerShdw>
                </a:effectLst>
                <a:latin typeface="+mj-ea"/>
              </a:rPr>
              <a:t>）</a:t>
            </a:r>
            <a:endParaRPr lang="en-US" altLang="zh-CN" sz="3600" kern="1200" dirty="0">
              <a:solidFill>
                <a:schemeClr val="accent2">
                  <a:lumMod val="75000"/>
                </a:schemeClr>
              </a:solidFill>
              <a:effectLst>
                <a:outerShdw blurRad="38100" dist="38100" dir="2700000" algn="tl">
                  <a:srgbClr val="000000">
                    <a:alpha val="43137"/>
                  </a:srgbClr>
                </a:outerShdw>
              </a:effectLst>
              <a:latin typeface="+mj-ea"/>
            </a:endParaRPr>
          </a:p>
        </p:txBody>
      </p:sp>
      <p:sp>
        <p:nvSpPr>
          <p:cNvPr id="2799619" name="Rectangle 3"/>
          <p:cNvSpPr>
            <a:spLocks noChangeArrowheads="1"/>
          </p:cNvSpPr>
          <p:nvPr/>
        </p:nvSpPr>
        <p:spPr bwMode="auto">
          <a:xfrm>
            <a:off x="646113" y="1236662"/>
            <a:ext cx="7996237" cy="5462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lstStyle/>
          <a:p>
            <a:pPr marL="381000" indent="-381000" algn="just" defTabSz="677863">
              <a:lnSpc>
                <a:spcPct val="130000"/>
              </a:lnSpc>
              <a:spcBef>
                <a:spcPts val="0"/>
              </a:spcBef>
              <a:spcAft>
                <a:spcPts val="600"/>
              </a:spcAft>
              <a:buClr>
                <a:schemeClr val="accent2">
                  <a:lumMod val="75000"/>
                </a:schemeClr>
              </a:buClr>
              <a:buSzPct val="105000"/>
              <a:buFont typeface="Wingdings" pitchFamily="2" charset="2"/>
              <a:buChar char="Ø"/>
            </a:pPr>
            <a:r>
              <a:rPr lang="zh-CN" altLang="en-US" sz="40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三种方法</a:t>
            </a:r>
          </a:p>
          <a:p>
            <a:pPr marL="849313" lvl="1" indent="-371475" algn="just" defTabSz="677863">
              <a:lnSpc>
                <a:spcPct val="130000"/>
              </a:lnSpc>
              <a:spcBef>
                <a:spcPts val="0"/>
              </a:spcBef>
              <a:spcAft>
                <a:spcPts val="600"/>
              </a:spcAft>
              <a:buFont typeface="微软雅黑" pitchFamily="34" charset="-122"/>
              <a:buChar char="−"/>
            </a:pPr>
            <a:r>
              <a:rPr lang="zh-CN" altLang="en-US" sz="3600" dirty="0">
                <a:latin typeface="微软雅黑" pitchFamily="34" charset="-122"/>
                <a:ea typeface="微软雅黑" pitchFamily="34" charset="-122"/>
              </a:rPr>
              <a:t>对消息的哈希值进行加密</a:t>
            </a:r>
          </a:p>
          <a:p>
            <a:pPr marL="1463675" lvl="2" indent="-304800" algn="just" defTabSz="677863">
              <a:lnSpc>
                <a:spcPct val="130000"/>
              </a:lnSpc>
              <a:spcBef>
                <a:spcPts val="0"/>
              </a:spcBef>
              <a:spcAft>
                <a:spcPts val="600"/>
              </a:spcAft>
              <a:buFont typeface="微软雅黑" pitchFamily="34" charset="-122"/>
              <a:buChar char="•"/>
            </a:pPr>
            <a:r>
              <a:rPr lang="zh-CN" altLang="en-US" sz="3600" dirty="0">
                <a:latin typeface="微软雅黑" pitchFamily="34" charset="-122"/>
                <a:ea typeface="微软雅黑" pitchFamily="34" charset="-122"/>
              </a:rPr>
              <a:t>对称加密</a:t>
            </a:r>
          </a:p>
          <a:p>
            <a:pPr marL="1463675" lvl="2" indent="-304800" algn="just" defTabSz="677863">
              <a:lnSpc>
                <a:spcPct val="130000"/>
              </a:lnSpc>
              <a:spcBef>
                <a:spcPts val="0"/>
              </a:spcBef>
              <a:spcAft>
                <a:spcPts val="600"/>
              </a:spcAft>
              <a:buFont typeface="微软雅黑" pitchFamily="34" charset="-122"/>
              <a:buChar char="•"/>
            </a:pPr>
            <a:r>
              <a:rPr lang="zh-CN" altLang="en-US" sz="3600" dirty="0">
                <a:latin typeface="微软雅黑" pitchFamily="34" charset="-122"/>
                <a:ea typeface="微软雅黑" pitchFamily="34" charset="-122"/>
              </a:rPr>
              <a:t>公钥加密</a:t>
            </a:r>
          </a:p>
          <a:p>
            <a:pPr marL="849313" lvl="1" indent="-371475" algn="just" defTabSz="677863">
              <a:lnSpc>
                <a:spcPct val="130000"/>
              </a:lnSpc>
              <a:spcBef>
                <a:spcPts val="0"/>
              </a:spcBef>
              <a:spcAft>
                <a:spcPts val="600"/>
              </a:spcAft>
              <a:buFont typeface="微软雅黑" pitchFamily="34" charset="-122"/>
              <a:buChar char="−"/>
            </a:pPr>
            <a:r>
              <a:rPr lang="zh-CN" altLang="en-US" sz="3600" dirty="0">
                <a:latin typeface="微软雅黑" pitchFamily="34" charset="-122"/>
                <a:ea typeface="微软雅黑" pitchFamily="34" charset="-122"/>
              </a:rPr>
              <a:t>不使用加密，而使用秘密值</a:t>
            </a:r>
          </a:p>
        </p:txBody>
      </p:sp>
    </p:spTree>
    <p:extLst>
      <p:ext uri="{BB962C8B-B14F-4D97-AF65-F5344CB8AC3E}">
        <p14:creationId xmlns:p14="http://schemas.microsoft.com/office/powerpoint/2010/main" val="71586855"/>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4294967295"/>
          </p:nvPr>
        </p:nvSpPr>
        <p:spPr>
          <a:xfrm>
            <a:off x="7239000" y="6565900"/>
            <a:ext cx="1905000" cy="292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r"/>
            <a:fld id="{ED5BE974-D89E-47E9-9F16-DD617191446D}" type="slidenum">
              <a:rPr lang="zh-CN" altLang="en-US" sz="1400">
                <a:latin typeface="Times New Roman" pitchFamily="18" charset="0"/>
              </a:rPr>
              <a:pPr algn="r"/>
              <a:t>75</a:t>
            </a:fld>
            <a:endParaRPr lang="en-US" altLang="zh-CN" sz="1400" dirty="0">
              <a:latin typeface="Times New Roman" pitchFamily="18" charset="0"/>
            </a:endParaRPr>
          </a:p>
        </p:txBody>
      </p:sp>
      <p:sp>
        <p:nvSpPr>
          <p:cNvPr id="2801666" name="Rectangle 2"/>
          <p:cNvSpPr>
            <a:spLocks noGrp="1" noChangeArrowheads="1"/>
          </p:cNvSpPr>
          <p:nvPr>
            <p:ph type="title"/>
          </p:nvPr>
        </p:nvSpPr>
        <p:spPr>
          <a:xfrm>
            <a:off x="406400" y="96838"/>
            <a:ext cx="8229600" cy="1143000"/>
          </a:xfrm>
          <a:noFill/>
          <a:ln/>
        </p:spPr>
        <p:txBody>
          <a:bodyPr lIns="82550" tIns="41275" rIns="82550" bIns="41275"/>
          <a:lstStyle/>
          <a:p>
            <a:pPr algn="ctr" defTabSz="677863"/>
            <a:r>
              <a:rPr lang="zh-CN" altLang="en-US" sz="3600" dirty="0">
                <a:solidFill>
                  <a:schemeClr val="accent2">
                    <a:lumMod val="75000"/>
                  </a:schemeClr>
                </a:solidFill>
                <a:effectLst>
                  <a:outerShdw blurRad="38100" dist="38100" dir="2700000" algn="tl">
                    <a:srgbClr val="C0C0C0"/>
                  </a:outerShdw>
                </a:effectLst>
                <a:latin typeface="+mj-ea"/>
              </a:rPr>
              <a:t>单向</a:t>
            </a:r>
            <a:r>
              <a:rPr lang="en-US" altLang="zh-CN" sz="3600" dirty="0">
                <a:solidFill>
                  <a:schemeClr val="accent2">
                    <a:lumMod val="75000"/>
                  </a:schemeClr>
                </a:solidFill>
                <a:effectLst>
                  <a:outerShdw blurRad="38100" dist="38100" dir="2700000" algn="tl">
                    <a:srgbClr val="C0C0C0"/>
                  </a:outerShdw>
                </a:effectLst>
                <a:latin typeface="+mj-ea"/>
              </a:rPr>
              <a:t>Hash</a:t>
            </a:r>
            <a:r>
              <a:rPr lang="zh-CN" altLang="en-US" sz="3600" dirty="0">
                <a:solidFill>
                  <a:schemeClr val="accent2">
                    <a:lumMod val="75000"/>
                  </a:schemeClr>
                </a:solidFill>
                <a:effectLst>
                  <a:outerShdw blurRad="38100" dist="38100" dir="2700000" algn="tl">
                    <a:srgbClr val="C0C0C0"/>
                  </a:outerShdw>
                </a:effectLst>
                <a:latin typeface="+mj-ea"/>
              </a:rPr>
              <a:t>函数实现消息认证</a:t>
            </a:r>
            <a:endParaRPr lang="en-US" altLang="zh-CN" sz="3600" dirty="0">
              <a:solidFill>
                <a:schemeClr val="accent2">
                  <a:lumMod val="75000"/>
                </a:schemeClr>
              </a:solidFill>
              <a:effectLst>
                <a:outerShdw blurRad="38100" dist="38100" dir="2700000" algn="tl">
                  <a:srgbClr val="C0C0C0"/>
                </a:outerShdw>
              </a:effectLst>
              <a:latin typeface="+mj-ea"/>
            </a:endParaRPr>
          </a:p>
        </p:txBody>
      </p:sp>
      <p:sp>
        <p:nvSpPr>
          <p:cNvPr id="2801668" name="Rectangle 4"/>
          <p:cNvSpPr>
            <a:spLocks noChangeArrowheads="1"/>
          </p:cNvSpPr>
          <p:nvPr/>
        </p:nvSpPr>
        <p:spPr bwMode="auto">
          <a:xfrm>
            <a:off x="717550" y="1147763"/>
            <a:ext cx="7996238"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lstStyle/>
          <a:p>
            <a:pPr marL="381000" indent="-381000" algn="just" defTabSz="677863">
              <a:lnSpc>
                <a:spcPct val="130000"/>
              </a:lnSpc>
              <a:spcBef>
                <a:spcPct val="65000"/>
              </a:spcBef>
              <a:buClr>
                <a:schemeClr val="accent2">
                  <a:lumMod val="75000"/>
                </a:schemeClr>
              </a:buClr>
              <a:buSzPct val="105000"/>
              <a:buFont typeface="Wingdings" pitchFamily="2" charset="2"/>
              <a:buChar char="Ø"/>
            </a:pPr>
            <a:r>
              <a:rPr lang="zh-CN" altLang="en-US" sz="2400" dirty="0">
                <a:solidFill>
                  <a:srgbClr val="000099"/>
                </a:solidFill>
                <a:latin typeface="微软雅黑" pitchFamily="34" charset="-122"/>
                <a:ea typeface="微软雅黑" pitchFamily="34" charset="-122"/>
              </a:rPr>
              <a:t>对消息的哈希值进行加密，可以是</a:t>
            </a:r>
            <a:r>
              <a:rPr lang="zh-CN" altLang="en-US" sz="2400" dirty="0">
                <a:solidFill>
                  <a:srgbClr val="000099"/>
                </a:solidFill>
                <a:effectLst>
                  <a:outerShdw blurRad="38100" dist="38100" dir="2700000" algn="tl">
                    <a:srgbClr val="000000">
                      <a:alpha val="43137"/>
                    </a:srgbClr>
                  </a:outerShdw>
                </a:effectLst>
                <a:latin typeface="微软雅黑" pitchFamily="34" charset="-122"/>
                <a:ea typeface="微软雅黑" pitchFamily="34" charset="-122"/>
              </a:rPr>
              <a:t>常规加密</a:t>
            </a:r>
            <a:r>
              <a:rPr lang="zh-CN" altLang="en-US" sz="2400" dirty="0">
                <a:solidFill>
                  <a:srgbClr val="000099"/>
                </a:solidFill>
                <a:latin typeface="微软雅黑" pitchFamily="34" charset="-122"/>
                <a:ea typeface="微软雅黑" pitchFamily="34" charset="-122"/>
              </a:rPr>
              <a:t>和</a:t>
            </a:r>
            <a:r>
              <a:rPr lang="zh-CN" altLang="en-US" sz="2400" dirty="0">
                <a:solidFill>
                  <a:srgbClr val="000099"/>
                </a:solidFill>
                <a:effectLst>
                  <a:outerShdw blurRad="38100" dist="38100" dir="2700000" algn="tl">
                    <a:srgbClr val="000000">
                      <a:alpha val="43137"/>
                    </a:srgbClr>
                  </a:outerShdw>
                </a:effectLst>
                <a:latin typeface="微软雅黑" pitchFamily="34" charset="-122"/>
                <a:ea typeface="微软雅黑" pitchFamily="34" charset="-122"/>
              </a:rPr>
              <a:t>公钥加密</a:t>
            </a:r>
          </a:p>
        </p:txBody>
      </p:sp>
      <p:pic>
        <p:nvPicPr>
          <p:cNvPr id="2" name="图片 1">
            <a:extLst>
              <a:ext uri="{FF2B5EF4-FFF2-40B4-BE49-F238E27FC236}">
                <a16:creationId xmlns:a16="http://schemas.microsoft.com/office/drawing/2014/main" id="{962FB42A-E7E2-4C2C-BDC1-5A0586ED1BB7}"/>
              </a:ext>
            </a:extLst>
          </p:cNvPr>
          <p:cNvPicPr>
            <a:picLocks noChangeAspect="1"/>
          </p:cNvPicPr>
          <p:nvPr/>
        </p:nvPicPr>
        <p:blipFill>
          <a:blip r:embed="rId3"/>
          <a:stretch>
            <a:fillRect/>
          </a:stretch>
        </p:blipFill>
        <p:spPr>
          <a:xfrm>
            <a:off x="600869" y="1666605"/>
            <a:ext cx="8229600" cy="4678440"/>
          </a:xfrm>
          <a:prstGeom prst="rect">
            <a:avLst/>
          </a:prstGeom>
        </p:spPr>
      </p:pic>
    </p:spTree>
    <p:extLst>
      <p:ext uri="{BB962C8B-B14F-4D97-AF65-F5344CB8AC3E}">
        <p14:creationId xmlns:p14="http://schemas.microsoft.com/office/powerpoint/2010/main" val="3758252817"/>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4294967295"/>
          </p:nvPr>
        </p:nvSpPr>
        <p:spPr>
          <a:xfrm>
            <a:off x="7239000" y="6565900"/>
            <a:ext cx="1905000" cy="292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r"/>
            <a:fld id="{ED5BE974-D89E-47E9-9F16-DD617191446D}" type="slidenum">
              <a:rPr lang="zh-CN" altLang="en-US" sz="1400">
                <a:latin typeface="Times New Roman" pitchFamily="18" charset="0"/>
              </a:rPr>
              <a:pPr algn="r"/>
              <a:t>76</a:t>
            </a:fld>
            <a:endParaRPr lang="en-US" altLang="zh-CN" sz="1400" dirty="0">
              <a:latin typeface="Times New Roman" pitchFamily="18" charset="0"/>
            </a:endParaRPr>
          </a:p>
        </p:txBody>
      </p:sp>
      <p:sp>
        <p:nvSpPr>
          <p:cNvPr id="2801666" name="Rectangle 2"/>
          <p:cNvSpPr>
            <a:spLocks noGrp="1" noChangeArrowheads="1"/>
          </p:cNvSpPr>
          <p:nvPr>
            <p:ph type="title"/>
          </p:nvPr>
        </p:nvSpPr>
        <p:spPr>
          <a:xfrm>
            <a:off x="406400" y="96838"/>
            <a:ext cx="8229600" cy="1143000"/>
          </a:xfrm>
          <a:noFill/>
          <a:ln/>
        </p:spPr>
        <p:txBody>
          <a:bodyPr lIns="82550" tIns="41275" rIns="82550" bIns="41275"/>
          <a:lstStyle/>
          <a:p>
            <a:pPr algn="ctr" defTabSz="677863"/>
            <a:r>
              <a:rPr lang="zh-CN" altLang="en-US" sz="3600" dirty="0">
                <a:solidFill>
                  <a:schemeClr val="accent2"/>
                </a:solidFill>
                <a:effectLst>
                  <a:outerShdw blurRad="38100" dist="38100" dir="2700000" algn="tl">
                    <a:srgbClr val="C0C0C0"/>
                  </a:outerShdw>
                </a:effectLst>
                <a:latin typeface="+mj-ea"/>
              </a:rPr>
              <a:t>单向</a:t>
            </a:r>
            <a:r>
              <a:rPr lang="en-US" altLang="zh-CN" sz="3600" dirty="0">
                <a:solidFill>
                  <a:schemeClr val="accent2"/>
                </a:solidFill>
                <a:effectLst>
                  <a:outerShdw blurRad="38100" dist="38100" dir="2700000" algn="tl">
                    <a:srgbClr val="C0C0C0"/>
                  </a:outerShdw>
                </a:effectLst>
                <a:latin typeface="+mj-ea"/>
              </a:rPr>
              <a:t>Hash</a:t>
            </a:r>
            <a:r>
              <a:rPr lang="zh-CN" altLang="en-US" sz="3600" dirty="0">
                <a:solidFill>
                  <a:schemeClr val="accent2"/>
                </a:solidFill>
                <a:effectLst>
                  <a:outerShdw blurRad="38100" dist="38100" dir="2700000" algn="tl">
                    <a:srgbClr val="C0C0C0"/>
                  </a:outerShdw>
                </a:effectLst>
                <a:latin typeface="+mj-ea"/>
              </a:rPr>
              <a:t>函数实现消息认证</a:t>
            </a:r>
            <a:endParaRPr lang="en-US" altLang="zh-CN" sz="3600" dirty="0">
              <a:solidFill>
                <a:schemeClr val="accent2"/>
              </a:solidFill>
              <a:effectLst>
                <a:outerShdw blurRad="38100" dist="38100" dir="2700000" algn="tl">
                  <a:srgbClr val="C0C0C0"/>
                </a:outerShdw>
              </a:effectLst>
              <a:latin typeface="+mj-ea"/>
            </a:endParaRPr>
          </a:p>
        </p:txBody>
      </p:sp>
      <p:sp>
        <p:nvSpPr>
          <p:cNvPr id="2801668" name="Rectangle 4"/>
          <p:cNvSpPr>
            <a:spLocks noChangeArrowheads="1"/>
          </p:cNvSpPr>
          <p:nvPr/>
        </p:nvSpPr>
        <p:spPr bwMode="auto">
          <a:xfrm>
            <a:off x="717550" y="1376362"/>
            <a:ext cx="7996238"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lstStyle/>
          <a:p>
            <a:pPr marL="381000" indent="-381000" algn="just" defTabSz="677863">
              <a:lnSpc>
                <a:spcPct val="150000"/>
              </a:lnSpc>
              <a:spcBef>
                <a:spcPts val="600"/>
              </a:spcBef>
              <a:spcAft>
                <a:spcPts val="600"/>
              </a:spcAft>
              <a:buClr>
                <a:schemeClr val="tx1"/>
              </a:buClr>
              <a:buSzPct val="105000"/>
              <a:buFont typeface="Wingdings" pitchFamily="2" charset="2"/>
              <a:buChar char="Ø"/>
            </a:pPr>
            <a:r>
              <a:rPr lang="zh-CN" altLang="en-US" sz="2400" dirty="0">
                <a:solidFill>
                  <a:srgbClr val="000099"/>
                </a:solidFill>
                <a:latin typeface="微软雅黑" pitchFamily="34" charset="-122"/>
                <a:ea typeface="微软雅黑" pitchFamily="34" charset="-122"/>
              </a:rPr>
              <a:t>对消息的哈希值进行加密，可以是</a:t>
            </a:r>
            <a:r>
              <a:rPr lang="zh-CN" altLang="en-US" sz="2400" dirty="0">
                <a:solidFill>
                  <a:srgbClr val="000099"/>
                </a:solidFill>
                <a:effectLst>
                  <a:outerShdw blurRad="38100" dist="38100" dir="2700000" algn="tl">
                    <a:srgbClr val="000000">
                      <a:alpha val="43137"/>
                    </a:srgbClr>
                  </a:outerShdw>
                </a:effectLst>
                <a:latin typeface="微软雅黑" pitchFamily="34" charset="-122"/>
                <a:ea typeface="微软雅黑" pitchFamily="34" charset="-122"/>
              </a:rPr>
              <a:t>常规加密</a:t>
            </a:r>
            <a:r>
              <a:rPr lang="zh-CN" altLang="en-US" sz="2400" dirty="0">
                <a:solidFill>
                  <a:srgbClr val="000099"/>
                </a:solidFill>
                <a:latin typeface="微软雅黑" pitchFamily="34" charset="-122"/>
                <a:ea typeface="微软雅黑" pitchFamily="34" charset="-122"/>
              </a:rPr>
              <a:t>和</a:t>
            </a:r>
            <a:r>
              <a:rPr lang="zh-CN" altLang="en-US" sz="2400" dirty="0">
                <a:solidFill>
                  <a:srgbClr val="000099"/>
                </a:solidFill>
                <a:effectLst>
                  <a:outerShdw blurRad="38100" dist="38100" dir="2700000" algn="tl">
                    <a:srgbClr val="000000">
                      <a:alpha val="43137"/>
                    </a:srgbClr>
                  </a:outerShdw>
                </a:effectLst>
                <a:latin typeface="微软雅黑" pitchFamily="34" charset="-122"/>
                <a:ea typeface="微软雅黑" pitchFamily="34" charset="-122"/>
              </a:rPr>
              <a:t>公钥加密</a:t>
            </a:r>
            <a:endParaRPr lang="en-US" altLang="zh-CN" sz="2400" dirty="0">
              <a:solidFill>
                <a:srgbClr val="000099"/>
              </a:solidFill>
              <a:effectLst>
                <a:outerShdw blurRad="38100" dist="38100" dir="2700000" algn="tl">
                  <a:srgbClr val="000000">
                    <a:alpha val="43137"/>
                  </a:srgbClr>
                </a:outerShdw>
              </a:effectLst>
              <a:latin typeface="微软雅黑" pitchFamily="34" charset="-122"/>
              <a:ea typeface="微软雅黑" pitchFamily="34" charset="-122"/>
            </a:endParaRPr>
          </a:p>
          <a:p>
            <a:pPr marL="800100" lvl="1" indent="-342900">
              <a:lnSpc>
                <a:spcPct val="150000"/>
              </a:lnSpc>
              <a:spcBef>
                <a:spcPts val="600"/>
              </a:spcBef>
              <a:spcAft>
                <a:spcPts val="600"/>
              </a:spcAft>
              <a:buFont typeface="微软雅黑" pitchFamily="34" charset="-122"/>
              <a:buChar char="−"/>
            </a:pPr>
            <a:r>
              <a:rPr lang="zh-CN" altLang="en-US" sz="2400" dirty="0">
                <a:solidFill>
                  <a:schemeClr val="accent2">
                    <a:lumMod val="75000"/>
                  </a:schemeClr>
                </a:solidFill>
                <a:latin typeface="微软雅黑" pitchFamily="34" charset="-122"/>
                <a:ea typeface="微软雅黑" pitchFamily="34" charset="-122"/>
              </a:rPr>
              <a:t>常规加密</a:t>
            </a:r>
            <a:endParaRPr lang="en-US" altLang="zh-CN" sz="2400" dirty="0">
              <a:solidFill>
                <a:schemeClr val="accent2">
                  <a:lumMod val="75000"/>
                </a:schemeClr>
              </a:solidFill>
              <a:latin typeface="微软雅黑" pitchFamily="34" charset="-122"/>
              <a:ea typeface="微软雅黑" pitchFamily="34" charset="-122"/>
            </a:endParaRPr>
          </a:p>
          <a:p>
            <a:pPr marL="1200150" lvl="2" indent="-285750">
              <a:lnSpc>
                <a:spcPct val="150000"/>
              </a:lnSpc>
              <a:spcBef>
                <a:spcPts val="600"/>
              </a:spcBef>
              <a:spcAft>
                <a:spcPts val="600"/>
              </a:spcAft>
              <a:buFont typeface="Arial" pitchFamily="34" charset="0"/>
              <a:buChar char="•"/>
            </a:pPr>
            <a:r>
              <a:rPr lang="zh-CN" altLang="en-US" sz="2400" dirty="0">
                <a:latin typeface="微软雅黑" pitchFamily="34" charset="-122"/>
                <a:ea typeface="微软雅黑" pitchFamily="34" charset="-122"/>
              </a:rPr>
              <a:t>只有发送者和接收者共享密钥，提供消息源和完整性认证</a:t>
            </a:r>
            <a:endParaRPr lang="en-US" altLang="zh-CN" sz="2400" dirty="0">
              <a:latin typeface="微软雅黑" pitchFamily="34" charset="-122"/>
              <a:ea typeface="微软雅黑" pitchFamily="34" charset="-122"/>
            </a:endParaRPr>
          </a:p>
          <a:p>
            <a:pPr marL="800100" lvl="1" indent="-342900">
              <a:lnSpc>
                <a:spcPct val="150000"/>
              </a:lnSpc>
              <a:spcBef>
                <a:spcPts val="600"/>
              </a:spcBef>
              <a:spcAft>
                <a:spcPts val="600"/>
              </a:spcAft>
              <a:buFont typeface="微软雅黑" pitchFamily="34" charset="-122"/>
              <a:buChar char="−"/>
            </a:pPr>
            <a:r>
              <a:rPr lang="zh-CN" altLang="en-US" sz="2400">
                <a:solidFill>
                  <a:schemeClr val="accent2">
                    <a:lumMod val="75000"/>
                  </a:schemeClr>
                </a:solidFill>
                <a:latin typeface="微软雅黑" pitchFamily="34" charset="-122"/>
                <a:ea typeface="微软雅黑" pitchFamily="34" charset="-122"/>
              </a:rPr>
              <a:t>非对称加密</a:t>
            </a:r>
            <a:r>
              <a:rPr lang="zh-CN" altLang="en-US" sz="2400" dirty="0">
                <a:solidFill>
                  <a:schemeClr val="accent2">
                    <a:lumMod val="75000"/>
                  </a:schemeClr>
                </a:solidFill>
                <a:latin typeface="微软雅黑" pitchFamily="34" charset="-122"/>
                <a:ea typeface="微软雅黑" pitchFamily="34" charset="-122"/>
              </a:rPr>
              <a:t>（</a:t>
            </a:r>
            <a:r>
              <a:rPr lang="zh-CN" altLang="en-US" sz="2400" dirty="0">
                <a:solidFill>
                  <a:srgbClr val="FF0000"/>
                </a:solidFill>
                <a:latin typeface="微软雅黑" pitchFamily="34" charset="-122"/>
                <a:ea typeface="微软雅黑" pitchFamily="34" charset="-122"/>
              </a:rPr>
              <a:t>用什么密钥进行加密？</a:t>
            </a:r>
            <a:r>
              <a:rPr lang="zh-CN" altLang="en-US" sz="2400" dirty="0">
                <a:solidFill>
                  <a:schemeClr val="accent2">
                    <a:lumMod val="75000"/>
                  </a:schemeClr>
                </a:solidFill>
                <a:latin typeface="微软雅黑" pitchFamily="34" charset="-122"/>
                <a:ea typeface="微软雅黑" pitchFamily="34" charset="-122"/>
              </a:rPr>
              <a:t>）</a:t>
            </a:r>
            <a:endParaRPr lang="en-US" altLang="zh-CN" sz="2400" dirty="0">
              <a:solidFill>
                <a:schemeClr val="accent2">
                  <a:lumMod val="75000"/>
                </a:schemeClr>
              </a:solidFill>
              <a:latin typeface="微软雅黑" pitchFamily="34" charset="-122"/>
              <a:ea typeface="微软雅黑" pitchFamily="34" charset="-122"/>
            </a:endParaRPr>
          </a:p>
          <a:p>
            <a:pPr marL="1200150" lvl="2" indent="-285750">
              <a:lnSpc>
                <a:spcPct val="150000"/>
              </a:lnSpc>
              <a:spcBef>
                <a:spcPts val="600"/>
              </a:spcBef>
              <a:spcAft>
                <a:spcPts val="600"/>
              </a:spcAft>
              <a:buFont typeface="Arial" pitchFamily="34" charset="0"/>
              <a:buChar char="•"/>
            </a:pPr>
            <a:r>
              <a:rPr lang="zh-CN" altLang="en-US" sz="2400" b="1" dirty="0">
                <a:solidFill>
                  <a:srgbClr val="C00000"/>
                </a:solidFill>
                <a:latin typeface="微软雅黑" pitchFamily="34" charset="-122"/>
                <a:ea typeface="微软雅黑" pitchFamily="34" charset="-122"/>
              </a:rPr>
              <a:t>既能提供数字签名又能提供消息认证</a:t>
            </a:r>
            <a:endParaRPr lang="en-US" altLang="zh-CN" sz="2400" b="1" dirty="0">
              <a:solidFill>
                <a:srgbClr val="C00000"/>
              </a:solidFill>
              <a:latin typeface="微软雅黑" pitchFamily="34" charset="-122"/>
              <a:ea typeface="微软雅黑" pitchFamily="34" charset="-122"/>
            </a:endParaRPr>
          </a:p>
          <a:p>
            <a:pPr marL="1200150" lvl="2" indent="-285750">
              <a:lnSpc>
                <a:spcPct val="150000"/>
              </a:lnSpc>
              <a:spcBef>
                <a:spcPts val="600"/>
              </a:spcBef>
              <a:spcAft>
                <a:spcPts val="600"/>
              </a:spcAft>
              <a:buFont typeface="Arial" pitchFamily="34" charset="0"/>
              <a:buChar char="•"/>
            </a:pPr>
            <a:r>
              <a:rPr lang="zh-CN" altLang="en-US" sz="2400" dirty="0">
                <a:latin typeface="微软雅黑" pitchFamily="34" charset="-122"/>
                <a:ea typeface="微软雅黑" pitchFamily="34" charset="-122"/>
              </a:rPr>
              <a:t>不需要在通信各方之间分发密钥</a:t>
            </a:r>
          </a:p>
          <a:p>
            <a:pPr marL="1257300" lvl="2" indent="-342900">
              <a:buFont typeface="微软雅黑" pitchFamily="34" charset="-122"/>
              <a:buChar char="•"/>
            </a:pPr>
            <a:endParaRPr lang="zh-CN" altLang="en-US" sz="2000" dirty="0">
              <a:solidFill>
                <a:srgbClr val="000099"/>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197122358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灯片编号占位符 5"/>
          <p:cNvSpPr>
            <a:spLocks noGrp="1"/>
          </p:cNvSpPr>
          <p:nvPr>
            <p:ph type="sldNum" sz="quarter" idx="4294967295"/>
          </p:nvPr>
        </p:nvSpPr>
        <p:spPr>
          <a:xfrm>
            <a:off x="7239000" y="6565900"/>
            <a:ext cx="1905000" cy="292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r"/>
            <a:fld id="{ED5BE974-D89E-47E9-9F16-DD617191446D}" type="slidenum">
              <a:rPr lang="zh-CN" altLang="en-US" sz="1400">
                <a:latin typeface="Times New Roman" pitchFamily="18" charset="0"/>
              </a:rPr>
              <a:pPr algn="r"/>
              <a:t>77</a:t>
            </a:fld>
            <a:endParaRPr lang="en-US" altLang="zh-CN" sz="1400" dirty="0">
              <a:latin typeface="Times New Roman" pitchFamily="18" charset="0"/>
            </a:endParaRPr>
          </a:p>
        </p:txBody>
      </p:sp>
      <p:sp>
        <p:nvSpPr>
          <p:cNvPr id="2801666" name="Rectangle 2"/>
          <p:cNvSpPr>
            <a:spLocks noGrp="1" noChangeArrowheads="1"/>
          </p:cNvSpPr>
          <p:nvPr>
            <p:ph type="title"/>
          </p:nvPr>
        </p:nvSpPr>
        <p:spPr>
          <a:xfrm>
            <a:off x="406400" y="96838"/>
            <a:ext cx="8229600" cy="1143000"/>
          </a:xfrm>
          <a:noFill/>
          <a:ln/>
        </p:spPr>
        <p:txBody>
          <a:bodyPr lIns="82550" tIns="41275" rIns="82550" bIns="41275"/>
          <a:lstStyle/>
          <a:p>
            <a:pPr algn="ctr" defTabSz="677863"/>
            <a:r>
              <a:rPr lang="zh-CN" altLang="en-US" sz="3600" dirty="0">
                <a:solidFill>
                  <a:schemeClr val="accent2">
                    <a:lumMod val="75000"/>
                  </a:schemeClr>
                </a:solidFill>
                <a:effectLst>
                  <a:outerShdw blurRad="38100" dist="38100" dir="2700000" algn="tl">
                    <a:srgbClr val="C0C0C0"/>
                  </a:outerShdw>
                </a:effectLst>
                <a:latin typeface="+mj-ea"/>
              </a:rPr>
              <a:t>单向</a:t>
            </a:r>
            <a:r>
              <a:rPr lang="en-US" altLang="zh-CN" sz="3600" dirty="0">
                <a:solidFill>
                  <a:schemeClr val="accent2">
                    <a:lumMod val="75000"/>
                  </a:schemeClr>
                </a:solidFill>
                <a:effectLst>
                  <a:outerShdw blurRad="38100" dist="38100" dir="2700000" algn="tl">
                    <a:srgbClr val="C0C0C0"/>
                  </a:outerShdw>
                </a:effectLst>
                <a:latin typeface="+mj-ea"/>
              </a:rPr>
              <a:t>Hash</a:t>
            </a:r>
            <a:r>
              <a:rPr lang="zh-CN" altLang="en-US" sz="3600" dirty="0">
                <a:solidFill>
                  <a:schemeClr val="accent2">
                    <a:lumMod val="75000"/>
                  </a:schemeClr>
                </a:solidFill>
                <a:effectLst>
                  <a:outerShdw blurRad="38100" dist="38100" dir="2700000" algn="tl">
                    <a:srgbClr val="C0C0C0"/>
                  </a:outerShdw>
                </a:effectLst>
                <a:latin typeface="+mj-ea"/>
              </a:rPr>
              <a:t>函数实现消息认证</a:t>
            </a:r>
            <a:endParaRPr lang="en-US" altLang="zh-CN" sz="3600" dirty="0">
              <a:solidFill>
                <a:schemeClr val="accent2">
                  <a:lumMod val="75000"/>
                </a:schemeClr>
              </a:solidFill>
              <a:effectLst>
                <a:outerShdw blurRad="38100" dist="38100" dir="2700000" algn="tl">
                  <a:srgbClr val="C0C0C0"/>
                </a:outerShdw>
              </a:effectLst>
              <a:latin typeface="+mj-ea"/>
            </a:endParaRPr>
          </a:p>
        </p:txBody>
      </p:sp>
      <p:sp>
        <p:nvSpPr>
          <p:cNvPr id="2801668" name="Rectangle 4"/>
          <p:cNvSpPr>
            <a:spLocks noChangeArrowheads="1"/>
          </p:cNvSpPr>
          <p:nvPr/>
        </p:nvSpPr>
        <p:spPr bwMode="auto">
          <a:xfrm>
            <a:off x="639762" y="1336021"/>
            <a:ext cx="7996238"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lstStyle/>
          <a:p>
            <a:pPr>
              <a:lnSpc>
                <a:spcPct val="150000"/>
              </a:lnSpc>
              <a:spcAft>
                <a:spcPts val="1200"/>
              </a:spcAft>
            </a:pPr>
            <a:r>
              <a:rPr lang="zh-CN" altLang="en-US" sz="2200" dirty="0">
                <a:latin typeface="微软雅黑" pitchFamily="34" charset="-122"/>
                <a:ea typeface="微软雅黑" pitchFamily="34" charset="-122"/>
              </a:rPr>
              <a:t>两种方法与那些加密整个消息的方法相比具有一定的优势：</a:t>
            </a:r>
            <a:endParaRPr lang="en-US" altLang="zh-CN" sz="2200" dirty="0">
              <a:latin typeface="微软雅黑" pitchFamily="34" charset="-122"/>
              <a:ea typeface="微软雅黑" pitchFamily="34" charset="-122"/>
            </a:endParaRPr>
          </a:p>
          <a:p>
            <a:pPr>
              <a:lnSpc>
                <a:spcPct val="150000"/>
              </a:lnSpc>
              <a:spcAft>
                <a:spcPts val="1200"/>
              </a:spcAft>
            </a:pPr>
            <a:r>
              <a:rPr lang="zh-CN" altLang="en-US" sz="2200" dirty="0">
                <a:latin typeface="微软雅黑" pitchFamily="34" charset="-122"/>
                <a:ea typeface="微软雅黑" pitchFamily="34" charset="-122"/>
              </a:rPr>
              <a:t>只需</a:t>
            </a:r>
            <a:r>
              <a:rPr lang="zh-CN" altLang="en-US" sz="22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很少的计算量。</a:t>
            </a:r>
            <a:r>
              <a:rPr lang="zh-CN" altLang="en-US" sz="2200" dirty="0">
                <a:latin typeface="微软雅黑" pitchFamily="34" charset="-122"/>
                <a:ea typeface="微软雅黑" pitchFamily="34" charset="-122"/>
              </a:rPr>
              <a:t>因此，需要开发无需整体加密的技术：</a:t>
            </a:r>
            <a:endParaRPr lang="en-US" altLang="zh-CN" sz="2200" dirty="0">
              <a:latin typeface="微软雅黑" pitchFamily="34" charset="-122"/>
              <a:ea typeface="微软雅黑" pitchFamily="34" charset="-122"/>
            </a:endParaRPr>
          </a:p>
          <a:p>
            <a:pPr marL="800100" lvl="1" indent="-342900">
              <a:lnSpc>
                <a:spcPct val="150000"/>
              </a:lnSpc>
              <a:spcAft>
                <a:spcPts val="600"/>
              </a:spcAft>
              <a:buFont typeface="Wingdings" pitchFamily="2" charset="2"/>
              <a:buChar char="Ø"/>
            </a:pPr>
            <a:r>
              <a:rPr lang="zh-CN" altLang="en-US" sz="2100" dirty="0">
                <a:latin typeface="微软雅黑" pitchFamily="34" charset="-122"/>
                <a:ea typeface="微软雅黑" pitchFamily="34" charset="-122"/>
              </a:rPr>
              <a:t>软件加密速度非常低</a:t>
            </a:r>
            <a:endParaRPr lang="en-US" altLang="zh-CN" sz="2100" dirty="0">
              <a:latin typeface="微软雅黑" pitchFamily="34" charset="-122"/>
              <a:ea typeface="微软雅黑" pitchFamily="34" charset="-122"/>
            </a:endParaRPr>
          </a:p>
          <a:p>
            <a:pPr marL="800100" lvl="1" indent="-342900">
              <a:lnSpc>
                <a:spcPct val="150000"/>
              </a:lnSpc>
              <a:spcAft>
                <a:spcPts val="600"/>
              </a:spcAft>
              <a:buFont typeface="Wingdings" pitchFamily="2" charset="2"/>
              <a:buChar char="Ø"/>
            </a:pPr>
            <a:r>
              <a:rPr lang="zh-CN" altLang="en-US" sz="2100" dirty="0">
                <a:latin typeface="微软雅黑" pitchFamily="34" charset="-122"/>
                <a:ea typeface="微软雅黑" pitchFamily="34" charset="-122"/>
              </a:rPr>
              <a:t>硬件加密成本不容忽视</a:t>
            </a:r>
            <a:endParaRPr lang="en-US" altLang="zh-CN" sz="2100" dirty="0">
              <a:latin typeface="微软雅黑" pitchFamily="34" charset="-122"/>
              <a:ea typeface="微软雅黑" pitchFamily="34" charset="-122"/>
            </a:endParaRPr>
          </a:p>
          <a:p>
            <a:pPr marL="800100" lvl="1" indent="-342900">
              <a:lnSpc>
                <a:spcPct val="150000"/>
              </a:lnSpc>
              <a:spcAft>
                <a:spcPts val="600"/>
              </a:spcAft>
              <a:buFont typeface="Wingdings" pitchFamily="2" charset="2"/>
              <a:buChar char="Ø"/>
            </a:pPr>
            <a:r>
              <a:rPr lang="zh-CN" altLang="en-US" sz="2100" dirty="0">
                <a:latin typeface="微软雅黑" pitchFamily="34" charset="-122"/>
                <a:ea typeface="微软雅黑" pitchFamily="34" charset="-122"/>
              </a:rPr>
              <a:t>硬件加密对大批量数据来说具有优势</a:t>
            </a:r>
            <a:endParaRPr lang="en-US" altLang="zh-CN" sz="2100" dirty="0">
              <a:latin typeface="微软雅黑" pitchFamily="34" charset="-122"/>
              <a:ea typeface="微软雅黑" pitchFamily="34" charset="-122"/>
            </a:endParaRPr>
          </a:p>
          <a:p>
            <a:pPr marL="800100" lvl="1" indent="-342900">
              <a:lnSpc>
                <a:spcPct val="150000"/>
              </a:lnSpc>
              <a:spcAft>
                <a:spcPts val="600"/>
              </a:spcAft>
              <a:buFont typeface="Wingdings" pitchFamily="2" charset="2"/>
              <a:buChar char="Ø"/>
            </a:pPr>
            <a:r>
              <a:rPr lang="zh-CN" altLang="en-US" sz="2100" dirty="0">
                <a:latin typeface="微软雅黑" pitchFamily="34" charset="-122"/>
                <a:ea typeface="微软雅黑" pitchFamily="34" charset="-122"/>
              </a:rPr>
              <a:t>加密算法可能受专利保护</a:t>
            </a:r>
            <a:endParaRPr lang="zh-CN" altLang="en-US" sz="2100" dirty="0">
              <a:solidFill>
                <a:srgbClr val="000099"/>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1642804817"/>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6"/>
          <p:cNvSpPr>
            <a:spLocks noGrp="1"/>
          </p:cNvSpPr>
          <p:nvPr>
            <p:ph type="sldNum" sz="quarter" idx="12"/>
          </p:nvPr>
        </p:nvSpPr>
        <p:spPr>
          <a:xfrm>
            <a:off x="7043783" y="6565900"/>
            <a:ext cx="1905000" cy="292100"/>
          </a:xfrm>
        </p:spPr>
        <p:txBody>
          <a:bodyPr/>
          <a:lstStyle/>
          <a:p>
            <a:fld id="{C4C60FB3-6AA1-4511-B560-2957F7B5E471}" type="slidenum">
              <a:rPr lang="zh-CN" altLang="en-US"/>
              <a:pPr/>
              <a:t>78</a:t>
            </a:fld>
            <a:endParaRPr lang="en-US" altLang="zh-CN" dirty="0"/>
          </a:p>
        </p:txBody>
      </p:sp>
      <p:sp>
        <p:nvSpPr>
          <p:cNvPr id="2803714" name="Rectangle 2"/>
          <p:cNvSpPr>
            <a:spLocks noGrp="1" noChangeArrowheads="1"/>
          </p:cNvSpPr>
          <p:nvPr>
            <p:ph type="body" sz="half" idx="1"/>
          </p:nvPr>
        </p:nvSpPr>
        <p:spPr>
          <a:xfrm>
            <a:off x="768350" y="1214438"/>
            <a:ext cx="7996238" cy="774700"/>
          </a:xfrm>
          <a:noFill/>
          <a:ln/>
        </p:spPr>
        <p:txBody>
          <a:bodyPr lIns="82550" tIns="41275" rIns="82550" bIns="41275"/>
          <a:lstStyle/>
          <a:p>
            <a:pPr algn="just" defTabSz="677863">
              <a:lnSpc>
                <a:spcPct val="130000"/>
              </a:lnSpc>
              <a:spcBef>
                <a:spcPct val="65000"/>
              </a:spcBef>
              <a:buClr>
                <a:schemeClr val="accent2">
                  <a:lumMod val="75000"/>
                </a:schemeClr>
              </a:buClr>
              <a:buFont typeface="Wingdings" pitchFamily="2" charset="2"/>
              <a:buChar char="Ø"/>
            </a:pPr>
            <a:r>
              <a:rPr lang="zh-CN" altLang="en-US" sz="2400" dirty="0">
                <a:solidFill>
                  <a:schemeClr val="accent2">
                    <a:lumMod val="75000"/>
                  </a:schemeClr>
                </a:solidFill>
                <a:latin typeface="微软雅黑" pitchFamily="34" charset="-122"/>
                <a:ea typeface="微软雅黑" pitchFamily="34" charset="-122"/>
              </a:rPr>
              <a:t>在做</a:t>
            </a:r>
            <a:r>
              <a:rPr lang="en-US" altLang="zh-CN" sz="2400" dirty="0">
                <a:solidFill>
                  <a:schemeClr val="accent2">
                    <a:lumMod val="75000"/>
                  </a:schemeClr>
                </a:solidFill>
                <a:latin typeface="微软雅黑" pitchFamily="34" charset="-122"/>
                <a:ea typeface="微软雅黑" pitchFamily="34" charset="-122"/>
              </a:rPr>
              <a:t>Hash</a:t>
            </a:r>
            <a:r>
              <a:rPr lang="zh-CN" altLang="en-US" sz="2400" dirty="0">
                <a:solidFill>
                  <a:schemeClr val="accent2">
                    <a:lumMod val="75000"/>
                  </a:schemeClr>
                </a:solidFill>
                <a:latin typeface="微软雅黑" pitchFamily="34" charset="-122"/>
                <a:ea typeface="微软雅黑" pitchFamily="34" charset="-122"/>
              </a:rPr>
              <a:t>操作前加入</a:t>
            </a:r>
            <a:r>
              <a:rPr lang="zh-CN" altLang="en-US" sz="2400" dirty="0">
                <a:solidFill>
                  <a:schemeClr val="accent2">
                    <a:lumMod val="75000"/>
                  </a:schemeClr>
                </a:solidFill>
                <a:effectLst>
                  <a:outerShdw blurRad="38100" dist="38100" dir="2700000" algn="tl">
                    <a:srgbClr val="000000">
                      <a:alpha val="43137"/>
                    </a:srgbClr>
                  </a:outerShdw>
                </a:effectLst>
                <a:latin typeface="微软雅黑" pitchFamily="34" charset="-122"/>
                <a:ea typeface="微软雅黑" pitchFamily="34" charset="-122"/>
              </a:rPr>
              <a:t>秘密值</a:t>
            </a:r>
            <a:r>
              <a:rPr lang="zh-CN" altLang="en-US" sz="2400" dirty="0">
                <a:solidFill>
                  <a:schemeClr val="accent2">
                    <a:lumMod val="75000"/>
                  </a:schemeClr>
                </a:solidFill>
                <a:latin typeface="微软雅黑" pitchFamily="34" charset="-122"/>
                <a:ea typeface="微软雅黑" pitchFamily="34" charset="-122"/>
              </a:rPr>
              <a:t>，传输前移去秘密值</a:t>
            </a:r>
          </a:p>
        </p:txBody>
      </p:sp>
      <p:sp>
        <p:nvSpPr>
          <p:cNvPr id="2803715" name="Rectangle 3"/>
          <p:cNvSpPr>
            <a:spLocks noChangeArrowheads="1"/>
          </p:cNvSpPr>
          <p:nvPr/>
        </p:nvSpPr>
        <p:spPr bwMode="auto">
          <a:xfrm>
            <a:off x="511175" y="393700"/>
            <a:ext cx="789781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zh-CN" altLang="en-US" sz="3600" dirty="0">
                <a:solidFill>
                  <a:schemeClr val="accent2"/>
                </a:solidFill>
                <a:effectLst>
                  <a:outerShdw blurRad="38100" dist="38100" dir="2700000" algn="tl">
                    <a:srgbClr val="C0C0C0"/>
                  </a:outerShdw>
                </a:effectLst>
                <a:latin typeface="+mj-ea"/>
                <a:ea typeface="+mj-ea"/>
                <a:cs typeface="+mj-cs"/>
              </a:rPr>
              <a:t>单向</a:t>
            </a:r>
            <a:r>
              <a:rPr lang="en-US" altLang="zh-CN" sz="3600" dirty="0">
                <a:solidFill>
                  <a:schemeClr val="accent2"/>
                </a:solidFill>
                <a:effectLst>
                  <a:outerShdw blurRad="38100" dist="38100" dir="2700000" algn="tl">
                    <a:srgbClr val="C0C0C0"/>
                  </a:outerShdw>
                </a:effectLst>
                <a:latin typeface="+mj-ea"/>
                <a:ea typeface="+mj-ea"/>
                <a:cs typeface="+mj-cs"/>
              </a:rPr>
              <a:t>Hash</a:t>
            </a:r>
            <a:r>
              <a:rPr lang="zh-CN" altLang="en-US" sz="3600" dirty="0">
                <a:solidFill>
                  <a:schemeClr val="accent2"/>
                </a:solidFill>
                <a:effectLst>
                  <a:outerShdw blurRad="38100" dist="38100" dir="2700000" algn="tl">
                    <a:srgbClr val="C0C0C0"/>
                  </a:outerShdw>
                </a:effectLst>
                <a:latin typeface="+mj-ea"/>
                <a:ea typeface="+mj-ea"/>
                <a:cs typeface="+mj-cs"/>
              </a:rPr>
              <a:t>函数实现消息认证</a:t>
            </a:r>
          </a:p>
        </p:txBody>
      </p:sp>
      <p:pic>
        <p:nvPicPr>
          <p:cNvPr id="2" name="图片 1">
            <a:extLst>
              <a:ext uri="{FF2B5EF4-FFF2-40B4-BE49-F238E27FC236}">
                <a16:creationId xmlns:a16="http://schemas.microsoft.com/office/drawing/2014/main" id="{437492A6-03D8-439B-BD4A-283459AF0EE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00158" y="2260600"/>
            <a:ext cx="7096125" cy="3382962"/>
          </a:xfrm>
          <a:prstGeom prst="rect">
            <a:avLst/>
          </a:prstGeom>
        </p:spPr>
      </p:pic>
    </p:spTree>
    <p:extLst>
      <p:ext uri="{BB962C8B-B14F-4D97-AF65-F5344CB8AC3E}">
        <p14:creationId xmlns:p14="http://schemas.microsoft.com/office/powerpoint/2010/main" val="2863839617"/>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6"/>
          <p:cNvSpPr>
            <a:spLocks noGrp="1"/>
          </p:cNvSpPr>
          <p:nvPr>
            <p:ph type="sldNum" sz="quarter" idx="12"/>
          </p:nvPr>
        </p:nvSpPr>
        <p:spPr>
          <a:xfrm>
            <a:off x="7043783" y="6565900"/>
            <a:ext cx="1905000" cy="292100"/>
          </a:xfrm>
        </p:spPr>
        <p:txBody>
          <a:bodyPr/>
          <a:lstStyle/>
          <a:p>
            <a:fld id="{C4C60FB3-6AA1-4511-B560-2957F7B5E471}" type="slidenum">
              <a:rPr lang="zh-CN" altLang="en-US"/>
              <a:pPr/>
              <a:t>79</a:t>
            </a:fld>
            <a:endParaRPr lang="en-US" altLang="zh-CN" dirty="0"/>
          </a:p>
        </p:txBody>
      </p:sp>
      <p:sp>
        <p:nvSpPr>
          <p:cNvPr id="2803714" name="Rectangle 2"/>
          <p:cNvSpPr>
            <a:spLocks noGrp="1" noChangeArrowheads="1"/>
          </p:cNvSpPr>
          <p:nvPr>
            <p:ph type="body" sz="half" idx="1"/>
          </p:nvPr>
        </p:nvSpPr>
        <p:spPr>
          <a:xfrm>
            <a:off x="667497" y="1214438"/>
            <a:ext cx="7996238" cy="4984656"/>
          </a:xfrm>
          <a:noFill/>
          <a:ln/>
        </p:spPr>
        <p:txBody>
          <a:bodyPr lIns="82550" tIns="41275" rIns="82550" bIns="41275"/>
          <a:lstStyle/>
          <a:p>
            <a:pPr algn="just" defTabSz="677863">
              <a:lnSpc>
                <a:spcPct val="130000"/>
              </a:lnSpc>
              <a:spcBef>
                <a:spcPct val="65000"/>
              </a:spcBef>
              <a:spcAft>
                <a:spcPts val="1200"/>
              </a:spcAft>
              <a:buClr>
                <a:schemeClr val="accent2">
                  <a:lumMod val="75000"/>
                </a:schemeClr>
              </a:buClr>
              <a:buFont typeface="Wingdings" pitchFamily="2" charset="2"/>
              <a:buChar char="Ø"/>
            </a:pPr>
            <a:r>
              <a:rPr lang="zh-CN" altLang="en-US" sz="2400" dirty="0">
                <a:solidFill>
                  <a:schemeClr val="accent2">
                    <a:lumMod val="75000"/>
                  </a:schemeClr>
                </a:solidFill>
                <a:latin typeface="微软雅黑" pitchFamily="34" charset="-122"/>
                <a:ea typeface="微软雅黑" pitchFamily="34" charset="-122"/>
              </a:rPr>
              <a:t>在做</a:t>
            </a:r>
            <a:r>
              <a:rPr lang="en-US" altLang="zh-CN" sz="2400" dirty="0">
                <a:solidFill>
                  <a:schemeClr val="accent2">
                    <a:lumMod val="75000"/>
                  </a:schemeClr>
                </a:solidFill>
                <a:latin typeface="微软雅黑" pitchFamily="34" charset="-122"/>
                <a:ea typeface="微软雅黑" pitchFamily="34" charset="-122"/>
              </a:rPr>
              <a:t>Hash</a:t>
            </a:r>
            <a:r>
              <a:rPr lang="zh-CN" altLang="en-US" sz="2400" dirty="0">
                <a:solidFill>
                  <a:schemeClr val="accent2">
                    <a:lumMod val="75000"/>
                  </a:schemeClr>
                </a:solidFill>
                <a:latin typeface="微软雅黑" pitchFamily="34" charset="-122"/>
                <a:ea typeface="微软雅黑" pitchFamily="34" charset="-122"/>
              </a:rPr>
              <a:t>操作前加入</a:t>
            </a:r>
            <a:r>
              <a:rPr lang="zh-CN" altLang="en-US" sz="2400" dirty="0">
                <a:solidFill>
                  <a:schemeClr val="accent2">
                    <a:lumMod val="75000"/>
                  </a:schemeClr>
                </a:solidFill>
                <a:effectLst>
                  <a:outerShdw blurRad="38100" dist="38100" dir="2700000" algn="tl">
                    <a:srgbClr val="000000">
                      <a:alpha val="43137"/>
                    </a:srgbClr>
                  </a:outerShdw>
                </a:effectLst>
                <a:latin typeface="微软雅黑" pitchFamily="34" charset="-122"/>
                <a:ea typeface="微软雅黑" pitchFamily="34" charset="-122"/>
              </a:rPr>
              <a:t>秘密值</a:t>
            </a:r>
            <a:r>
              <a:rPr lang="zh-CN" altLang="en-US" sz="2400" dirty="0">
                <a:solidFill>
                  <a:schemeClr val="accent2">
                    <a:lumMod val="75000"/>
                  </a:schemeClr>
                </a:solidFill>
                <a:latin typeface="微软雅黑" pitchFamily="34" charset="-122"/>
                <a:ea typeface="微软雅黑" pitchFamily="34" charset="-122"/>
              </a:rPr>
              <a:t>，传输前移去秘密值</a:t>
            </a:r>
            <a:endParaRPr lang="en-US" altLang="zh-CN" sz="2400" dirty="0">
              <a:solidFill>
                <a:schemeClr val="accent2">
                  <a:lumMod val="75000"/>
                </a:schemeClr>
              </a:solidFill>
              <a:latin typeface="微软雅黑" pitchFamily="34" charset="-122"/>
              <a:ea typeface="微软雅黑" pitchFamily="34" charset="-122"/>
            </a:endParaRPr>
          </a:p>
          <a:p>
            <a:pPr lvl="1">
              <a:spcAft>
                <a:spcPts val="1200"/>
              </a:spcAft>
              <a:buFont typeface="微软雅黑" pitchFamily="34" charset="-122"/>
              <a:buChar char="−"/>
            </a:pPr>
            <a:r>
              <a:rPr lang="zh-CN" altLang="en-US" sz="2400" dirty="0"/>
              <a:t>假设通信双方</a:t>
            </a:r>
            <a:r>
              <a:rPr lang="en-US" altLang="zh-CN" sz="2400" dirty="0"/>
              <a:t>(</a:t>
            </a:r>
            <a:r>
              <a:rPr lang="zh-CN" altLang="en-US" sz="2400" dirty="0"/>
              <a:t>例如</a:t>
            </a:r>
            <a:r>
              <a:rPr lang="en-US" altLang="zh-CN" sz="2400" dirty="0"/>
              <a:t>A </a:t>
            </a:r>
            <a:r>
              <a:rPr lang="zh-CN" altLang="en-US" sz="2400" dirty="0"/>
              <a:t>和</a:t>
            </a:r>
            <a:r>
              <a:rPr lang="en-US" altLang="zh-CN" sz="2400" dirty="0"/>
              <a:t>B) </a:t>
            </a:r>
            <a:r>
              <a:rPr lang="zh-CN" altLang="en-US" sz="2400" dirty="0"/>
              <a:t>共享秘密值</a:t>
            </a:r>
            <a:r>
              <a:rPr lang="en-US" altLang="zh-CN" sz="2400" dirty="0"/>
              <a:t>S</a:t>
            </a:r>
            <a:r>
              <a:rPr lang="en-US" altLang="zh-CN" sz="2400" baseline="-25000" dirty="0"/>
              <a:t>AB</a:t>
            </a:r>
          </a:p>
          <a:p>
            <a:pPr lvl="1">
              <a:spcAft>
                <a:spcPts val="1200"/>
              </a:spcAft>
              <a:buFont typeface="微软雅黑" pitchFamily="34" charset="-122"/>
              <a:buChar char="−"/>
            </a:pPr>
            <a:r>
              <a:rPr lang="en-US" altLang="zh-CN" sz="2400" i="1" dirty="0"/>
              <a:t>A </a:t>
            </a:r>
            <a:r>
              <a:rPr lang="zh-CN" altLang="en-US" sz="2400" dirty="0"/>
              <a:t>要给</a:t>
            </a:r>
            <a:r>
              <a:rPr lang="en-US" altLang="zh-CN" sz="2400" i="1" dirty="0"/>
              <a:t>B</a:t>
            </a:r>
            <a:r>
              <a:rPr lang="en-US" altLang="zh-CN" sz="2400" dirty="0"/>
              <a:t> </a:t>
            </a:r>
            <a:r>
              <a:rPr lang="zh-CN" altLang="en-US" sz="2400" dirty="0"/>
              <a:t>传送消息时， </a:t>
            </a:r>
            <a:r>
              <a:rPr lang="en-US" altLang="zh-CN" sz="2400" dirty="0"/>
              <a:t>A </a:t>
            </a:r>
            <a:r>
              <a:rPr lang="zh-CN" altLang="en-US" sz="2400" dirty="0"/>
              <a:t>计算秘密值与消息串接后的散列函数</a:t>
            </a:r>
            <a:r>
              <a:rPr lang="en-US" altLang="zh-CN" sz="2400" dirty="0"/>
              <a:t>: </a:t>
            </a:r>
            <a:r>
              <a:rPr lang="en-US" altLang="zh-CN" sz="2400" i="1" dirty="0"/>
              <a:t>MD</a:t>
            </a:r>
            <a:r>
              <a:rPr lang="en-US" altLang="zh-CN" sz="2400" i="1" baseline="-25000" dirty="0"/>
              <a:t>M</a:t>
            </a:r>
            <a:r>
              <a:rPr lang="en-US" altLang="zh-CN" sz="2400" i="1" dirty="0"/>
              <a:t> </a:t>
            </a:r>
            <a:r>
              <a:rPr lang="en-US" altLang="zh-CN" sz="2400" dirty="0"/>
              <a:t>= </a:t>
            </a:r>
            <a:r>
              <a:rPr lang="en-US" altLang="zh-CN" sz="2400" i="1" dirty="0"/>
              <a:t>H(S</a:t>
            </a:r>
            <a:r>
              <a:rPr lang="en-US" altLang="zh-CN" sz="2400" i="1" baseline="-25000" dirty="0"/>
              <a:t>AB</a:t>
            </a:r>
            <a:r>
              <a:rPr lang="en-US" altLang="zh-CN" sz="2400" i="1" dirty="0"/>
              <a:t> </a:t>
            </a:r>
            <a:r>
              <a:rPr lang="en-US" altLang="zh-CN" sz="2400" dirty="0"/>
              <a:t>11 M) </a:t>
            </a:r>
          </a:p>
          <a:p>
            <a:pPr lvl="1">
              <a:spcAft>
                <a:spcPts val="1200"/>
              </a:spcAft>
              <a:buFont typeface="微软雅黑" pitchFamily="34" charset="-122"/>
              <a:buChar char="−"/>
            </a:pPr>
            <a:r>
              <a:rPr lang="zh-CN" altLang="en-US" sz="2400" dirty="0"/>
              <a:t>发送</a:t>
            </a:r>
            <a:r>
              <a:rPr lang="en-US" altLang="zh-CN" sz="2400" dirty="0"/>
              <a:t>[MIIMD</a:t>
            </a:r>
            <a:r>
              <a:rPr lang="en-US" altLang="zh-CN" sz="2400" baseline="-25000" dirty="0"/>
              <a:t>M</a:t>
            </a:r>
            <a:r>
              <a:rPr lang="en-US" altLang="zh-CN" sz="2400" dirty="0"/>
              <a:t> ]</a:t>
            </a:r>
            <a:r>
              <a:rPr lang="zh-CN" altLang="en-US" sz="2400" dirty="0"/>
              <a:t>给</a:t>
            </a:r>
            <a:r>
              <a:rPr lang="en-US" altLang="zh-CN" sz="2400" dirty="0"/>
              <a:t>B </a:t>
            </a:r>
            <a:r>
              <a:rPr lang="zh-CN" altLang="en-US" sz="2400" dirty="0"/>
              <a:t>。由于</a:t>
            </a:r>
            <a:r>
              <a:rPr lang="en-US" altLang="zh-CN" sz="2400" dirty="0"/>
              <a:t>B </a:t>
            </a:r>
            <a:r>
              <a:rPr lang="zh-CN" altLang="en-US" sz="2400" dirty="0"/>
              <a:t>拥有</a:t>
            </a:r>
            <a:r>
              <a:rPr lang="en-US" altLang="zh-CN" sz="2400" dirty="0"/>
              <a:t>S</a:t>
            </a:r>
            <a:r>
              <a:rPr lang="en-US" altLang="zh-CN" sz="2400" baseline="-25000" dirty="0"/>
              <a:t>AB</a:t>
            </a:r>
            <a:r>
              <a:rPr lang="en-US" altLang="zh-CN" sz="2400" dirty="0"/>
              <a:t>, </a:t>
            </a:r>
            <a:r>
              <a:rPr lang="zh-CN" altLang="en-US" sz="2400" dirty="0"/>
              <a:t>他能重新计算</a:t>
            </a:r>
            <a:r>
              <a:rPr lang="en-US" altLang="zh-CN" sz="2400" dirty="0"/>
              <a:t>H(S</a:t>
            </a:r>
            <a:r>
              <a:rPr lang="en-US" altLang="zh-CN" sz="2400" baseline="-25000" dirty="0"/>
              <a:t>AB</a:t>
            </a:r>
            <a:r>
              <a:rPr lang="en-US" altLang="zh-CN" sz="2400" dirty="0"/>
              <a:t> 11 M) </a:t>
            </a:r>
            <a:r>
              <a:rPr lang="zh-CN" altLang="en-US" sz="2400" dirty="0"/>
              <a:t>， 验证</a:t>
            </a:r>
            <a:r>
              <a:rPr lang="en-US" altLang="zh-CN" sz="2400" dirty="0"/>
              <a:t> MD</a:t>
            </a:r>
            <a:r>
              <a:rPr lang="en-US" altLang="zh-CN" sz="2400" baseline="-25000" dirty="0"/>
              <a:t>M</a:t>
            </a:r>
            <a:endParaRPr lang="en-US" altLang="zh-CN" sz="2400" dirty="0"/>
          </a:p>
          <a:p>
            <a:pPr algn="just" defTabSz="677863">
              <a:lnSpc>
                <a:spcPct val="130000"/>
              </a:lnSpc>
              <a:spcBef>
                <a:spcPct val="65000"/>
              </a:spcBef>
              <a:spcAft>
                <a:spcPts val="1200"/>
              </a:spcAft>
              <a:buClr>
                <a:schemeClr val="accent2">
                  <a:lumMod val="75000"/>
                </a:schemeClr>
              </a:buClr>
              <a:buFont typeface="Wingdings" pitchFamily="2" charset="2"/>
              <a:buChar char="Ø"/>
            </a:pPr>
            <a:r>
              <a:rPr lang="zh-CN" altLang="en-US" dirty="0">
                <a:solidFill>
                  <a:schemeClr val="accent2">
                    <a:lumMod val="75000"/>
                  </a:schemeClr>
                </a:solidFill>
                <a:latin typeface="微软雅黑" pitchFamily="34" charset="-122"/>
                <a:ea typeface="微软雅黑" pitchFamily="34" charset="-122"/>
              </a:rPr>
              <a:t>因为秘密值本身并不会发送，所以攻击者不可能修改所截获的消息</a:t>
            </a:r>
            <a:endParaRPr lang="en-US" altLang="zh-CN" dirty="0">
              <a:solidFill>
                <a:schemeClr val="accent2">
                  <a:lumMod val="75000"/>
                </a:schemeClr>
              </a:solidFill>
              <a:latin typeface="微软雅黑" pitchFamily="34" charset="-122"/>
              <a:ea typeface="微软雅黑" pitchFamily="34" charset="-122"/>
            </a:endParaRPr>
          </a:p>
          <a:p>
            <a:pPr algn="just" defTabSz="677863">
              <a:lnSpc>
                <a:spcPct val="130000"/>
              </a:lnSpc>
              <a:spcBef>
                <a:spcPct val="65000"/>
              </a:spcBef>
              <a:spcAft>
                <a:spcPts val="1200"/>
              </a:spcAft>
              <a:buClr>
                <a:schemeClr val="accent2">
                  <a:lumMod val="75000"/>
                </a:schemeClr>
              </a:buClr>
              <a:buFont typeface="Wingdings" pitchFamily="2" charset="2"/>
              <a:buChar char="Ø"/>
            </a:pPr>
            <a:r>
              <a:rPr lang="zh-CN" altLang="en-US" dirty="0">
                <a:solidFill>
                  <a:schemeClr val="accent2">
                    <a:lumMod val="75000"/>
                  </a:schemeClr>
                </a:solidFill>
                <a:latin typeface="微软雅黑" pitchFamily="34" charset="-122"/>
                <a:ea typeface="微软雅黑" pitchFamily="34" charset="-122"/>
              </a:rPr>
              <a:t>只要不泄漏秘密值， 攻击者就不可能生成伪消息</a:t>
            </a:r>
          </a:p>
        </p:txBody>
      </p:sp>
      <p:sp>
        <p:nvSpPr>
          <p:cNvPr id="2803715" name="Rectangle 3"/>
          <p:cNvSpPr>
            <a:spLocks noChangeArrowheads="1"/>
          </p:cNvSpPr>
          <p:nvPr/>
        </p:nvSpPr>
        <p:spPr bwMode="auto">
          <a:xfrm>
            <a:off x="511175" y="393700"/>
            <a:ext cx="789781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a:r>
              <a:rPr lang="zh-CN" altLang="en-US" sz="3600" dirty="0">
                <a:solidFill>
                  <a:schemeClr val="accent2">
                    <a:lumMod val="75000"/>
                  </a:schemeClr>
                </a:solidFill>
                <a:effectLst>
                  <a:outerShdw blurRad="38100" dist="38100" dir="2700000" algn="tl">
                    <a:srgbClr val="C0C0C0"/>
                  </a:outerShdw>
                </a:effectLst>
                <a:latin typeface="+mj-ea"/>
                <a:ea typeface="+mj-ea"/>
                <a:cs typeface="+mj-cs"/>
              </a:rPr>
              <a:t>单向</a:t>
            </a:r>
            <a:r>
              <a:rPr lang="en-US" altLang="zh-CN" sz="3600" dirty="0">
                <a:solidFill>
                  <a:schemeClr val="accent2">
                    <a:lumMod val="75000"/>
                  </a:schemeClr>
                </a:solidFill>
                <a:effectLst>
                  <a:outerShdw blurRad="38100" dist="38100" dir="2700000" algn="tl">
                    <a:srgbClr val="C0C0C0"/>
                  </a:outerShdw>
                </a:effectLst>
                <a:latin typeface="+mj-ea"/>
                <a:ea typeface="+mj-ea"/>
                <a:cs typeface="+mj-cs"/>
              </a:rPr>
              <a:t>Hash</a:t>
            </a:r>
            <a:r>
              <a:rPr lang="zh-CN" altLang="en-US" sz="3600" dirty="0">
                <a:solidFill>
                  <a:schemeClr val="accent2">
                    <a:lumMod val="75000"/>
                  </a:schemeClr>
                </a:solidFill>
                <a:effectLst>
                  <a:outerShdw blurRad="38100" dist="38100" dir="2700000" algn="tl">
                    <a:srgbClr val="C0C0C0"/>
                  </a:outerShdw>
                </a:effectLst>
                <a:latin typeface="+mj-ea"/>
                <a:ea typeface="+mj-ea"/>
                <a:cs typeface="+mj-cs"/>
              </a:rPr>
              <a:t>函数实现消息认证</a:t>
            </a:r>
          </a:p>
        </p:txBody>
      </p:sp>
    </p:spTree>
    <p:extLst>
      <p:ext uri="{BB962C8B-B14F-4D97-AF65-F5344CB8AC3E}">
        <p14:creationId xmlns:p14="http://schemas.microsoft.com/office/powerpoint/2010/main" val="142112963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1778" name="Rectangle 2"/>
          <p:cNvSpPr>
            <a:spLocks noGrp="1" noChangeArrowheads="1"/>
          </p:cNvSpPr>
          <p:nvPr>
            <p:ph type="title"/>
          </p:nvPr>
        </p:nvSpPr>
        <p:spPr>
          <a:xfrm>
            <a:off x="457200" y="103188"/>
            <a:ext cx="8229600" cy="1143000"/>
          </a:xfrm>
          <a:noFill/>
          <a:ln/>
        </p:spPr>
        <p:txBody>
          <a:bodyPr lIns="82550" tIns="41275" rIns="82550" bIns="41275"/>
          <a:lstStyle/>
          <a:p>
            <a:pPr algn="ctr" defTabSz="677863"/>
            <a:r>
              <a:rPr lang="zh-CN" altLang="en-US" sz="3600" kern="1200" dirty="0">
                <a:solidFill>
                  <a:schemeClr val="accent2"/>
                </a:solidFill>
                <a:effectLst>
                  <a:outerShdw blurRad="38100" dist="38100" dir="2700000" algn="tl">
                    <a:srgbClr val="000000">
                      <a:alpha val="43137"/>
                    </a:srgbClr>
                  </a:outerShdw>
                </a:effectLst>
                <a:latin typeface="+mj-ea"/>
              </a:rPr>
              <a:t>公钥密码模型</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8</a:t>
            </a:fld>
            <a:endParaRPr lang="en-US" altLang="zh-CN"/>
          </a:p>
        </p:txBody>
      </p:sp>
      <p:pic>
        <p:nvPicPr>
          <p:cNvPr id="3" name="图片 2">
            <a:extLst>
              <a:ext uri="{FF2B5EF4-FFF2-40B4-BE49-F238E27FC236}">
                <a16:creationId xmlns:a16="http://schemas.microsoft.com/office/drawing/2014/main" id="{A7DD9D53-AB1C-458D-B542-86AD92B2EF00}"/>
              </a:ext>
            </a:extLst>
          </p:cNvPr>
          <p:cNvPicPr>
            <a:picLocks noChangeAspect="1"/>
          </p:cNvPicPr>
          <p:nvPr/>
        </p:nvPicPr>
        <p:blipFill>
          <a:blip r:embed="rId3"/>
          <a:stretch>
            <a:fillRect/>
          </a:stretch>
        </p:blipFill>
        <p:spPr>
          <a:xfrm>
            <a:off x="0" y="1054734"/>
            <a:ext cx="9144000" cy="5498466"/>
          </a:xfrm>
          <a:prstGeom prst="rect">
            <a:avLst/>
          </a:prstGeom>
        </p:spPr>
      </p:pic>
    </p:spTree>
    <p:extLst>
      <p:ext uri="{BB962C8B-B14F-4D97-AF65-F5344CB8AC3E}">
        <p14:creationId xmlns:p14="http://schemas.microsoft.com/office/powerpoint/2010/main" val="3327980185"/>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zh-CN" sz="3600" b="0" dirty="0">
                <a:solidFill>
                  <a:schemeClr val="accent2">
                    <a:lumMod val="75000"/>
                  </a:schemeClr>
                </a:solidFill>
                <a:effectLst>
                  <a:outerShdw blurRad="38100" dist="38100" dir="2700000" algn="tl">
                    <a:srgbClr val="000000">
                      <a:alpha val="43137"/>
                    </a:srgbClr>
                  </a:outerShdw>
                </a:effectLst>
                <a:latin typeface="+mj-ea"/>
              </a:rPr>
              <a:t>Hash</a:t>
            </a:r>
            <a:r>
              <a:rPr lang="zh-CN" altLang="en-US" sz="3600" dirty="0">
                <a:solidFill>
                  <a:schemeClr val="accent2">
                    <a:lumMod val="75000"/>
                  </a:schemeClr>
                </a:solidFill>
                <a:effectLst>
                  <a:outerShdw blurRad="38100" dist="38100" dir="2700000" algn="tl">
                    <a:srgbClr val="000000">
                      <a:alpha val="43137"/>
                    </a:srgbClr>
                  </a:outerShdw>
                </a:effectLst>
                <a:latin typeface="+mj-ea"/>
              </a:rPr>
              <a:t>与</a:t>
            </a:r>
            <a:r>
              <a:rPr lang="en-US" altLang="zh-CN" sz="3600" b="0" dirty="0">
                <a:solidFill>
                  <a:schemeClr val="accent2">
                    <a:lumMod val="75000"/>
                  </a:schemeClr>
                </a:solidFill>
                <a:effectLst>
                  <a:outerShdw blurRad="38100" dist="38100" dir="2700000" algn="tl">
                    <a:srgbClr val="000000">
                      <a:alpha val="43137"/>
                    </a:srgbClr>
                  </a:outerShdw>
                </a:effectLst>
                <a:latin typeface="+mj-ea"/>
              </a:rPr>
              <a:t>MAC</a:t>
            </a:r>
            <a:r>
              <a:rPr lang="zh-CN" altLang="en-US" sz="3600" dirty="0">
                <a:solidFill>
                  <a:schemeClr val="accent2">
                    <a:lumMod val="75000"/>
                  </a:schemeClr>
                </a:solidFill>
                <a:effectLst>
                  <a:outerShdw blurRad="38100" dist="38100" dir="2700000" algn="tl">
                    <a:srgbClr val="000000">
                      <a:alpha val="43137"/>
                    </a:srgbClr>
                  </a:outerShdw>
                </a:effectLst>
                <a:latin typeface="+mj-ea"/>
              </a:rPr>
              <a:t>的区别</a:t>
            </a:r>
          </a:p>
        </p:txBody>
      </p:sp>
      <p:sp>
        <p:nvSpPr>
          <p:cNvPr id="40963" name="Rectangle 3"/>
          <p:cNvSpPr>
            <a:spLocks noGrp="1" noChangeArrowheads="1"/>
          </p:cNvSpPr>
          <p:nvPr>
            <p:ph type="body" idx="1"/>
          </p:nvPr>
        </p:nvSpPr>
        <p:spPr>
          <a:xfrm>
            <a:off x="1573553" y="1942571"/>
            <a:ext cx="6639113" cy="3505760"/>
          </a:xfrm>
        </p:spPr>
        <p:txBody>
          <a:bodyPr/>
          <a:lstStyle/>
          <a:p>
            <a:pPr>
              <a:lnSpc>
                <a:spcPct val="150000"/>
              </a:lnSpc>
              <a:spcAft>
                <a:spcPts val="1200"/>
              </a:spcAft>
              <a:buClr>
                <a:schemeClr val="accent2">
                  <a:lumMod val="75000"/>
                </a:schemeClr>
              </a:buClr>
              <a:buFont typeface="Wingdings" pitchFamily="2" charset="2"/>
              <a:buChar char="Ø"/>
            </a:pPr>
            <a:r>
              <a:rPr lang="en-US" altLang="zh-CN" sz="2800" dirty="0"/>
              <a:t>MAC</a:t>
            </a:r>
            <a:r>
              <a:rPr lang="zh-CN" altLang="en-US" sz="2800" dirty="0"/>
              <a:t>需要对全部数据进行加密</a:t>
            </a:r>
          </a:p>
          <a:p>
            <a:pPr>
              <a:lnSpc>
                <a:spcPct val="150000"/>
              </a:lnSpc>
              <a:spcAft>
                <a:spcPts val="1200"/>
              </a:spcAft>
              <a:buClr>
                <a:schemeClr val="accent2">
                  <a:lumMod val="75000"/>
                </a:schemeClr>
              </a:buClr>
              <a:buFont typeface="Wingdings" pitchFamily="2" charset="2"/>
              <a:buChar char="Ø"/>
            </a:pPr>
            <a:r>
              <a:rPr lang="en-US" altLang="zh-CN" sz="2800" dirty="0"/>
              <a:t>MAC</a:t>
            </a:r>
            <a:r>
              <a:rPr lang="zh-CN" altLang="en-US" sz="2800" dirty="0"/>
              <a:t>速度慢</a:t>
            </a:r>
          </a:p>
          <a:p>
            <a:pPr>
              <a:lnSpc>
                <a:spcPct val="150000"/>
              </a:lnSpc>
              <a:spcAft>
                <a:spcPts val="1200"/>
              </a:spcAft>
              <a:buClr>
                <a:schemeClr val="accent2">
                  <a:lumMod val="75000"/>
                </a:schemeClr>
              </a:buClr>
              <a:buFont typeface="Wingdings" pitchFamily="2" charset="2"/>
              <a:buChar char="Ø"/>
            </a:pPr>
            <a:r>
              <a:rPr lang="en-US" altLang="zh-CN" sz="2800" dirty="0"/>
              <a:t>Hash</a:t>
            </a:r>
            <a:r>
              <a:rPr lang="zh-CN" altLang="en-US" sz="2800" dirty="0"/>
              <a:t>是一种直接产生鉴别码的方法</a:t>
            </a:r>
          </a:p>
          <a:p>
            <a:pPr>
              <a:lnSpc>
                <a:spcPct val="150000"/>
              </a:lnSpc>
              <a:spcAft>
                <a:spcPts val="1200"/>
              </a:spcAft>
              <a:buClr>
                <a:schemeClr val="accent2">
                  <a:lumMod val="75000"/>
                </a:schemeClr>
              </a:buClr>
              <a:buFont typeface="Wingdings" pitchFamily="2" charset="2"/>
              <a:buChar char="Ø"/>
            </a:pPr>
            <a:r>
              <a:rPr lang="en-US" altLang="zh-CN" sz="2800" dirty="0"/>
              <a:t>Hash</a:t>
            </a:r>
            <a:r>
              <a:rPr lang="zh-CN" altLang="en-US" sz="2800" dirty="0"/>
              <a:t>可用于数字签名</a:t>
            </a:r>
          </a:p>
        </p:txBody>
      </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80</a:t>
            </a:fld>
            <a:endParaRPr lang="en-US" altLang="zh-CN"/>
          </a:p>
        </p:txBody>
      </p:sp>
    </p:spTree>
    <p:extLst>
      <p:ext uri="{BB962C8B-B14F-4D97-AF65-F5344CB8AC3E}">
        <p14:creationId xmlns:p14="http://schemas.microsoft.com/office/powerpoint/2010/main" val="30105865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13"/>
          <p:cNvGrpSpPr>
            <a:grpSpLocks/>
          </p:cNvGrpSpPr>
          <p:nvPr/>
        </p:nvGrpSpPr>
        <p:grpSpPr bwMode="auto">
          <a:xfrm>
            <a:off x="1625690" y="1369112"/>
            <a:ext cx="762000" cy="665163"/>
            <a:chOff x="3174" y="2656"/>
            <a:chExt cx="1549" cy="1351"/>
          </a:xfrm>
        </p:grpSpPr>
        <p:sp>
          <p:nvSpPr>
            <p:cNvPr id="58" name="AutoShape 14"/>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59" name="AutoShape 1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60" name="AutoShape 16"/>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2" name="标题 1"/>
          <p:cNvSpPr>
            <a:spLocks noGrp="1"/>
          </p:cNvSpPr>
          <p:nvPr>
            <p:ph type="title"/>
          </p:nvPr>
        </p:nvSpPr>
        <p:spPr/>
        <p:txBody>
          <a:bodyPr/>
          <a:lstStyle/>
          <a:p>
            <a:r>
              <a:rPr lang="zh-CN" altLang="en-US" sz="3600" dirty="0">
                <a:solidFill>
                  <a:schemeClr val="accent2">
                    <a:lumMod val="75000"/>
                  </a:schemeClr>
                </a:solidFill>
                <a:effectLst>
                  <a:outerShdw blurRad="38100" dist="38100" dir="2700000" algn="tl">
                    <a:srgbClr val="000000">
                      <a:alpha val="43137"/>
                    </a:srgbClr>
                  </a:outerShdw>
                </a:effectLst>
                <a:latin typeface="+mj-ea"/>
              </a:rPr>
              <a:t>第</a:t>
            </a:r>
            <a:r>
              <a:rPr lang="en-US" altLang="zh-CN" sz="3600" dirty="0">
                <a:solidFill>
                  <a:schemeClr val="accent2">
                    <a:lumMod val="75000"/>
                  </a:schemeClr>
                </a:solidFill>
                <a:effectLst>
                  <a:outerShdw blurRad="38100" dist="38100" dir="2700000" algn="tl">
                    <a:srgbClr val="000000">
                      <a:alpha val="43137"/>
                    </a:srgbClr>
                  </a:outerShdw>
                </a:effectLst>
                <a:latin typeface="+mj-ea"/>
              </a:rPr>
              <a:t>3 </a:t>
            </a:r>
            <a:r>
              <a:rPr lang="zh-CN" altLang="en-US" sz="3600" dirty="0">
                <a:solidFill>
                  <a:schemeClr val="accent2">
                    <a:lumMod val="75000"/>
                  </a:schemeClr>
                </a:solidFill>
                <a:effectLst>
                  <a:outerShdw blurRad="38100" dist="38100" dir="2700000" algn="tl">
                    <a:srgbClr val="000000">
                      <a:alpha val="43137"/>
                    </a:srgbClr>
                  </a:outerShdw>
                </a:effectLst>
                <a:latin typeface="+mj-ea"/>
              </a:rPr>
              <a:t>章  公钥密码和消息认证</a:t>
            </a:r>
          </a:p>
        </p:txBody>
      </p:sp>
      <p:sp>
        <p:nvSpPr>
          <p:cNvPr id="19458" name="Rectangle 7"/>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fld id="{32BFAC4D-9C32-4931-8517-773A974F6B34}" type="slidenum">
              <a:rPr lang="en-US" altLang="zh-CN" smtClean="0">
                <a:latin typeface="Times New Roman" pitchFamily="18" charset="0"/>
              </a:rPr>
              <a:pPr/>
              <a:t>81</a:t>
            </a:fld>
            <a:endParaRPr lang="en-US" altLang="zh-CN">
              <a:latin typeface="Times New Roman" pitchFamily="18" charset="0"/>
            </a:endParaRPr>
          </a:p>
        </p:txBody>
      </p:sp>
      <p:grpSp>
        <p:nvGrpSpPr>
          <p:cNvPr id="19469" name="Group 13"/>
          <p:cNvGrpSpPr>
            <a:grpSpLocks/>
          </p:cNvGrpSpPr>
          <p:nvPr/>
        </p:nvGrpSpPr>
        <p:grpSpPr bwMode="auto">
          <a:xfrm>
            <a:off x="1644650" y="3121025"/>
            <a:ext cx="762000" cy="665163"/>
            <a:chOff x="3174" y="2656"/>
            <a:chExt cx="1549" cy="1351"/>
          </a:xfrm>
        </p:grpSpPr>
        <p:sp>
          <p:nvSpPr>
            <p:cNvPr id="19470" name="AutoShape 14"/>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71" name="AutoShape 1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72" name="AutoShape 16"/>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79" name="Line 23"/>
          <p:cNvSpPr>
            <a:spLocks noChangeShapeType="1"/>
          </p:cNvSpPr>
          <p:nvPr/>
        </p:nvSpPr>
        <p:spPr bwMode="auto">
          <a:xfrm>
            <a:off x="2254250" y="1984375"/>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0" name="Text Box 24"/>
          <p:cNvSpPr txBox="1">
            <a:spLocks noChangeArrowheads="1"/>
          </p:cNvSpPr>
          <p:nvPr/>
        </p:nvSpPr>
        <p:spPr bwMode="auto">
          <a:xfrm>
            <a:off x="2516188" y="1450975"/>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800">
                <a:latin typeface="+mj-ea"/>
                <a:ea typeface="+mj-ea"/>
              </a:defRPr>
            </a:lvl1pPr>
          </a:lstStyle>
          <a:p>
            <a:r>
              <a:rPr lang="zh-CN" altLang="en-US" sz="2400" dirty="0">
                <a:latin typeface="微软雅黑" pitchFamily="34" charset="-122"/>
                <a:ea typeface="微软雅黑" pitchFamily="34" charset="-122"/>
              </a:rPr>
              <a:t>消息认证方法</a:t>
            </a:r>
          </a:p>
        </p:txBody>
      </p:sp>
      <p:sp>
        <p:nvSpPr>
          <p:cNvPr id="19485" name="Line 29"/>
          <p:cNvSpPr>
            <a:spLocks noChangeShapeType="1"/>
          </p:cNvSpPr>
          <p:nvPr/>
        </p:nvSpPr>
        <p:spPr bwMode="auto">
          <a:xfrm>
            <a:off x="2254250" y="2847975"/>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6" name="Text Box 30"/>
          <p:cNvSpPr txBox="1">
            <a:spLocks noChangeArrowheads="1"/>
          </p:cNvSpPr>
          <p:nvPr/>
        </p:nvSpPr>
        <p:spPr bwMode="auto">
          <a:xfrm>
            <a:off x="2516188" y="2314575"/>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solidFill>
                  <a:schemeClr val="accent2">
                    <a:lumMod val="75000"/>
                  </a:schemeClr>
                </a:solidFill>
                <a:effectLst>
                  <a:outerShdw blurRad="38100" dist="38100" dir="2700000" algn="tl">
                    <a:srgbClr val="C0C0C0"/>
                  </a:outerShdw>
                </a:effectLst>
                <a:latin typeface="微软雅黑" pitchFamily="34" charset="-122"/>
                <a:ea typeface="微软雅黑" pitchFamily="34" charset="-122"/>
              </a:rPr>
              <a:t>安全散列函数</a:t>
            </a:r>
          </a:p>
        </p:txBody>
      </p:sp>
      <p:sp>
        <p:nvSpPr>
          <p:cNvPr id="19487" name="Text Box 31"/>
          <p:cNvSpPr txBox="1">
            <a:spLocks noChangeArrowheads="1"/>
          </p:cNvSpPr>
          <p:nvPr/>
        </p:nvSpPr>
        <p:spPr bwMode="gray">
          <a:xfrm>
            <a:off x="1677922" y="1459104"/>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3.1</a:t>
            </a:r>
          </a:p>
        </p:txBody>
      </p:sp>
      <p:sp>
        <p:nvSpPr>
          <p:cNvPr id="19488" name="Line 32"/>
          <p:cNvSpPr>
            <a:spLocks noChangeShapeType="1"/>
          </p:cNvSpPr>
          <p:nvPr/>
        </p:nvSpPr>
        <p:spPr bwMode="auto">
          <a:xfrm>
            <a:off x="2260600" y="37131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89" name="Text Box 33"/>
          <p:cNvSpPr txBox="1">
            <a:spLocks noChangeArrowheads="1"/>
          </p:cNvSpPr>
          <p:nvPr/>
        </p:nvSpPr>
        <p:spPr bwMode="auto">
          <a:xfrm>
            <a:off x="2516188" y="3179763"/>
            <a:ext cx="4464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消息认证码</a:t>
            </a:r>
          </a:p>
        </p:txBody>
      </p:sp>
      <p:sp>
        <p:nvSpPr>
          <p:cNvPr id="19490" name="Text Box 34"/>
          <p:cNvSpPr txBox="1">
            <a:spLocks noChangeArrowheads="1"/>
          </p:cNvSpPr>
          <p:nvPr/>
        </p:nvSpPr>
        <p:spPr bwMode="gray">
          <a:xfrm>
            <a:off x="1676445" y="3238500"/>
            <a:ext cx="6730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zh-CN" sz="2400" b="1" dirty="0">
                <a:solidFill>
                  <a:schemeClr val="bg1"/>
                </a:solidFill>
                <a:latin typeface="微软雅黑" pitchFamily="34" charset="-122"/>
                <a:ea typeface="微软雅黑" pitchFamily="34" charset="-122"/>
              </a:rPr>
              <a:t>3.3</a:t>
            </a:r>
          </a:p>
        </p:txBody>
      </p:sp>
      <p:grpSp>
        <p:nvGrpSpPr>
          <p:cNvPr id="19491" name="Group 35"/>
          <p:cNvGrpSpPr>
            <a:grpSpLocks/>
          </p:cNvGrpSpPr>
          <p:nvPr/>
        </p:nvGrpSpPr>
        <p:grpSpPr bwMode="auto">
          <a:xfrm>
            <a:off x="1644650" y="3967163"/>
            <a:ext cx="762000" cy="665162"/>
            <a:chOff x="3174" y="2656"/>
            <a:chExt cx="1549" cy="1351"/>
          </a:xfrm>
        </p:grpSpPr>
        <p:sp>
          <p:nvSpPr>
            <p:cNvPr id="19492" name="AutoShape 3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3" name="AutoShape 3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4" name="AutoShape 3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19495" name="Line 39"/>
          <p:cNvSpPr>
            <a:spLocks noChangeShapeType="1"/>
          </p:cNvSpPr>
          <p:nvPr/>
        </p:nvSpPr>
        <p:spPr bwMode="auto">
          <a:xfrm>
            <a:off x="2254250" y="45767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19496" name="Text Box 40"/>
          <p:cNvSpPr txBox="1">
            <a:spLocks noChangeArrowheads="1"/>
          </p:cNvSpPr>
          <p:nvPr/>
        </p:nvSpPr>
        <p:spPr bwMode="auto">
          <a:xfrm>
            <a:off x="2516188" y="4024313"/>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公钥密码原理</a:t>
            </a:r>
            <a:endParaRPr lang="en-US" altLang="zh-CN" sz="2400" dirty="0">
              <a:latin typeface="微软雅黑" pitchFamily="34" charset="-122"/>
              <a:ea typeface="微软雅黑" pitchFamily="34" charset="-122"/>
            </a:endParaRPr>
          </a:p>
        </p:txBody>
      </p:sp>
      <p:sp>
        <p:nvSpPr>
          <p:cNvPr id="19497" name="Text Box 41"/>
          <p:cNvSpPr txBox="1">
            <a:spLocks noChangeArrowheads="1"/>
          </p:cNvSpPr>
          <p:nvPr/>
        </p:nvSpPr>
        <p:spPr bwMode="gray">
          <a:xfrm>
            <a:off x="1692937" y="4065588"/>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3.4</a:t>
            </a:r>
          </a:p>
        </p:txBody>
      </p:sp>
      <p:grpSp>
        <p:nvGrpSpPr>
          <p:cNvPr id="33" name="Group 13"/>
          <p:cNvGrpSpPr>
            <a:grpSpLocks/>
          </p:cNvGrpSpPr>
          <p:nvPr/>
        </p:nvGrpSpPr>
        <p:grpSpPr bwMode="auto">
          <a:xfrm>
            <a:off x="1651045" y="4848225"/>
            <a:ext cx="762000" cy="665163"/>
            <a:chOff x="3174" y="2656"/>
            <a:chExt cx="1549" cy="1351"/>
          </a:xfrm>
        </p:grpSpPr>
        <p:sp>
          <p:nvSpPr>
            <p:cNvPr id="34" name="AutoShape 14"/>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5" name="AutoShape 15"/>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6" name="AutoShape 16"/>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38" name="Line 32"/>
          <p:cNvSpPr>
            <a:spLocks noChangeShapeType="1"/>
          </p:cNvSpPr>
          <p:nvPr/>
        </p:nvSpPr>
        <p:spPr bwMode="auto">
          <a:xfrm>
            <a:off x="2266995" y="54403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39" name="Text Box 33"/>
          <p:cNvSpPr txBox="1">
            <a:spLocks noChangeArrowheads="1"/>
          </p:cNvSpPr>
          <p:nvPr/>
        </p:nvSpPr>
        <p:spPr bwMode="auto">
          <a:xfrm>
            <a:off x="2522583" y="4906963"/>
            <a:ext cx="44640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0" hangingPunct="0">
              <a:defRPr sz="2600">
                <a:latin typeface="+mj-ea"/>
                <a:ea typeface="+mj-ea"/>
              </a:defRPr>
            </a:lvl1pPr>
          </a:lstStyle>
          <a:p>
            <a:r>
              <a:rPr lang="zh-CN" altLang="en-US" sz="2400" dirty="0">
                <a:latin typeface="微软雅黑" pitchFamily="34" charset="-122"/>
                <a:ea typeface="微软雅黑" pitchFamily="34" charset="-122"/>
              </a:rPr>
              <a:t>公钥密码算法</a:t>
            </a:r>
          </a:p>
        </p:txBody>
      </p:sp>
      <p:sp>
        <p:nvSpPr>
          <p:cNvPr id="40" name="Text Box 34"/>
          <p:cNvSpPr txBox="1">
            <a:spLocks noChangeArrowheads="1"/>
          </p:cNvSpPr>
          <p:nvPr/>
        </p:nvSpPr>
        <p:spPr bwMode="gray">
          <a:xfrm>
            <a:off x="1682750" y="4965700"/>
            <a:ext cx="6858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altLang="zh-CN" sz="2400" b="1" dirty="0">
                <a:solidFill>
                  <a:schemeClr val="bg1"/>
                </a:solidFill>
                <a:latin typeface="微软雅黑" pitchFamily="34" charset="-122"/>
                <a:ea typeface="微软雅黑" pitchFamily="34" charset="-122"/>
              </a:rPr>
              <a:t>3.5</a:t>
            </a:r>
          </a:p>
        </p:txBody>
      </p:sp>
      <p:grpSp>
        <p:nvGrpSpPr>
          <p:cNvPr id="41" name="Group 35"/>
          <p:cNvGrpSpPr>
            <a:grpSpLocks/>
          </p:cNvGrpSpPr>
          <p:nvPr/>
        </p:nvGrpSpPr>
        <p:grpSpPr bwMode="auto">
          <a:xfrm>
            <a:off x="1651045" y="5694363"/>
            <a:ext cx="762000" cy="665162"/>
            <a:chOff x="3174" y="2656"/>
            <a:chExt cx="1549" cy="1351"/>
          </a:xfrm>
        </p:grpSpPr>
        <p:sp>
          <p:nvSpPr>
            <p:cNvPr id="42" name="AutoShape 36"/>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3" name="AutoShape 37"/>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4" name="AutoShape 38"/>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grpSp>
      <p:sp>
        <p:nvSpPr>
          <p:cNvPr id="45" name="Line 39"/>
          <p:cNvSpPr>
            <a:spLocks noChangeShapeType="1"/>
          </p:cNvSpPr>
          <p:nvPr/>
        </p:nvSpPr>
        <p:spPr bwMode="auto">
          <a:xfrm>
            <a:off x="2260645" y="6303963"/>
            <a:ext cx="4800600" cy="0"/>
          </a:xfrm>
          <a:prstGeom prst="line">
            <a:avLst/>
          </a:prstGeom>
          <a:noFill/>
          <a:ln w="25400">
            <a:solidFill>
              <a:schemeClr val="tx2"/>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微软雅黑" pitchFamily="34" charset="-122"/>
              <a:ea typeface="微软雅黑" pitchFamily="34" charset="-122"/>
            </a:endParaRPr>
          </a:p>
        </p:txBody>
      </p:sp>
      <p:sp>
        <p:nvSpPr>
          <p:cNvPr id="46" name="Text Box 40"/>
          <p:cNvSpPr txBox="1">
            <a:spLocks noChangeArrowheads="1"/>
          </p:cNvSpPr>
          <p:nvPr/>
        </p:nvSpPr>
        <p:spPr bwMode="auto">
          <a:xfrm>
            <a:off x="2522583" y="5751513"/>
            <a:ext cx="43926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zh-CN" altLang="en-US" sz="2400" dirty="0">
                <a:latin typeface="微软雅黑" pitchFamily="34" charset="-122"/>
                <a:ea typeface="微软雅黑" pitchFamily="34" charset="-122"/>
              </a:rPr>
              <a:t>数字签名</a:t>
            </a:r>
            <a:endParaRPr lang="en-US" altLang="zh-CN" sz="2400" dirty="0">
              <a:latin typeface="微软雅黑" pitchFamily="34" charset="-122"/>
              <a:ea typeface="微软雅黑" pitchFamily="34" charset="-122"/>
            </a:endParaRPr>
          </a:p>
        </p:txBody>
      </p:sp>
      <p:sp>
        <p:nvSpPr>
          <p:cNvPr id="47" name="Text Box 41"/>
          <p:cNvSpPr txBox="1">
            <a:spLocks noChangeArrowheads="1"/>
          </p:cNvSpPr>
          <p:nvPr/>
        </p:nvSpPr>
        <p:spPr bwMode="gray">
          <a:xfrm>
            <a:off x="1699332" y="5792788"/>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3.6</a:t>
            </a:r>
          </a:p>
        </p:txBody>
      </p:sp>
      <p:sp>
        <p:nvSpPr>
          <p:cNvPr id="52" name="Text Box 31"/>
          <p:cNvSpPr txBox="1">
            <a:spLocks noChangeArrowheads="1"/>
          </p:cNvSpPr>
          <p:nvPr/>
        </p:nvSpPr>
        <p:spPr bwMode="gray">
          <a:xfrm>
            <a:off x="1692937" y="2364191"/>
            <a:ext cx="6511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3.2</a:t>
            </a:r>
          </a:p>
        </p:txBody>
      </p:sp>
      <p:grpSp>
        <p:nvGrpSpPr>
          <p:cNvPr id="48" name="Group 18"/>
          <p:cNvGrpSpPr>
            <a:grpSpLocks/>
          </p:cNvGrpSpPr>
          <p:nvPr/>
        </p:nvGrpSpPr>
        <p:grpSpPr bwMode="auto">
          <a:xfrm>
            <a:off x="1631972" y="2225378"/>
            <a:ext cx="762000" cy="665163"/>
            <a:chOff x="1110" y="2656"/>
            <a:chExt cx="1549" cy="1351"/>
          </a:xfrm>
        </p:grpSpPr>
        <p:sp>
          <p:nvSpPr>
            <p:cNvPr id="49" name="AutoShape 19"/>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AutoShape 20"/>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AutoShape 21"/>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矩形 2"/>
          <p:cNvSpPr/>
          <p:nvPr/>
        </p:nvSpPr>
        <p:spPr>
          <a:xfrm>
            <a:off x="1682729" y="2329531"/>
            <a:ext cx="651140" cy="461665"/>
          </a:xfrm>
          <a:prstGeom prst="rect">
            <a:avLst/>
          </a:prstGeom>
        </p:spPr>
        <p:txBody>
          <a:bodyPr wrap="none">
            <a:spAutoFit/>
          </a:bodyPr>
          <a:lstStyle/>
          <a:p>
            <a:pPr algn="ctr" eaLnBrk="0" hangingPunct="0"/>
            <a:r>
              <a:rPr lang="en-US" altLang="zh-CN" sz="2400" b="1" dirty="0">
                <a:solidFill>
                  <a:schemeClr val="bg1"/>
                </a:solidFill>
                <a:latin typeface="微软雅黑" pitchFamily="34" charset="-122"/>
                <a:ea typeface="微软雅黑" pitchFamily="34" charset="-122"/>
              </a:rPr>
              <a:t>3.2</a:t>
            </a:r>
          </a:p>
        </p:txBody>
      </p:sp>
    </p:spTree>
    <p:extLst>
      <p:ext uri="{BB962C8B-B14F-4D97-AF65-F5344CB8AC3E}">
        <p14:creationId xmlns:p14="http://schemas.microsoft.com/office/powerpoint/2010/main" val="39936891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23850" y="188913"/>
            <a:ext cx="8540750" cy="792162"/>
          </a:xfrm>
        </p:spPr>
        <p:txBody>
          <a:bodyPr/>
          <a:lstStyle/>
          <a:p>
            <a:r>
              <a:rPr lang="en-US" altLang="zh-CN" sz="3600" dirty="0">
                <a:solidFill>
                  <a:schemeClr val="accent2">
                    <a:lumMod val="75000"/>
                  </a:schemeClr>
                </a:solidFill>
                <a:effectLst>
                  <a:outerShdw blurRad="38100" dist="38100" dir="2700000" algn="tl">
                    <a:srgbClr val="C0C0C0"/>
                  </a:outerShdw>
                </a:effectLst>
                <a:latin typeface="+mj-ea"/>
              </a:rPr>
              <a:t>3.2 </a:t>
            </a:r>
            <a:r>
              <a:rPr lang="zh-CN" altLang="en-US" sz="3600" dirty="0">
                <a:solidFill>
                  <a:schemeClr val="accent2">
                    <a:lumMod val="75000"/>
                  </a:schemeClr>
                </a:solidFill>
                <a:effectLst>
                  <a:outerShdw blurRad="38100" dist="38100" dir="2700000" algn="tl">
                    <a:srgbClr val="C0C0C0"/>
                  </a:outerShdw>
                </a:effectLst>
                <a:latin typeface="+mj-ea"/>
              </a:rPr>
              <a:t>安全散列函数</a:t>
            </a:r>
            <a:endParaRPr lang="zh-CN" altLang="en-US" sz="3600" dirty="0">
              <a:solidFill>
                <a:schemeClr val="accent2">
                  <a:lumMod val="75000"/>
                </a:schemeClr>
              </a:solidFill>
            </a:endParaRPr>
          </a:p>
        </p:txBody>
      </p:sp>
      <p:sp>
        <p:nvSpPr>
          <p:cNvPr id="33795" name="Rectangle 3"/>
          <p:cNvSpPr>
            <a:spLocks noGrp="1" noChangeArrowheads="1"/>
          </p:cNvSpPr>
          <p:nvPr>
            <p:ph type="body" idx="1"/>
          </p:nvPr>
        </p:nvSpPr>
        <p:spPr>
          <a:xfrm>
            <a:off x="654051" y="1279525"/>
            <a:ext cx="8147050" cy="3076575"/>
          </a:xfrm>
        </p:spPr>
        <p:txBody>
          <a:bodyPr/>
          <a:lstStyle/>
          <a:p>
            <a:pPr>
              <a:lnSpc>
                <a:spcPct val="90000"/>
              </a:lnSpc>
              <a:spcBef>
                <a:spcPct val="0"/>
              </a:spcBef>
              <a:buFont typeface="Wingdings" pitchFamily="2" charset="2"/>
              <a:buChar char="Ø"/>
            </a:pPr>
            <a:r>
              <a:rPr lang="zh-CN" altLang="en-US" sz="2200" dirty="0">
                <a:solidFill>
                  <a:schemeClr val="accent2">
                    <a:lumMod val="75000"/>
                  </a:schemeClr>
                </a:solidFill>
                <a:latin typeface="微软雅黑" pitchFamily="34" charset="-122"/>
                <a:ea typeface="微软雅黑" pitchFamily="34" charset="-122"/>
              </a:rPr>
              <a:t>哈希</a:t>
            </a:r>
            <a:r>
              <a:rPr lang="en-US" altLang="zh-CN" sz="2200" dirty="0">
                <a:solidFill>
                  <a:schemeClr val="accent2">
                    <a:lumMod val="75000"/>
                  </a:schemeClr>
                </a:solidFill>
                <a:latin typeface="微软雅黑" pitchFamily="34" charset="-122"/>
                <a:ea typeface="微软雅黑" pitchFamily="34" charset="-122"/>
              </a:rPr>
              <a:t>(Hash)</a:t>
            </a:r>
            <a:r>
              <a:rPr lang="zh-CN" altLang="en-US" sz="2200" dirty="0">
                <a:solidFill>
                  <a:schemeClr val="accent2">
                    <a:lumMod val="75000"/>
                  </a:schemeClr>
                </a:solidFill>
                <a:latin typeface="微软雅黑" pitchFamily="34" charset="-122"/>
                <a:ea typeface="微软雅黑" pitchFamily="34" charset="-122"/>
              </a:rPr>
              <a:t>函数：</a:t>
            </a:r>
            <a:r>
              <a:rPr lang="en-US" altLang="zh-CN" sz="2200" dirty="0">
                <a:solidFill>
                  <a:schemeClr val="accent2">
                    <a:lumMod val="75000"/>
                  </a:schemeClr>
                </a:solidFill>
                <a:latin typeface="微软雅黑" pitchFamily="34" charset="-122"/>
                <a:ea typeface="微软雅黑" pitchFamily="34" charset="-122"/>
              </a:rPr>
              <a:t>h=H(M)</a:t>
            </a:r>
          </a:p>
          <a:p>
            <a:pPr lvl="1">
              <a:lnSpc>
                <a:spcPct val="120000"/>
              </a:lnSpc>
              <a:spcBef>
                <a:spcPct val="0"/>
              </a:spcBef>
              <a:spcAft>
                <a:spcPts val="1200"/>
              </a:spcAft>
              <a:buFont typeface="微软雅黑" pitchFamily="34" charset="-122"/>
              <a:buChar char="−"/>
            </a:pPr>
            <a:r>
              <a:rPr lang="zh-CN" altLang="en-US" sz="2100" dirty="0">
                <a:latin typeface="微软雅黑" pitchFamily="34" charset="-122"/>
                <a:ea typeface="微软雅黑" pitchFamily="34" charset="-122"/>
              </a:rPr>
              <a:t>又称为：杂凑函数、散列函数、数字指纹（</a:t>
            </a:r>
            <a:r>
              <a:rPr lang="en-US" altLang="zh-CN" sz="2100" dirty="0">
                <a:latin typeface="微软雅黑" pitchFamily="34" charset="-122"/>
                <a:ea typeface="微软雅黑" pitchFamily="34" charset="-122"/>
              </a:rPr>
              <a:t>Digital finger print)</a:t>
            </a:r>
            <a:r>
              <a:rPr lang="zh-CN" altLang="en-US" sz="2100" dirty="0">
                <a:latin typeface="微软雅黑" pitchFamily="34" charset="-122"/>
                <a:ea typeface="微软雅黑" pitchFamily="34" charset="-122"/>
              </a:rPr>
              <a:t>、压缩（</a:t>
            </a:r>
            <a:r>
              <a:rPr lang="en-US" altLang="zh-CN" sz="2100" dirty="0">
                <a:latin typeface="微软雅黑" pitchFamily="34" charset="-122"/>
                <a:ea typeface="微软雅黑" pitchFamily="34" charset="-122"/>
              </a:rPr>
              <a:t>Compression)</a:t>
            </a:r>
            <a:r>
              <a:rPr lang="zh-CN" altLang="en-US" sz="2100" dirty="0">
                <a:latin typeface="微软雅黑" pitchFamily="34" charset="-122"/>
                <a:ea typeface="微软雅黑" pitchFamily="34" charset="-122"/>
              </a:rPr>
              <a:t>函数、紧缩（</a:t>
            </a:r>
            <a:r>
              <a:rPr lang="en-US" altLang="zh-CN" sz="2100" dirty="0">
                <a:latin typeface="微软雅黑" pitchFamily="34" charset="-122"/>
                <a:ea typeface="微软雅黑" pitchFamily="34" charset="-122"/>
              </a:rPr>
              <a:t>Contraction </a:t>
            </a:r>
            <a:r>
              <a:rPr lang="zh-CN" altLang="en-US" sz="2100" dirty="0">
                <a:latin typeface="微软雅黑" pitchFamily="34" charset="-122"/>
                <a:ea typeface="微软雅黑" pitchFamily="34" charset="-122"/>
              </a:rPr>
              <a:t>）函数、数据鉴别码</a:t>
            </a:r>
            <a:r>
              <a:rPr lang="en-US" altLang="zh-CN" sz="2100" dirty="0">
                <a:latin typeface="微软雅黑" pitchFamily="34" charset="-122"/>
                <a:ea typeface="微软雅黑" pitchFamily="34" charset="-122"/>
              </a:rPr>
              <a:t>DAC</a:t>
            </a:r>
            <a:r>
              <a:rPr lang="zh-CN" altLang="en-US" sz="2100" dirty="0">
                <a:latin typeface="微软雅黑" pitchFamily="34" charset="-122"/>
                <a:ea typeface="微软雅黑" pitchFamily="34" charset="-122"/>
              </a:rPr>
              <a:t>（</a:t>
            </a:r>
            <a:r>
              <a:rPr lang="en-US" altLang="zh-CN" sz="2100" dirty="0">
                <a:latin typeface="微软雅黑" pitchFamily="34" charset="-122"/>
                <a:ea typeface="微软雅黑" pitchFamily="34" charset="-122"/>
              </a:rPr>
              <a:t>Data authentication code</a:t>
            </a:r>
            <a:r>
              <a:rPr lang="zh-CN" altLang="en-US" sz="2100" dirty="0">
                <a:latin typeface="微软雅黑" pitchFamily="34" charset="-122"/>
                <a:ea typeface="微软雅黑" pitchFamily="34" charset="-122"/>
              </a:rPr>
              <a:t>）、篡改检验码</a:t>
            </a:r>
            <a:r>
              <a:rPr lang="en-US" altLang="zh-CN" sz="2100" dirty="0">
                <a:latin typeface="微软雅黑" pitchFamily="34" charset="-122"/>
                <a:ea typeface="微软雅黑" pitchFamily="34" charset="-122"/>
              </a:rPr>
              <a:t>MDC(Manipulation detection code)</a:t>
            </a:r>
          </a:p>
          <a:p>
            <a:pPr lvl="1">
              <a:lnSpc>
                <a:spcPct val="120000"/>
              </a:lnSpc>
              <a:spcBef>
                <a:spcPct val="0"/>
              </a:spcBef>
              <a:spcAft>
                <a:spcPts val="1200"/>
              </a:spcAft>
              <a:buFont typeface="微软雅黑" pitchFamily="34" charset="-122"/>
              <a:buChar char="−"/>
            </a:pPr>
            <a:r>
              <a:rPr lang="en-US" altLang="zh-CN" sz="2100" dirty="0">
                <a:latin typeface="微软雅黑" pitchFamily="34" charset="-122"/>
                <a:ea typeface="微软雅黑" pitchFamily="34" charset="-122"/>
              </a:rPr>
              <a:t>hash</a:t>
            </a:r>
            <a:r>
              <a:rPr lang="zh-CN" altLang="en-US" sz="2100" dirty="0">
                <a:latin typeface="微软雅黑" pitchFamily="34" charset="-122"/>
                <a:ea typeface="微软雅黑" pitchFamily="34" charset="-122"/>
              </a:rPr>
              <a:t>函数的输入是可变长的消息</a:t>
            </a:r>
            <a:r>
              <a:rPr lang="en-US" altLang="zh-CN" sz="2100" dirty="0">
                <a:latin typeface="微软雅黑" pitchFamily="34" charset="-122"/>
                <a:ea typeface="微软雅黑" pitchFamily="34" charset="-122"/>
              </a:rPr>
              <a:t>M</a:t>
            </a:r>
            <a:r>
              <a:rPr lang="zh-CN" altLang="en-US" sz="2100" dirty="0">
                <a:latin typeface="微软雅黑" pitchFamily="34" charset="-122"/>
                <a:ea typeface="微软雅黑" pitchFamily="34" charset="-122"/>
              </a:rPr>
              <a:t>，输出是固定大小的</a:t>
            </a:r>
            <a:r>
              <a:rPr lang="en-US" altLang="zh-CN" sz="2100" dirty="0">
                <a:latin typeface="微软雅黑" pitchFamily="34" charset="-122"/>
                <a:ea typeface="微软雅黑" pitchFamily="34" charset="-122"/>
              </a:rPr>
              <a:t>hash</a:t>
            </a:r>
            <a:r>
              <a:rPr lang="zh-CN" altLang="en-US" sz="2100" dirty="0">
                <a:latin typeface="微软雅黑" pitchFamily="34" charset="-122"/>
                <a:ea typeface="微软雅黑" pitchFamily="34" charset="-122"/>
              </a:rPr>
              <a:t>码</a:t>
            </a:r>
            <a:r>
              <a:rPr lang="en-US" altLang="zh-CN" sz="2100" dirty="0">
                <a:latin typeface="微软雅黑" pitchFamily="34" charset="-122"/>
                <a:ea typeface="微软雅黑" pitchFamily="34" charset="-122"/>
              </a:rPr>
              <a:t>H(M)</a:t>
            </a:r>
            <a:r>
              <a:rPr lang="zh-CN" altLang="en-US" sz="2100" dirty="0">
                <a:latin typeface="微软雅黑" pitchFamily="34" charset="-122"/>
                <a:ea typeface="微软雅黑" pitchFamily="34" charset="-122"/>
              </a:rPr>
              <a:t>，或称消息摘要</a:t>
            </a:r>
            <a:r>
              <a:rPr lang="en-US" altLang="zh-CN" sz="2100" dirty="0">
                <a:latin typeface="微软雅黑" pitchFamily="34" charset="-122"/>
                <a:ea typeface="微软雅黑" pitchFamily="34" charset="-122"/>
              </a:rPr>
              <a:t>(Message Digest) </a:t>
            </a:r>
            <a:r>
              <a:rPr lang="zh-CN" altLang="en-US" sz="2100" dirty="0">
                <a:latin typeface="微软雅黑" pitchFamily="34" charset="-122"/>
                <a:ea typeface="微软雅黑" pitchFamily="34" charset="-122"/>
              </a:rPr>
              <a:t>、</a:t>
            </a:r>
            <a:r>
              <a:rPr lang="en-US" altLang="zh-CN" sz="2100" dirty="0">
                <a:latin typeface="微软雅黑" pitchFamily="34" charset="-122"/>
                <a:ea typeface="微软雅黑" pitchFamily="34" charset="-122"/>
              </a:rPr>
              <a:t>hash</a:t>
            </a:r>
            <a:r>
              <a:rPr lang="zh-CN" altLang="en-US" sz="2100" dirty="0">
                <a:latin typeface="微软雅黑" pitchFamily="34" charset="-122"/>
                <a:ea typeface="微软雅黑" pitchFamily="34" charset="-122"/>
              </a:rPr>
              <a:t>值</a:t>
            </a:r>
          </a:p>
        </p:txBody>
      </p:sp>
      <p:grpSp>
        <p:nvGrpSpPr>
          <p:cNvPr id="33797" name="Group 5"/>
          <p:cNvGrpSpPr>
            <a:grpSpLocks/>
          </p:cNvGrpSpPr>
          <p:nvPr/>
        </p:nvGrpSpPr>
        <p:grpSpPr bwMode="auto">
          <a:xfrm>
            <a:off x="1171576" y="4547394"/>
            <a:ext cx="7200900" cy="1644650"/>
            <a:chOff x="567" y="1033"/>
            <a:chExt cx="4536" cy="1036"/>
          </a:xfrm>
        </p:grpSpPr>
        <p:sp>
          <p:nvSpPr>
            <p:cNvPr id="33798" name="Rectangle 6"/>
            <p:cNvSpPr>
              <a:spLocks noChangeArrowheads="1"/>
            </p:cNvSpPr>
            <p:nvPr/>
          </p:nvSpPr>
          <p:spPr bwMode="auto">
            <a:xfrm>
              <a:off x="567" y="1033"/>
              <a:ext cx="1573" cy="1036"/>
            </a:xfrm>
            <a:prstGeom prst="rect">
              <a:avLst/>
            </a:prstGeom>
            <a:gradFill rotWithShape="1">
              <a:gsLst>
                <a:gs pos="0">
                  <a:srgbClr val="FF99CC"/>
                </a:gs>
                <a:gs pos="50000">
                  <a:srgbClr val="FFFFFF"/>
                </a:gs>
                <a:gs pos="100000">
                  <a:srgbClr val="FF99CC"/>
                </a:gs>
              </a:gsLst>
              <a:lin ang="5400000" scaled="1"/>
            </a:gradFill>
            <a:ln w="28575">
              <a:solidFill>
                <a:schemeClr val="tx1"/>
              </a:solidFill>
              <a:miter lim="800000"/>
              <a:headEnd/>
              <a:tailEnd/>
            </a:ln>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33799" name="Rectangle 7"/>
            <p:cNvSpPr>
              <a:spLocks noChangeArrowheads="1"/>
            </p:cNvSpPr>
            <p:nvPr/>
          </p:nvSpPr>
          <p:spPr bwMode="auto">
            <a:xfrm>
              <a:off x="685" y="1342"/>
              <a:ext cx="1167"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200000"/>
                </a:lnSpc>
              </a:pPr>
              <a:r>
                <a:rPr lang="zh-CN" altLang="en-US" sz="2000" dirty="0">
                  <a:solidFill>
                    <a:srgbClr val="000000"/>
                  </a:solidFill>
                  <a:latin typeface="微软雅黑" panose="020B0503020204020204" pitchFamily="34" charset="-122"/>
                  <a:ea typeface="微软雅黑" panose="020B0503020204020204" pitchFamily="34" charset="-122"/>
                </a:rPr>
                <a:t>可变长的消息</a:t>
              </a:r>
              <a:r>
                <a:rPr lang="en-US" altLang="zh-CN" sz="2000" dirty="0">
                  <a:solidFill>
                    <a:srgbClr val="000000"/>
                  </a:solidFill>
                  <a:latin typeface="微软雅黑" panose="020B0503020204020204" pitchFamily="34" charset="-122"/>
                  <a:ea typeface="微软雅黑" panose="020B0503020204020204" pitchFamily="34" charset="-122"/>
                </a:rPr>
                <a:t>M</a:t>
              </a:r>
              <a:endParaRPr lang="en-US" altLang="zh-CN" sz="2000" dirty="0">
                <a:latin typeface="微软雅黑" panose="020B0503020204020204" pitchFamily="34" charset="-122"/>
                <a:ea typeface="微软雅黑" panose="020B0503020204020204" pitchFamily="34" charset="-122"/>
              </a:endParaRPr>
            </a:p>
          </p:txBody>
        </p:sp>
        <p:sp>
          <p:nvSpPr>
            <p:cNvPr id="33800" name="Rectangle 8"/>
            <p:cNvSpPr>
              <a:spLocks noChangeArrowheads="1"/>
            </p:cNvSpPr>
            <p:nvPr/>
          </p:nvSpPr>
          <p:spPr bwMode="auto">
            <a:xfrm>
              <a:off x="3198" y="1253"/>
              <a:ext cx="1905" cy="493"/>
            </a:xfrm>
            <a:prstGeom prst="rect">
              <a:avLst/>
            </a:prstGeom>
            <a:gradFill rotWithShape="1">
              <a:gsLst>
                <a:gs pos="0">
                  <a:schemeClr val="bg1"/>
                </a:gs>
                <a:gs pos="100000">
                  <a:srgbClr val="66FFFF"/>
                </a:gs>
              </a:gsLst>
              <a:path path="shape">
                <a:fillToRect l="50000" t="50000" r="50000" b="50000"/>
              </a:path>
            </a:gradFill>
            <a:ln w="28575">
              <a:solidFill>
                <a:schemeClr val="tx1"/>
              </a:solidFill>
              <a:miter lim="800000"/>
              <a:headEnd/>
              <a:tailEnd/>
            </a:ln>
          </p:spPr>
          <p:txBody>
            <a:bodyPr lIns="0" tIns="0" rIns="0" bIns="0">
              <a:spAutoFit/>
            </a:bodyPr>
            <a:lstStyle/>
            <a:p>
              <a:pPr algn="ctr">
                <a:lnSpc>
                  <a:spcPct val="150000"/>
                </a:lnSpc>
              </a:pPr>
              <a:r>
                <a:rPr lang="zh-CN" altLang="en-US" dirty="0">
                  <a:solidFill>
                    <a:srgbClr val="000000"/>
                  </a:solidFill>
                  <a:latin typeface="微软雅黑" panose="020B0503020204020204" pitchFamily="34" charset="-122"/>
                  <a:ea typeface="微软雅黑" panose="020B0503020204020204" pitchFamily="34" charset="-122"/>
                </a:rPr>
                <a:t>散列值</a:t>
              </a:r>
              <a:r>
                <a:rPr lang="en-US" altLang="zh-CN" dirty="0">
                  <a:solidFill>
                    <a:srgbClr val="000000"/>
                  </a:solidFill>
                  <a:latin typeface="微软雅黑" panose="020B0503020204020204" pitchFamily="34" charset="-122"/>
                  <a:ea typeface="微软雅黑" panose="020B0503020204020204" pitchFamily="34" charset="-122"/>
                </a:rPr>
                <a:t>h</a:t>
              </a:r>
              <a:r>
                <a:rPr lang="zh-CN" altLang="en-US" dirty="0">
                  <a:solidFill>
                    <a:srgbClr val="000000"/>
                  </a:solidFill>
                  <a:latin typeface="微软雅黑" panose="020B0503020204020204" pitchFamily="34" charset="-122"/>
                  <a:ea typeface="微软雅黑" panose="020B0503020204020204" pitchFamily="34" charset="-122"/>
                </a:rPr>
                <a:t>，</a:t>
              </a:r>
            </a:p>
            <a:p>
              <a:pPr algn="ctr">
                <a:lnSpc>
                  <a:spcPct val="150000"/>
                </a:lnSpc>
              </a:pPr>
              <a:r>
                <a:rPr lang="zh-CN" altLang="en-US" dirty="0">
                  <a:solidFill>
                    <a:srgbClr val="000000"/>
                  </a:solidFill>
                  <a:latin typeface="微软雅黑" panose="020B0503020204020204" pitchFamily="34" charset="-122"/>
                  <a:ea typeface="微软雅黑" panose="020B0503020204020204" pitchFamily="34" charset="-122"/>
                </a:rPr>
                <a:t>一般为</a:t>
              </a:r>
              <a:r>
                <a:rPr lang="en-US" altLang="zh-CN" dirty="0">
                  <a:solidFill>
                    <a:srgbClr val="000000"/>
                  </a:solidFill>
                  <a:latin typeface="微软雅黑" panose="020B0503020204020204" pitchFamily="34" charset="-122"/>
                  <a:ea typeface="微软雅黑" panose="020B0503020204020204" pitchFamily="34" charset="-122"/>
                </a:rPr>
                <a:t>128</a:t>
              </a:r>
              <a:r>
                <a:rPr lang="zh-CN" altLang="en-US" dirty="0">
                  <a:solidFill>
                    <a:srgbClr val="000000"/>
                  </a:solidFill>
                  <a:latin typeface="微软雅黑" panose="020B0503020204020204" pitchFamily="34" charset="-122"/>
                  <a:ea typeface="微软雅黑" panose="020B0503020204020204" pitchFamily="34" charset="-122"/>
                </a:rPr>
                <a:t>或</a:t>
              </a:r>
              <a:r>
                <a:rPr lang="en-US" altLang="zh-CN" dirty="0">
                  <a:solidFill>
                    <a:srgbClr val="000000"/>
                  </a:solidFill>
                  <a:latin typeface="微软雅黑" panose="020B0503020204020204" pitchFamily="34" charset="-122"/>
                  <a:ea typeface="微软雅黑" panose="020B0503020204020204" pitchFamily="34" charset="-122"/>
                </a:rPr>
                <a:t>512</a:t>
              </a:r>
              <a:r>
                <a:rPr lang="zh-CN" altLang="en-US" dirty="0">
                  <a:solidFill>
                    <a:srgbClr val="000000"/>
                  </a:solidFill>
                  <a:latin typeface="微软雅黑" panose="020B0503020204020204" pitchFamily="34" charset="-122"/>
                  <a:ea typeface="微软雅黑" panose="020B0503020204020204" pitchFamily="34" charset="-122"/>
                </a:rPr>
                <a:t>位</a:t>
              </a:r>
              <a:endParaRPr lang="zh-CN" altLang="en-US" dirty="0">
                <a:latin typeface="微软雅黑" panose="020B0503020204020204" pitchFamily="34" charset="-122"/>
                <a:ea typeface="微软雅黑" panose="020B0503020204020204" pitchFamily="34" charset="-122"/>
              </a:endParaRPr>
            </a:p>
          </p:txBody>
        </p:sp>
        <p:sp>
          <p:nvSpPr>
            <p:cNvPr id="33801" name="Rectangle 9"/>
            <p:cNvSpPr>
              <a:spLocks noChangeArrowheads="1"/>
            </p:cNvSpPr>
            <p:nvPr/>
          </p:nvSpPr>
          <p:spPr bwMode="auto">
            <a:xfrm>
              <a:off x="2426" y="1207"/>
              <a:ext cx="33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dirty="0">
                  <a:solidFill>
                    <a:srgbClr val="FF0000"/>
                  </a:solidFill>
                  <a:effectLst>
                    <a:outerShdw blurRad="38100" dist="38100" dir="2700000" algn="tl">
                      <a:srgbClr val="000000">
                        <a:alpha val="43137"/>
                      </a:srgbClr>
                    </a:outerShdw>
                  </a:effectLst>
                  <a:latin typeface="Times New Roman" pitchFamily="18" charset="0"/>
                </a:rPr>
                <a:t>H(M)</a:t>
              </a:r>
            </a:p>
          </p:txBody>
        </p:sp>
        <p:sp>
          <p:nvSpPr>
            <p:cNvPr id="33802" name="Line 10"/>
            <p:cNvSpPr>
              <a:spLocks noChangeShapeType="1"/>
            </p:cNvSpPr>
            <p:nvPr/>
          </p:nvSpPr>
          <p:spPr bwMode="auto">
            <a:xfrm flipV="1">
              <a:off x="2154" y="1525"/>
              <a:ext cx="1044" cy="0"/>
            </a:xfrm>
            <a:prstGeom prst="line">
              <a:avLst/>
            </a:prstGeom>
            <a:noFill/>
            <a:ln w="30226" cap="rnd">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grpSp>
      <p:sp>
        <p:nvSpPr>
          <p:cNvPr id="2" name="灯片编号占位符 1"/>
          <p:cNvSpPr>
            <a:spLocks noGrp="1"/>
          </p:cNvSpPr>
          <p:nvPr>
            <p:ph type="sldNum" sz="quarter" idx="10"/>
          </p:nvPr>
        </p:nvSpPr>
        <p:spPr/>
        <p:txBody>
          <a:bodyPr/>
          <a:lstStyle/>
          <a:p>
            <a:pPr>
              <a:defRPr/>
            </a:pPr>
            <a:fld id="{AA391F51-DA1D-424B-BD54-E6317CB1A384}" type="slidenum">
              <a:rPr lang="en-US" altLang="zh-CN" smtClean="0"/>
              <a:pPr>
                <a:defRPr/>
              </a:pPr>
              <a:t>82</a:t>
            </a:fld>
            <a:endParaRPr lang="en-US" altLang="zh-CN"/>
          </a:p>
        </p:txBody>
      </p:sp>
    </p:spTree>
    <p:extLst>
      <p:ext uri="{BB962C8B-B14F-4D97-AF65-F5344CB8AC3E}">
        <p14:creationId xmlns:p14="http://schemas.microsoft.com/office/powerpoint/2010/main" val="215825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animEffect transition="in" filter="box(in)">
                                      <p:cBhvr>
                                        <p:cTn id="7" dur="500"/>
                                        <p:tgtEl>
                                          <p:spTgt spid="33795">
                                            <p:txEl>
                                              <p:pRg st="2" end="2"/>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33797"/>
                                        </p:tgtEl>
                                        <p:attrNameLst>
                                          <p:attrName>style.visibility</p:attrName>
                                        </p:attrNameLst>
                                      </p:cBhvr>
                                      <p:to>
                                        <p:strVal val="visible"/>
                                      </p:to>
                                    </p:set>
                                    <p:animEffect transition="in" filter="strips(downLeft)">
                                      <p:cBhvr>
                                        <p:cTn id="10" dur="500"/>
                                        <p:tgtEl>
                                          <p:spTgt spid="33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uiExpand="1" build="p" bldLvl="2"/>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solidFill>
                  <a:schemeClr val="accent2">
                    <a:lumMod val="75000"/>
                  </a:schemeClr>
                </a:solidFill>
                <a:effectLst>
                  <a:outerShdw blurRad="38100" dist="38100" dir="2700000" algn="tl">
                    <a:srgbClr val="C0C0C0"/>
                  </a:outerShdw>
                </a:effectLst>
                <a:latin typeface="+mj-ea"/>
              </a:rPr>
              <a:t>3.2 </a:t>
            </a:r>
            <a:r>
              <a:rPr lang="zh-CN" altLang="en-US" sz="3600" dirty="0">
                <a:solidFill>
                  <a:schemeClr val="accent2">
                    <a:lumMod val="75000"/>
                  </a:schemeClr>
                </a:solidFill>
                <a:effectLst>
                  <a:outerShdw blurRad="38100" dist="38100" dir="2700000" algn="tl">
                    <a:srgbClr val="C0C0C0"/>
                  </a:outerShdw>
                </a:effectLst>
                <a:latin typeface="+mj-ea"/>
              </a:rPr>
              <a:t>安全散列函数</a:t>
            </a:r>
            <a:endParaRPr lang="zh-CN" altLang="en-US" sz="3600" dirty="0">
              <a:solidFill>
                <a:schemeClr val="accent2">
                  <a:lumMod val="75000"/>
                </a:schemeClr>
              </a:solidFill>
            </a:endParaRPr>
          </a:p>
        </p:txBody>
      </p:sp>
      <p:sp>
        <p:nvSpPr>
          <p:cNvPr id="4" name="灯片编号占位符 3"/>
          <p:cNvSpPr>
            <a:spLocks noGrp="1"/>
          </p:cNvSpPr>
          <p:nvPr>
            <p:ph type="sldNum" sz="quarter" idx="10"/>
          </p:nvPr>
        </p:nvSpPr>
        <p:spPr/>
        <p:txBody>
          <a:bodyPr/>
          <a:lstStyle/>
          <a:p>
            <a:pPr>
              <a:defRPr/>
            </a:pPr>
            <a:fld id="{AA391F51-DA1D-424B-BD54-E6317CB1A384}" type="slidenum">
              <a:rPr lang="en-US" altLang="zh-CN" smtClean="0"/>
              <a:pPr>
                <a:defRPr/>
              </a:pPr>
              <a:t>83</a:t>
            </a:fld>
            <a:endParaRPr lang="en-US" altLang="zh-CN"/>
          </a:p>
        </p:txBody>
      </p:sp>
      <p:pic>
        <p:nvPicPr>
          <p:cNvPr id="5" name="Picture 4"/>
          <p:cNvPicPr>
            <a:picLocks noGrp="1" noChangeAspect="1" noChangeArrowheads="1"/>
          </p:cNvPicPr>
          <p:nvPr>
            <p:ph idx="1"/>
          </p:nvPr>
        </p:nvPicPr>
        <p:blipFill>
          <a:blip r:embed="rId2"/>
          <a:srcRect/>
          <a:stretch>
            <a:fillRect/>
          </a:stretch>
        </p:blipFill>
        <p:spPr>
          <a:xfrm>
            <a:off x="1698362" y="1638300"/>
            <a:ext cx="5926402" cy="4457700"/>
          </a:xfrm>
          <a:noFill/>
          <a:ln/>
        </p:spPr>
      </p:pic>
      <p:grpSp>
        <p:nvGrpSpPr>
          <p:cNvPr id="6" name="Group 10"/>
          <p:cNvGrpSpPr>
            <a:grpSpLocks/>
          </p:cNvGrpSpPr>
          <p:nvPr/>
        </p:nvGrpSpPr>
        <p:grpSpPr bwMode="auto">
          <a:xfrm>
            <a:off x="3436887" y="2348567"/>
            <a:ext cx="4187877" cy="701675"/>
            <a:chOff x="2290" y="1389"/>
            <a:chExt cx="1841" cy="408"/>
          </a:xfrm>
        </p:grpSpPr>
        <p:sp>
          <p:nvSpPr>
            <p:cNvPr id="7" name="Oval 7"/>
            <p:cNvSpPr>
              <a:spLocks noChangeArrowheads="1"/>
            </p:cNvSpPr>
            <p:nvPr/>
          </p:nvSpPr>
          <p:spPr bwMode="auto">
            <a:xfrm>
              <a:off x="2290" y="1570"/>
              <a:ext cx="998" cy="227"/>
            </a:xfrm>
            <a:prstGeom prst="ellipse">
              <a:avLst/>
            </a:prstGeom>
            <a:noFill/>
            <a:ln w="25400">
              <a:solidFill>
                <a:schemeClr val="hlink"/>
              </a:solidFill>
              <a:round/>
              <a:headEnd/>
              <a:tailEnd/>
            </a:ln>
            <a:effectLst/>
          </p:spPr>
          <p:txBody>
            <a:bodyPr wrap="none" anchor="ctr"/>
            <a:lstStyle/>
            <a:p>
              <a:endParaRPr lang="zh-CN" altLang="en-US" b="1">
                <a:solidFill>
                  <a:srgbClr val="FF0000"/>
                </a:solidFill>
              </a:endParaRPr>
            </a:p>
          </p:txBody>
        </p:sp>
        <p:sp>
          <p:nvSpPr>
            <p:cNvPr id="8" name="Text Box 8"/>
            <p:cNvSpPr txBox="1">
              <a:spLocks noChangeArrowheads="1"/>
            </p:cNvSpPr>
            <p:nvPr/>
          </p:nvSpPr>
          <p:spPr bwMode="auto">
            <a:xfrm>
              <a:off x="3243" y="1389"/>
              <a:ext cx="888" cy="288"/>
            </a:xfrm>
            <a:prstGeom prst="rect">
              <a:avLst/>
            </a:prstGeom>
            <a:noFill/>
            <a:ln w="9525">
              <a:noFill/>
              <a:miter lim="800000"/>
              <a:headEnd/>
              <a:tailEnd/>
            </a:ln>
            <a:effectLst/>
          </p:spPr>
          <p:txBody>
            <a:bodyPr>
              <a:spAutoFit/>
            </a:bodyPr>
            <a:lstStyle/>
            <a:p>
              <a:r>
                <a:rPr lang="zh-CN" altLang="en-US" b="1" dirty="0">
                  <a:solidFill>
                    <a:srgbClr val="FF0000"/>
                  </a:solidFill>
                </a:rPr>
                <a:t>任意长度</a:t>
              </a:r>
            </a:p>
          </p:txBody>
        </p:sp>
      </p:grpSp>
      <p:grpSp>
        <p:nvGrpSpPr>
          <p:cNvPr id="9" name="Group 11"/>
          <p:cNvGrpSpPr>
            <a:grpSpLocks/>
          </p:cNvGrpSpPr>
          <p:nvPr/>
        </p:nvGrpSpPr>
        <p:grpSpPr bwMode="auto">
          <a:xfrm>
            <a:off x="3668281" y="5246688"/>
            <a:ext cx="3813607" cy="701675"/>
            <a:chOff x="2290" y="1389"/>
            <a:chExt cx="1841" cy="408"/>
          </a:xfrm>
        </p:grpSpPr>
        <p:sp>
          <p:nvSpPr>
            <p:cNvPr id="10" name="Oval 12"/>
            <p:cNvSpPr>
              <a:spLocks noChangeArrowheads="1"/>
            </p:cNvSpPr>
            <p:nvPr/>
          </p:nvSpPr>
          <p:spPr bwMode="auto">
            <a:xfrm>
              <a:off x="2290" y="1570"/>
              <a:ext cx="998" cy="227"/>
            </a:xfrm>
            <a:prstGeom prst="ellipse">
              <a:avLst/>
            </a:prstGeom>
            <a:noFill/>
            <a:ln w="25400">
              <a:solidFill>
                <a:schemeClr val="hlink"/>
              </a:solidFill>
              <a:round/>
              <a:headEnd/>
              <a:tailEnd/>
            </a:ln>
            <a:effectLst/>
          </p:spPr>
          <p:txBody>
            <a:bodyPr wrap="none" anchor="ctr"/>
            <a:lstStyle/>
            <a:p>
              <a:endParaRPr lang="zh-CN" altLang="en-US" b="1">
                <a:solidFill>
                  <a:srgbClr val="FF0000"/>
                </a:solidFill>
              </a:endParaRPr>
            </a:p>
          </p:txBody>
        </p:sp>
        <p:sp>
          <p:nvSpPr>
            <p:cNvPr id="11" name="Text Box 13"/>
            <p:cNvSpPr txBox="1">
              <a:spLocks noChangeArrowheads="1"/>
            </p:cNvSpPr>
            <p:nvPr/>
          </p:nvSpPr>
          <p:spPr bwMode="auto">
            <a:xfrm>
              <a:off x="3243" y="1389"/>
              <a:ext cx="888" cy="288"/>
            </a:xfrm>
            <a:prstGeom prst="rect">
              <a:avLst/>
            </a:prstGeom>
            <a:noFill/>
            <a:ln w="9525">
              <a:noFill/>
              <a:miter lim="800000"/>
              <a:headEnd/>
              <a:tailEnd/>
            </a:ln>
            <a:effectLst/>
          </p:spPr>
          <p:txBody>
            <a:bodyPr>
              <a:spAutoFit/>
            </a:bodyPr>
            <a:lstStyle/>
            <a:p>
              <a:r>
                <a:rPr lang="zh-CN" altLang="en-US" b="1" dirty="0">
                  <a:solidFill>
                    <a:srgbClr val="FF0000"/>
                  </a:solidFill>
                </a:rPr>
                <a:t>固定长度</a:t>
              </a:r>
            </a:p>
          </p:txBody>
        </p:sp>
      </p:grpSp>
      <p:grpSp>
        <p:nvGrpSpPr>
          <p:cNvPr id="12" name="Group 16"/>
          <p:cNvGrpSpPr>
            <a:grpSpLocks/>
          </p:cNvGrpSpPr>
          <p:nvPr/>
        </p:nvGrpSpPr>
        <p:grpSpPr bwMode="auto">
          <a:xfrm>
            <a:off x="2069322" y="3771636"/>
            <a:ext cx="2242328" cy="1159140"/>
            <a:chOff x="1292" y="2614"/>
            <a:chExt cx="1179" cy="499"/>
          </a:xfrm>
        </p:grpSpPr>
        <p:sp>
          <p:nvSpPr>
            <p:cNvPr id="13" name="Text Box 14"/>
            <p:cNvSpPr txBox="1">
              <a:spLocks noChangeArrowheads="1"/>
            </p:cNvSpPr>
            <p:nvPr/>
          </p:nvSpPr>
          <p:spPr bwMode="auto">
            <a:xfrm>
              <a:off x="1292" y="2614"/>
              <a:ext cx="888" cy="388"/>
            </a:xfrm>
            <a:prstGeom prst="rect">
              <a:avLst/>
            </a:prstGeom>
            <a:noFill/>
            <a:ln w="9525">
              <a:noFill/>
              <a:miter lim="800000"/>
              <a:headEnd/>
              <a:tailEnd/>
            </a:ln>
            <a:effectLst/>
          </p:spPr>
          <p:txBody>
            <a:bodyPr>
              <a:spAutoFit/>
            </a:bodyPr>
            <a:lstStyle/>
            <a:p>
              <a:r>
                <a:rPr lang="zh-CN" altLang="en-US" b="1" dirty="0">
                  <a:solidFill>
                    <a:srgbClr val="FF0000"/>
                  </a:solidFill>
                </a:rPr>
                <a:t>数字指纹</a:t>
              </a:r>
            </a:p>
            <a:p>
              <a:r>
                <a:rPr lang="zh-CN" altLang="en-US" b="1" dirty="0">
                  <a:solidFill>
                    <a:srgbClr val="FF0000"/>
                  </a:solidFill>
                </a:rPr>
                <a:t>消息摘要</a:t>
              </a:r>
            </a:p>
          </p:txBody>
        </p:sp>
        <p:sp>
          <p:nvSpPr>
            <p:cNvPr id="14" name="Line 15"/>
            <p:cNvSpPr>
              <a:spLocks noChangeShapeType="1"/>
            </p:cNvSpPr>
            <p:nvPr/>
          </p:nvSpPr>
          <p:spPr bwMode="auto">
            <a:xfrm>
              <a:off x="2154" y="2886"/>
              <a:ext cx="317" cy="227"/>
            </a:xfrm>
            <a:prstGeom prst="line">
              <a:avLst/>
            </a:prstGeom>
            <a:noFill/>
            <a:ln w="25400">
              <a:solidFill>
                <a:srgbClr val="FF0000"/>
              </a:solidFill>
              <a:round/>
              <a:headEnd/>
              <a:tailEnd type="triangle" w="med" len="med"/>
            </a:ln>
            <a:effectLst/>
          </p:spPr>
          <p:txBody>
            <a:bodyPr wrap="none"/>
            <a:lstStyle/>
            <a:p>
              <a:endParaRPr lang="zh-CN" altLang="en-US" b="1">
                <a:solidFill>
                  <a:srgbClr val="FF0000"/>
                </a:solidFill>
              </a:endParaRPr>
            </a:p>
          </p:txBody>
        </p:sp>
      </p:grpSp>
    </p:spTree>
    <p:extLst>
      <p:ext uri="{BB962C8B-B14F-4D97-AF65-F5344CB8AC3E}">
        <p14:creationId xmlns:p14="http://schemas.microsoft.com/office/powerpoint/2010/main" val="196201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5748" y="168908"/>
            <a:ext cx="7772400" cy="1143000"/>
          </a:xfrm>
        </p:spPr>
        <p:txBody>
          <a:bodyPr/>
          <a:lstStyle/>
          <a:p>
            <a:r>
              <a:rPr lang="zh-CN" altLang="en-US" sz="3600" dirty="0">
                <a:solidFill>
                  <a:schemeClr val="accent2">
                    <a:lumMod val="75000"/>
                  </a:schemeClr>
                </a:solidFill>
                <a:effectLst>
                  <a:outerShdw blurRad="38100" dist="38100" dir="2700000" algn="tl">
                    <a:srgbClr val="000000">
                      <a:alpha val="43137"/>
                    </a:srgbClr>
                  </a:outerShdw>
                </a:effectLst>
              </a:rPr>
              <a:t>安全散列函数例子</a:t>
            </a:r>
          </a:p>
        </p:txBody>
      </p:sp>
      <p:sp>
        <p:nvSpPr>
          <p:cNvPr id="4" name="灯片编号占位符 3"/>
          <p:cNvSpPr>
            <a:spLocks noGrp="1"/>
          </p:cNvSpPr>
          <p:nvPr>
            <p:ph type="sldNum" sz="quarter" idx="10"/>
          </p:nvPr>
        </p:nvSpPr>
        <p:spPr/>
        <p:txBody>
          <a:bodyPr/>
          <a:lstStyle/>
          <a:p>
            <a:pPr>
              <a:defRPr/>
            </a:pPr>
            <a:fld id="{AA391F51-DA1D-424B-BD54-E6317CB1A384}" type="slidenum">
              <a:rPr lang="en-US" altLang="zh-CN" smtClean="0"/>
              <a:pPr>
                <a:defRPr/>
              </a:pPr>
              <a:t>84</a:t>
            </a:fld>
            <a:endParaRPr lang="en-US" altLang="zh-CN"/>
          </a:p>
        </p:txBody>
      </p:sp>
      <p:pic>
        <p:nvPicPr>
          <p:cNvPr id="7" name="图片 6"/>
          <p:cNvPicPr>
            <a:picLocks noChangeAspect="1"/>
          </p:cNvPicPr>
          <p:nvPr/>
        </p:nvPicPr>
        <p:blipFill>
          <a:blip r:embed="rId2"/>
          <a:stretch>
            <a:fillRect/>
          </a:stretch>
        </p:blipFill>
        <p:spPr>
          <a:xfrm>
            <a:off x="0" y="1185333"/>
            <a:ext cx="9000938" cy="4690533"/>
          </a:xfrm>
          <a:prstGeom prst="rect">
            <a:avLst/>
          </a:prstGeom>
        </p:spPr>
      </p:pic>
    </p:spTree>
    <p:extLst>
      <p:ext uri="{BB962C8B-B14F-4D97-AF65-F5344CB8AC3E}">
        <p14:creationId xmlns:p14="http://schemas.microsoft.com/office/powerpoint/2010/main" val="18544798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sz="3600" dirty="0">
                <a:solidFill>
                  <a:schemeClr val="accent2">
                    <a:lumMod val="75000"/>
                  </a:schemeClr>
                </a:solidFill>
                <a:effectLst>
                  <a:outerShdw blurRad="38100" dist="38100" dir="2700000" algn="tl">
                    <a:srgbClr val="C0C0C0"/>
                  </a:outerShdw>
                </a:effectLst>
                <a:latin typeface="+mj-ea"/>
              </a:rPr>
              <a:t>问 题</a:t>
            </a:r>
          </a:p>
        </p:txBody>
      </p:sp>
      <p:sp>
        <p:nvSpPr>
          <p:cNvPr id="5" name="灯片编号占位符 4"/>
          <p:cNvSpPr>
            <a:spLocks noGrp="1"/>
          </p:cNvSpPr>
          <p:nvPr>
            <p:ph type="sldNum" sz="quarter" idx="10"/>
          </p:nvPr>
        </p:nvSpPr>
        <p:spPr/>
        <p:txBody>
          <a:bodyPr/>
          <a:lstStyle/>
          <a:p>
            <a:fld id="{22EC0BE4-AB48-475D-B861-E844AF07A8A4}" type="slidenum">
              <a:rPr lang="zh-CN" altLang="en-US" smtClean="0"/>
              <a:pPr/>
              <a:t>85</a:t>
            </a:fld>
            <a:endParaRPr lang="en-US" altLang="zh-CN"/>
          </a:p>
        </p:txBody>
      </p:sp>
      <p:sp>
        <p:nvSpPr>
          <p:cNvPr id="7" name="矩形 6"/>
          <p:cNvSpPr/>
          <p:nvPr/>
        </p:nvSpPr>
        <p:spPr>
          <a:xfrm>
            <a:off x="889000" y="1590407"/>
            <a:ext cx="7505700" cy="3294043"/>
          </a:xfrm>
          <a:prstGeom prst="rect">
            <a:avLst/>
          </a:prstGeom>
        </p:spPr>
        <p:txBody>
          <a:bodyPr wrap="square">
            <a:spAutoFit/>
          </a:bodyPr>
          <a:lstStyle/>
          <a:p>
            <a:pPr marL="342900" indent="-342900">
              <a:lnSpc>
                <a:spcPct val="150000"/>
              </a:lnSpc>
              <a:spcBef>
                <a:spcPts val="600"/>
              </a:spcBef>
              <a:spcAft>
                <a:spcPts val="1200"/>
              </a:spcAft>
              <a:buFont typeface="Wingdings" pitchFamily="2" charset="2"/>
              <a:buChar char="Ø"/>
            </a:pPr>
            <a:r>
              <a:rPr lang="zh-CN" altLang="en-US" sz="2800" dirty="0">
                <a:latin typeface="微软雅黑" pitchFamily="34" charset="-122"/>
                <a:ea typeface="微软雅黑" pitchFamily="34" charset="-122"/>
              </a:rPr>
              <a:t>“指纹”应该是唯一的！！！</a:t>
            </a:r>
            <a:endParaRPr lang="en-US" altLang="zh-CN" sz="2800" dirty="0">
              <a:latin typeface="微软雅黑" pitchFamily="34" charset="-122"/>
              <a:ea typeface="微软雅黑" pitchFamily="34" charset="-122"/>
            </a:endParaRPr>
          </a:p>
          <a:p>
            <a:pPr marL="342900" indent="-342900">
              <a:lnSpc>
                <a:spcPct val="150000"/>
              </a:lnSpc>
              <a:spcBef>
                <a:spcPts val="600"/>
              </a:spcBef>
              <a:spcAft>
                <a:spcPts val="1200"/>
              </a:spcAft>
              <a:buFont typeface="Wingdings" pitchFamily="2" charset="2"/>
              <a:buChar char="Ø"/>
            </a:pPr>
            <a:r>
              <a:rPr lang="en-US" altLang="zh-CN" sz="2800" dirty="0">
                <a:solidFill>
                  <a:srgbClr val="FF0000"/>
                </a:solidFill>
                <a:latin typeface="微软雅黑" pitchFamily="34" charset="-122"/>
                <a:ea typeface="微软雅黑" pitchFamily="34" charset="-122"/>
              </a:rPr>
              <a:t>Hash</a:t>
            </a:r>
            <a:r>
              <a:rPr lang="zh-CN" altLang="en-US" sz="2800" dirty="0">
                <a:solidFill>
                  <a:srgbClr val="FF0000"/>
                </a:solidFill>
                <a:latin typeface="微软雅黑" pitchFamily="34" charset="-122"/>
                <a:ea typeface="微软雅黑" pitchFamily="34" charset="-122"/>
              </a:rPr>
              <a:t>函数是不是一定能够做到这点？</a:t>
            </a:r>
            <a:endParaRPr lang="en-US" altLang="zh-CN" sz="2800" dirty="0">
              <a:solidFill>
                <a:srgbClr val="FF0000"/>
              </a:solidFill>
              <a:latin typeface="微软雅黑" pitchFamily="34" charset="-122"/>
              <a:ea typeface="微软雅黑" pitchFamily="34" charset="-122"/>
            </a:endParaRPr>
          </a:p>
          <a:p>
            <a:pPr marL="342900" indent="-342900">
              <a:lnSpc>
                <a:spcPct val="150000"/>
              </a:lnSpc>
              <a:spcBef>
                <a:spcPts val="600"/>
              </a:spcBef>
              <a:spcAft>
                <a:spcPts val="1200"/>
              </a:spcAft>
              <a:buFont typeface="Wingdings" pitchFamily="2" charset="2"/>
              <a:buChar char="Ø"/>
            </a:pPr>
            <a:r>
              <a:rPr lang="zh-CN" altLang="en-US" sz="2800" dirty="0">
                <a:solidFill>
                  <a:srgbClr val="FF0000"/>
                </a:solidFill>
                <a:latin typeface="微软雅黑" pitchFamily="34" charset="-122"/>
                <a:ea typeface="微软雅黑" pitchFamily="34" charset="-122"/>
              </a:rPr>
              <a:t>如何可以，背后的理论依据是什么？</a:t>
            </a:r>
            <a:endParaRPr lang="en-US" altLang="zh-CN" sz="2800" dirty="0">
              <a:solidFill>
                <a:srgbClr val="FF0000"/>
              </a:solidFill>
              <a:latin typeface="微软雅黑" pitchFamily="34" charset="-122"/>
              <a:ea typeface="微软雅黑" pitchFamily="34" charset="-122"/>
            </a:endParaRPr>
          </a:p>
          <a:p>
            <a:pPr marL="342900" indent="-342900">
              <a:lnSpc>
                <a:spcPct val="150000"/>
              </a:lnSpc>
              <a:spcBef>
                <a:spcPts val="600"/>
              </a:spcBef>
              <a:spcAft>
                <a:spcPts val="1200"/>
              </a:spcAft>
              <a:buFont typeface="Wingdings" pitchFamily="2" charset="2"/>
              <a:buChar char="Ø"/>
            </a:pPr>
            <a:r>
              <a:rPr lang="zh-CN" altLang="en-US" sz="2800" dirty="0">
                <a:solidFill>
                  <a:srgbClr val="FF0000"/>
                </a:solidFill>
                <a:latin typeface="微软雅黑" pitchFamily="34" charset="-122"/>
                <a:ea typeface="微软雅黑" pitchFamily="34" charset="-122"/>
              </a:rPr>
              <a:t>如果不可以，为什么会被称为“数字指纹”？</a:t>
            </a:r>
            <a:endParaRPr lang="en-US" altLang="zh-CN" sz="280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14245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sz="3600" dirty="0">
                <a:solidFill>
                  <a:schemeClr val="accent2">
                    <a:lumMod val="75000"/>
                  </a:schemeClr>
                </a:solidFill>
                <a:effectLst>
                  <a:outerShdw blurRad="38100" dist="38100" dir="2700000" algn="tl">
                    <a:srgbClr val="C0C0C0"/>
                  </a:outerShdw>
                </a:effectLst>
                <a:latin typeface="+mj-ea"/>
              </a:rPr>
              <a:t>问 题</a:t>
            </a:r>
          </a:p>
        </p:txBody>
      </p:sp>
      <p:sp>
        <p:nvSpPr>
          <p:cNvPr id="5" name="灯片编号占位符 4"/>
          <p:cNvSpPr>
            <a:spLocks noGrp="1"/>
          </p:cNvSpPr>
          <p:nvPr>
            <p:ph type="sldNum" sz="quarter" idx="10"/>
          </p:nvPr>
        </p:nvSpPr>
        <p:spPr/>
        <p:txBody>
          <a:bodyPr/>
          <a:lstStyle/>
          <a:p>
            <a:fld id="{22EC0BE4-AB48-475D-B861-E844AF07A8A4}" type="slidenum">
              <a:rPr lang="zh-CN" altLang="en-US" smtClean="0"/>
              <a:pPr/>
              <a:t>86</a:t>
            </a:fld>
            <a:endParaRPr lang="en-US" altLang="zh-CN"/>
          </a:p>
        </p:txBody>
      </p:sp>
      <p:sp>
        <p:nvSpPr>
          <p:cNvPr id="7" name="矩形 6"/>
          <p:cNvSpPr/>
          <p:nvPr/>
        </p:nvSpPr>
        <p:spPr>
          <a:xfrm>
            <a:off x="819150" y="2991588"/>
            <a:ext cx="7505700" cy="662554"/>
          </a:xfrm>
          <a:prstGeom prst="rect">
            <a:avLst/>
          </a:prstGeom>
        </p:spPr>
        <p:txBody>
          <a:bodyPr wrap="square">
            <a:spAutoFit/>
          </a:bodyPr>
          <a:lstStyle/>
          <a:p>
            <a:pPr marL="342900" indent="-342900">
              <a:lnSpc>
                <a:spcPct val="150000"/>
              </a:lnSpc>
              <a:spcBef>
                <a:spcPts val="600"/>
              </a:spcBef>
              <a:spcAft>
                <a:spcPts val="1200"/>
              </a:spcAft>
              <a:buFont typeface="Wingdings" pitchFamily="2" charset="2"/>
              <a:buChar char="Ø"/>
            </a:pPr>
            <a:r>
              <a:rPr lang="zh-CN" altLang="en-US" sz="2800" dirty="0">
                <a:latin typeface="微软雅黑" pitchFamily="34" charset="-122"/>
                <a:ea typeface="微软雅黑" pitchFamily="34" charset="-122"/>
              </a:rPr>
              <a:t>在课堂练习中提交你的回答</a:t>
            </a:r>
            <a:endParaRPr lang="en-US" altLang="zh-CN" sz="2800"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8382214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5748" y="168908"/>
            <a:ext cx="7772400" cy="1143000"/>
          </a:xfrm>
        </p:spPr>
        <p:txBody>
          <a:bodyPr/>
          <a:lstStyle/>
          <a:p>
            <a:r>
              <a:rPr lang="zh-CN" altLang="en-US" sz="3600" dirty="0">
                <a:solidFill>
                  <a:schemeClr val="accent2">
                    <a:lumMod val="75000"/>
                  </a:schemeClr>
                </a:solidFill>
                <a:effectLst>
                  <a:outerShdw blurRad="38100" dist="38100" dir="2700000" algn="tl">
                    <a:srgbClr val="000000">
                      <a:alpha val="43137"/>
                    </a:srgbClr>
                  </a:outerShdw>
                </a:effectLst>
              </a:rPr>
              <a:t>问题答案</a:t>
            </a:r>
          </a:p>
        </p:txBody>
      </p:sp>
      <p:sp>
        <p:nvSpPr>
          <p:cNvPr id="4" name="灯片编号占位符 3"/>
          <p:cNvSpPr>
            <a:spLocks noGrp="1"/>
          </p:cNvSpPr>
          <p:nvPr>
            <p:ph type="sldNum" sz="quarter" idx="10"/>
          </p:nvPr>
        </p:nvSpPr>
        <p:spPr/>
        <p:txBody>
          <a:bodyPr/>
          <a:lstStyle/>
          <a:p>
            <a:pPr>
              <a:defRPr/>
            </a:pPr>
            <a:fld id="{AA391F51-DA1D-424B-BD54-E6317CB1A384}" type="slidenum">
              <a:rPr lang="en-US" altLang="zh-CN" smtClean="0"/>
              <a:pPr>
                <a:defRPr/>
              </a:pPr>
              <a:t>87</a:t>
            </a:fld>
            <a:endParaRPr lang="en-US" altLang="zh-CN"/>
          </a:p>
        </p:txBody>
      </p:sp>
      <p:sp>
        <p:nvSpPr>
          <p:cNvPr id="9" name="矩形 8">
            <a:extLst>
              <a:ext uri="{FF2B5EF4-FFF2-40B4-BE49-F238E27FC236}">
                <a16:creationId xmlns:a16="http://schemas.microsoft.com/office/drawing/2014/main" id="{9CB770B7-0765-45BD-994B-28350580FCF1}"/>
              </a:ext>
            </a:extLst>
          </p:cNvPr>
          <p:cNvSpPr/>
          <p:nvPr/>
        </p:nvSpPr>
        <p:spPr>
          <a:xfrm>
            <a:off x="889000" y="1590407"/>
            <a:ext cx="7505700" cy="3709542"/>
          </a:xfrm>
          <a:prstGeom prst="rect">
            <a:avLst/>
          </a:prstGeom>
        </p:spPr>
        <p:txBody>
          <a:bodyPr wrap="square">
            <a:spAutoFit/>
          </a:bodyPr>
          <a:lstStyle/>
          <a:p>
            <a:pPr marL="342900" indent="-342900">
              <a:lnSpc>
                <a:spcPct val="150000"/>
              </a:lnSpc>
              <a:spcBef>
                <a:spcPts val="600"/>
              </a:spcBef>
              <a:spcAft>
                <a:spcPts val="1200"/>
              </a:spcAft>
              <a:buFont typeface="Wingdings" pitchFamily="2" charset="2"/>
              <a:buChar char="Ø"/>
            </a:pPr>
            <a:r>
              <a:rPr lang="zh-CN" altLang="en-US" sz="2800" dirty="0">
                <a:solidFill>
                  <a:srgbClr val="FF0000"/>
                </a:solidFill>
                <a:latin typeface="微软雅黑" pitchFamily="34" charset="-122"/>
                <a:ea typeface="微软雅黑" pitchFamily="34" charset="-122"/>
              </a:rPr>
              <a:t>理论上是不可以的</a:t>
            </a:r>
            <a:endParaRPr lang="en-US" altLang="zh-CN" sz="2800" dirty="0">
              <a:solidFill>
                <a:srgbClr val="FF0000"/>
              </a:solidFill>
              <a:latin typeface="微软雅黑" pitchFamily="34" charset="-122"/>
              <a:ea typeface="微软雅黑" pitchFamily="34" charset="-122"/>
            </a:endParaRPr>
          </a:p>
          <a:p>
            <a:pPr marL="342900" indent="-342900">
              <a:lnSpc>
                <a:spcPct val="150000"/>
              </a:lnSpc>
              <a:spcBef>
                <a:spcPts val="600"/>
              </a:spcBef>
              <a:spcAft>
                <a:spcPts val="1200"/>
              </a:spcAft>
              <a:buFont typeface="Wingdings" pitchFamily="2" charset="2"/>
              <a:buChar char="Ø"/>
            </a:pPr>
            <a:r>
              <a:rPr lang="zh-CN" altLang="en-US" sz="2800" dirty="0">
                <a:latin typeface="微软雅黑" pitchFamily="34" charset="-122"/>
                <a:ea typeface="微软雅黑" pitchFamily="34" charset="-122"/>
              </a:rPr>
              <a:t>假定</a:t>
            </a:r>
            <a:r>
              <a:rPr lang="en-US" altLang="zh-CN" sz="2800" dirty="0">
                <a:latin typeface="微软雅黑" pitchFamily="34" charset="-122"/>
                <a:ea typeface="微软雅黑" pitchFamily="34" charset="-122"/>
              </a:rPr>
              <a:t>Hash</a:t>
            </a:r>
            <a:r>
              <a:rPr lang="zh-CN" altLang="en-US" sz="2800" dirty="0">
                <a:latin typeface="微软雅黑" pitchFamily="34" charset="-122"/>
                <a:ea typeface="微软雅黑" pitchFamily="34" charset="-122"/>
              </a:rPr>
              <a:t>函数的输出长度是</a:t>
            </a:r>
            <a:r>
              <a:rPr lang="en-US" altLang="zh-CN" sz="2800" dirty="0">
                <a:latin typeface="微软雅黑" pitchFamily="34" charset="-122"/>
                <a:ea typeface="微软雅黑" pitchFamily="34" charset="-122"/>
              </a:rPr>
              <a:t>512bit</a:t>
            </a:r>
            <a:r>
              <a:rPr lang="zh-CN" altLang="en-US" sz="2800" dirty="0">
                <a:latin typeface="微软雅黑" pitchFamily="34" charset="-122"/>
                <a:ea typeface="微软雅黑" pitchFamily="34" charset="-122"/>
              </a:rPr>
              <a:t>，所有可能的输出数是</a:t>
            </a:r>
            <a:r>
              <a:rPr lang="en-US" altLang="zh-CN" sz="2800" dirty="0">
                <a:latin typeface="微软雅黑" pitchFamily="34" charset="-122"/>
                <a:ea typeface="微软雅黑" pitchFamily="34" charset="-122"/>
              </a:rPr>
              <a:t>2</a:t>
            </a:r>
            <a:r>
              <a:rPr lang="en-US" altLang="zh-CN" sz="2800" baseline="30000" dirty="0">
                <a:latin typeface="微软雅黑" pitchFamily="34" charset="-122"/>
                <a:ea typeface="微软雅黑" pitchFamily="34" charset="-122"/>
              </a:rPr>
              <a:t>512</a:t>
            </a:r>
            <a:endParaRPr lang="en-US" altLang="zh-CN" sz="2800" dirty="0">
              <a:latin typeface="微软雅黑" pitchFamily="34" charset="-122"/>
              <a:ea typeface="微软雅黑" pitchFamily="34" charset="-122"/>
            </a:endParaRPr>
          </a:p>
          <a:p>
            <a:pPr marL="342900" indent="-342900">
              <a:lnSpc>
                <a:spcPct val="150000"/>
              </a:lnSpc>
              <a:spcBef>
                <a:spcPts val="600"/>
              </a:spcBef>
              <a:spcAft>
                <a:spcPts val="1200"/>
              </a:spcAft>
              <a:buFont typeface="Wingdings" pitchFamily="2" charset="2"/>
              <a:buChar char="Ø"/>
            </a:pPr>
            <a:r>
              <a:rPr lang="zh-CN" altLang="en-US" sz="2800" dirty="0">
                <a:latin typeface="微软雅黑" pitchFamily="34" charset="-122"/>
                <a:ea typeface="微软雅黑" pitchFamily="34" charset="-122"/>
              </a:rPr>
              <a:t>输入是无限的，输出是有限的，所以一定有重复</a:t>
            </a:r>
            <a:endParaRPr lang="en-US" altLang="zh-CN" sz="2800" dirty="0">
              <a:latin typeface="微软雅黑" pitchFamily="34" charset="-122"/>
              <a:ea typeface="微软雅黑" pitchFamily="34" charset="-122"/>
            </a:endParaRPr>
          </a:p>
        </p:txBody>
      </p:sp>
    </p:spTree>
    <p:extLst>
      <p:ext uri="{BB962C8B-B14F-4D97-AF65-F5344CB8AC3E}">
        <p14:creationId xmlns:p14="http://schemas.microsoft.com/office/powerpoint/2010/main" val="35679777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72918" y="2451264"/>
            <a:ext cx="5143500" cy="2057400"/>
          </a:xfrm>
          <a:prstGeom prst="roundRect">
            <a:avLst/>
          </a:prstGeom>
          <a:solidFill>
            <a:srgbClr val="47C469"/>
          </a:solidFill>
          <a:ln>
            <a:solidFill>
              <a:srgbClr val="F04A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85748" y="168908"/>
            <a:ext cx="7772400" cy="1143000"/>
          </a:xfrm>
        </p:spPr>
        <p:txBody>
          <a:bodyPr/>
          <a:lstStyle/>
          <a:p>
            <a:r>
              <a:rPr lang="zh-CN" altLang="en-US" sz="3600" dirty="0">
                <a:solidFill>
                  <a:schemeClr val="accent2">
                    <a:lumMod val="75000"/>
                  </a:schemeClr>
                </a:solidFill>
                <a:effectLst>
                  <a:outerShdw blurRad="38100" dist="38100" dir="2700000" algn="tl">
                    <a:srgbClr val="000000">
                      <a:alpha val="43137"/>
                    </a:srgbClr>
                  </a:outerShdw>
                </a:effectLst>
              </a:rPr>
              <a:t>鸽巢原理</a:t>
            </a:r>
          </a:p>
        </p:txBody>
      </p:sp>
      <p:sp>
        <p:nvSpPr>
          <p:cNvPr id="3" name="内容占位符 2"/>
          <p:cNvSpPr>
            <a:spLocks noGrp="1"/>
          </p:cNvSpPr>
          <p:nvPr>
            <p:ph idx="1"/>
          </p:nvPr>
        </p:nvSpPr>
        <p:spPr>
          <a:xfrm>
            <a:off x="686630" y="2552117"/>
            <a:ext cx="5143499" cy="2057400"/>
          </a:xfrm>
        </p:spPr>
        <p:txBody>
          <a:bodyPr>
            <a:normAutofit fontScale="55000" lnSpcReduction="20000"/>
          </a:bodyPr>
          <a:lstStyle/>
          <a:p>
            <a:pPr marL="0" indent="0">
              <a:lnSpc>
                <a:spcPct val="160000"/>
              </a:lnSpc>
              <a:buNone/>
            </a:pPr>
            <a:r>
              <a:rPr lang="zh-CN" altLang="en-US" sz="3800" dirty="0">
                <a:latin typeface="微软雅黑" pitchFamily="34" charset="-122"/>
                <a:ea typeface="微软雅黑" pitchFamily="34" charset="-122"/>
              </a:rPr>
              <a:t>对于一个高</a:t>
            </a:r>
            <a:r>
              <a:rPr lang="en-US" altLang="zh-CN" sz="3800" dirty="0">
                <a:latin typeface="微软雅黑" pitchFamily="34" charset="-122"/>
                <a:ea typeface="微软雅黑" pitchFamily="34" charset="-122"/>
              </a:rPr>
              <a:t>6</a:t>
            </a:r>
            <a:r>
              <a:rPr lang="zh-CN" altLang="en-US" sz="3800" dirty="0">
                <a:latin typeface="微软雅黑" pitchFamily="34" charset="-122"/>
                <a:ea typeface="微软雅黑" pitchFamily="34" charset="-122"/>
              </a:rPr>
              <a:t>层，而每层有</a:t>
            </a:r>
            <a:r>
              <a:rPr lang="en-US" altLang="zh-CN" sz="3800" dirty="0">
                <a:latin typeface="微软雅黑" pitchFamily="34" charset="-122"/>
                <a:ea typeface="微软雅黑" pitchFamily="34" charset="-122"/>
              </a:rPr>
              <a:t>4</a:t>
            </a:r>
            <a:r>
              <a:rPr lang="zh-CN" altLang="en-US" sz="3800" dirty="0">
                <a:latin typeface="微软雅黑" pitchFamily="34" charset="-122"/>
                <a:ea typeface="微软雅黑" pitchFamily="34" charset="-122"/>
              </a:rPr>
              <a:t>个间隔的鸽巢，它共有</a:t>
            </a:r>
            <a:r>
              <a:rPr lang="en-US" altLang="zh-CN" sz="3800" dirty="0">
                <a:latin typeface="微软雅黑" pitchFamily="34" charset="-122"/>
                <a:ea typeface="微软雅黑" pitchFamily="34" charset="-122"/>
              </a:rPr>
              <a:t>6 *4 = 24</a:t>
            </a:r>
            <a:r>
              <a:rPr lang="zh-CN" altLang="en-US" sz="3800" dirty="0">
                <a:latin typeface="微软雅黑" pitchFamily="34" charset="-122"/>
                <a:ea typeface="微软雅黑" pitchFamily="34" charset="-122"/>
              </a:rPr>
              <a:t>个鸽房。现把</a:t>
            </a:r>
            <a:r>
              <a:rPr lang="en-US" altLang="zh-CN" sz="3800" dirty="0">
                <a:latin typeface="微软雅黑" pitchFamily="34" charset="-122"/>
                <a:ea typeface="微软雅黑" pitchFamily="34" charset="-122"/>
              </a:rPr>
              <a:t>25</a:t>
            </a:r>
            <a:r>
              <a:rPr lang="zh-CN" altLang="en-US" sz="3800" dirty="0">
                <a:latin typeface="微软雅黑" pitchFamily="34" charset="-122"/>
                <a:ea typeface="微软雅黑" pitchFamily="34" charset="-122"/>
              </a:rPr>
              <a:t>只鸽子放进鸽巢，必定可以看到其中一个鸽房会有</a:t>
            </a:r>
            <a:r>
              <a:rPr lang="en-US" altLang="zh-CN" sz="3800" dirty="0">
                <a:latin typeface="微软雅黑" pitchFamily="34" charset="-122"/>
                <a:ea typeface="微软雅黑" pitchFamily="34" charset="-122"/>
              </a:rPr>
              <a:t>2</a:t>
            </a:r>
            <a:r>
              <a:rPr lang="zh-CN" altLang="en-US" sz="3800" dirty="0">
                <a:latin typeface="微软雅黑" pitchFamily="34" charset="-122"/>
                <a:ea typeface="微软雅黑" pitchFamily="34" charset="-122"/>
              </a:rPr>
              <a:t>只鸽子挤在一起！</a:t>
            </a:r>
            <a:endParaRPr lang="zh-CN" altLang="en-US" sz="2400" b="1" dirty="0"/>
          </a:p>
        </p:txBody>
      </p:sp>
      <p:pic>
        <p:nvPicPr>
          <p:cNvPr id="475138" name="Picture 2" descr="C:\Documents and Settings\赵海燕\桌面\21e55823d405da419922ed23.jpg"/>
          <p:cNvPicPr>
            <a:picLocks noChangeAspect="1" noChangeArrowheads="1"/>
          </p:cNvPicPr>
          <p:nvPr/>
        </p:nvPicPr>
        <p:blipFill>
          <a:blip r:embed="rId2"/>
          <a:srcRect/>
          <a:stretch>
            <a:fillRect/>
          </a:stretch>
        </p:blipFill>
        <p:spPr bwMode="auto">
          <a:xfrm>
            <a:off x="5769855" y="2147211"/>
            <a:ext cx="2736828" cy="28241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灯片编号占位符 3"/>
          <p:cNvSpPr>
            <a:spLocks noGrp="1"/>
          </p:cNvSpPr>
          <p:nvPr>
            <p:ph type="sldNum" sz="quarter" idx="10"/>
          </p:nvPr>
        </p:nvSpPr>
        <p:spPr/>
        <p:txBody>
          <a:bodyPr/>
          <a:lstStyle/>
          <a:p>
            <a:pPr>
              <a:defRPr/>
            </a:pPr>
            <a:fld id="{AA391F51-DA1D-424B-BD54-E6317CB1A384}" type="slidenum">
              <a:rPr lang="en-US" altLang="zh-CN" smtClean="0"/>
              <a:pPr>
                <a:defRPr/>
              </a:pPr>
              <a:t>88</a:t>
            </a:fld>
            <a:endParaRPr lang="en-US" altLang="zh-CN"/>
          </a:p>
        </p:txBody>
      </p:sp>
    </p:spTree>
    <p:extLst>
      <p:ext uri="{BB962C8B-B14F-4D97-AF65-F5344CB8AC3E}">
        <p14:creationId xmlns:p14="http://schemas.microsoft.com/office/powerpoint/2010/main" val="7941294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p:cNvSpPr>
            <a:spLocks noGrp="1"/>
          </p:cNvSpPr>
          <p:nvPr>
            <p:ph type="sldNum" sz="quarter" idx="12"/>
          </p:nvPr>
        </p:nvSpPr>
        <p:spPr/>
        <p:txBody>
          <a:bodyPr/>
          <a:lstStyle/>
          <a:p>
            <a:fld id="{96BA11EB-CAA1-4702-91A7-4AF40A84559B}" type="slidenum">
              <a:rPr lang="zh-CN" altLang="en-US"/>
              <a:pPr/>
              <a:t>89</a:t>
            </a:fld>
            <a:endParaRPr lang="en-US" altLang="zh-CN"/>
          </a:p>
        </p:txBody>
      </p:sp>
      <p:sp>
        <p:nvSpPr>
          <p:cNvPr id="2805763" name="Rectangle 3"/>
          <p:cNvSpPr>
            <a:spLocks noChangeArrowheads="1"/>
          </p:cNvSpPr>
          <p:nvPr/>
        </p:nvSpPr>
        <p:spPr bwMode="auto">
          <a:xfrm>
            <a:off x="687388" y="441325"/>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eaLnBrk="0" hangingPunct="0"/>
            <a:r>
              <a:rPr lang="en-US" altLang="zh-CN" sz="3600" dirty="0">
                <a:solidFill>
                  <a:schemeClr val="accent2">
                    <a:lumMod val="75000"/>
                  </a:schemeClr>
                </a:solidFill>
                <a:effectLst>
                  <a:outerShdw blurRad="38100" dist="38100" dir="2700000" algn="tl">
                    <a:srgbClr val="C0C0C0"/>
                  </a:outerShdw>
                </a:effectLst>
                <a:latin typeface="+mj-ea"/>
                <a:ea typeface="+mj-ea"/>
              </a:rPr>
              <a:t>3.2.2 </a:t>
            </a:r>
            <a:r>
              <a:rPr lang="zh-CN" altLang="en-US" sz="3600" dirty="0">
                <a:solidFill>
                  <a:schemeClr val="accent2">
                    <a:lumMod val="75000"/>
                  </a:schemeClr>
                </a:solidFill>
                <a:effectLst>
                  <a:outerShdw blurRad="38100" dist="38100" dir="2700000" algn="tl">
                    <a:srgbClr val="C0C0C0"/>
                  </a:outerShdw>
                </a:effectLst>
                <a:latin typeface="+mj-ea"/>
                <a:ea typeface="+mj-ea"/>
              </a:rPr>
              <a:t>散列函数的安全性</a:t>
            </a:r>
            <a:endParaRPr lang="en-US" altLang="zh-CN" sz="3600" dirty="0">
              <a:solidFill>
                <a:schemeClr val="accent2">
                  <a:lumMod val="75000"/>
                </a:schemeClr>
              </a:solidFill>
              <a:effectLst>
                <a:outerShdw blurRad="38100" dist="38100" dir="2700000" algn="tl">
                  <a:srgbClr val="C0C0C0"/>
                </a:outerShdw>
              </a:effectLst>
              <a:latin typeface="+mj-ea"/>
              <a:ea typeface="+mj-ea"/>
              <a:cs typeface="+mj-cs"/>
            </a:endParaRPr>
          </a:p>
        </p:txBody>
      </p:sp>
      <p:sp>
        <p:nvSpPr>
          <p:cNvPr id="3" name="矩形 2"/>
          <p:cNvSpPr/>
          <p:nvPr/>
        </p:nvSpPr>
        <p:spPr>
          <a:xfrm>
            <a:off x="687388" y="1472821"/>
            <a:ext cx="6999288" cy="4782848"/>
          </a:xfrm>
          <a:prstGeom prst="rect">
            <a:avLst/>
          </a:prstGeom>
        </p:spPr>
        <p:txBody>
          <a:bodyPr wrap="square">
            <a:spAutoFit/>
          </a:bodyPr>
          <a:lstStyle/>
          <a:p>
            <a:pPr marL="342900" indent="-342900">
              <a:lnSpc>
                <a:spcPct val="150000"/>
              </a:lnSpc>
              <a:spcBef>
                <a:spcPct val="20000"/>
              </a:spcBef>
              <a:spcAft>
                <a:spcPts val="1200"/>
              </a:spcAft>
              <a:buClr>
                <a:schemeClr val="accent2">
                  <a:lumMod val="75000"/>
                </a:schemeClr>
              </a:buClr>
              <a:buSzPct val="80000"/>
              <a:buFont typeface="Wingdings" pitchFamily="2" charset="2"/>
              <a:buChar char="Ø"/>
            </a:pPr>
            <a:r>
              <a:rPr lang="zh-CN" altLang="en-US" sz="2400" dirty="0">
                <a:latin typeface="微软雅黑" pitchFamily="34" charset="-122"/>
                <a:ea typeface="微软雅黑" pitchFamily="34" charset="-122"/>
              </a:rPr>
              <a:t>散列函数最怕</a:t>
            </a:r>
            <a:r>
              <a:rPr lang="zh-CN" altLang="en-US" sz="4000" dirty="0">
                <a:solidFill>
                  <a:srgbClr val="FF0000"/>
                </a:solidFill>
                <a:latin typeface="微软雅黑" pitchFamily="34" charset="-122"/>
                <a:ea typeface="微软雅黑" pitchFamily="34" charset="-122"/>
              </a:rPr>
              <a:t>“碰撞”！</a:t>
            </a:r>
            <a:endParaRPr lang="en-US" altLang="zh-CN" sz="4000" dirty="0">
              <a:solidFill>
                <a:srgbClr val="FF0000"/>
              </a:solidFill>
              <a:latin typeface="微软雅黑" pitchFamily="34" charset="-122"/>
              <a:ea typeface="微软雅黑" pitchFamily="34" charset="-122"/>
            </a:endParaRPr>
          </a:p>
          <a:p>
            <a:pPr marL="342900" indent="-342900">
              <a:lnSpc>
                <a:spcPct val="150000"/>
              </a:lnSpc>
              <a:spcBef>
                <a:spcPct val="20000"/>
              </a:spcBef>
              <a:spcAft>
                <a:spcPts val="1200"/>
              </a:spcAft>
              <a:buClr>
                <a:schemeClr val="accent2">
                  <a:lumMod val="75000"/>
                </a:schemeClr>
              </a:buClr>
              <a:buSzPct val="80000"/>
              <a:buFont typeface="Wingdings" pitchFamily="2" charset="2"/>
              <a:buChar char="Ø"/>
            </a:pPr>
            <a:r>
              <a:rPr lang="en-US" altLang="zh-CN" sz="2400" dirty="0">
                <a:latin typeface="微软雅黑" pitchFamily="34" charset="-122"/>
                <a:ea typeface="微软雅黑" pitchFamily="34" charset="-122"/>
              </a:rPr>
              <a:t>M1=</a:t>
            </a:r>
            <a:r>
              <a:rPr lang="zh-CN" altLang="en-US" sz="2400" dirty="0">
                <a:latin typeface="微软雅黑" pitchFamily="34" charset="-122"/>
                <a:ea typeface="微软雅黑" pitchFamily="34" charset="-122"/>
              </a:rPr>
              <a:t>“今天晚上</a:t>
            </a:r>
            <a:r>
              <a:rPr lang="en-US" altLang="zh-CN" sz="2400" dirty="0">
                <a:latin typeface="微软雅黑" pitchFamily="34" charset="-122"/>
                <a:ea typeface="微软雅黑" pitchFamily="34" charset="-122"/>
              </a:rPr>
              <a:t>8</a:t>
            </a:r>
            <a:r>
              <a:rPr lang="zh-CN" altLang="en-US" sz="2400" dirty="0">
                <a:latin typeface="微软雅黑" pitchFamily="34" charset="-122"/>
                <a:ea typeface="微软雅黑" pitchFamily="34" charset="-122"/>
              </a:rPr>
              <a:t>点在老地方见面！”</a:t>
            </a:r>
            <a:endParaRPr lang="en-US" altLang="zh-CN" sz="2400" dirty="0">
              <a:latin typeface="微软雅黑" pitchFamily="34" charset="-122"/>
              <a:ea typeface="微软雅黑" pitchFamily="34" charset="-122"/>
            </a:endParaRPr>
          </a:p>
          <a:p>
            <a:pPr marL="342900" indent="-342900">
              <a:lnSpc>
                <a:spcPct val="150000"/>
              </a:lnSpc>
              <a:spcBef>
                <a:spcPct val="20000"/>
              </a:spcBef>
              <a:spcAft>
                <a:spcPts val="1200"/>
              </a:spcAft>
              <a:buClr>
                <a:schemeClr val="accent2">
                  <a:lumMod val="75000"/>
                </a:schemeClr>
              </a:buClr>
              <a:buSzPct val="80000"/>
              <a:buFont typeface="Wingdings" pitchFamily="2" charset="2"/>
              <a:buChar char="Ø"/>
            </a:pPr>
            <a:r>
              <a:rPr lang="zh-CN" altLang="en-US" sz="2400" dirty="0">
                <a:latin typeface="微软雅黑" pitchFamily="34" charset="-122"/>
                <a:ea typeface="微软雅黑" pitchFamily="34" charset="-122"/>
              </a:rPr>
              <a:t>在网络传输中，</a:t>
            </a:r>
            <a:r>
              <a:rPr lang="en-US" altLang="zh-CN" sz="2400" dirty="0">
                <a:latin typeface="微软雅黑" pitchFamily="34" charset="-122"/>
                <a:ea typeface="微软雅黑" pitchFamily="34" charset="-122"/>
              </a:rPr>
              <a:t>M1</a:t>
            </a:r>
            <a:r>
              <a:rPr lang="zh-CN" altLang="en-US" sz="2400" dirty="0">
                <a:latin typeface="微软雅黑" pitchFamily="34" charset="-122"/>
                <a:ea typeface="微软雅黑" pitchFamily="34" charset="-122"/>
              </a:rPr>
              <a:t>被改为</a:t>
            </a:r>
            <a:r>
              <a:rPr lang="en-US" altLang="zh-CN" sz="2400" dirty="0">
                <a:latin typeface="微软雅黑" pitchFamily="34" charset="-122"/>
                <a:ea typeface="微软雅黑" pitchFamily="34" charset="-122"/>
              </a:rPr>
              <a:t>M2=</a:t>
            </a:r>
            <a:r>
              <a:rPr lang="zh-CN" altLang="en-US" sz="2400" dirty="0">
                <a:latin typeface="微软雅黑" pitchFamily="34" charset="-122"/>
                <a:ea typeface="微软雅黑" pitchFamily="34" charset="-122"/>
              </a:rPr>
              <a:t>“今天晚上没空，不去了！”</a:t>
            </a:r>
            <a:endParaRPr lang="en-US" altLang="zh-CN" sz="2400" dirty="0">
              <a:latin typeface="微软雅黑" pitchFamily="34" charset="-122"/>
              <a:ea typeface="微软雅黑" pitchFamily="34" charset="-122"/>
            </a:endParaRPr>
          </a:p>
          <a:p>
            <a:pPr marL="342900" indent="-342900">
              <a:lnSpc>
                <a:spcPct val="150000"/>
              </a:lnSpc>
              <a:spcBef>
                <a:spcPct val="20000"/>
              </a:spcBef>
              <a:spcAft>
                <a:spcPts val="1200"/>
              </a:spcAft>
              <a:buClr>
                <a:schemeClr val="accent2">
                  <a:lumMod val="75000"/>
                </a:schemeClr>
              </a:buClr>
              <a:buSzPct val="80000"/>
              <a:buFont typeface="Wingdings" pitchFamily="2" charset="2"/>
              <a:buChar char="Ø"/>
            </a:pPr>
            <a:r>
              <a:rPr lang="zh-CN" altLang="en-US" sz="2400" dirty="0">
                <a:latin typeface="微软雅黑" pitchFamily="34" charset="-122"/>
                <a:ea typeface="微软雅黑" pitchFamily="34" charset="-122"/>
              </a:rPr>
              <a:t>如果</a:t>
            </a:r>
            <a:r>
              <a:rPr lang="en-US" altLang="zh-CN" sz="2400" dirty="0">
                <a:latin typeface="微软雅黑" pitchFamily="34" charset="-122"/>
                <a:ea typeface="微软雅黑" pitchFamily="34" charset="-122"/>
              </a:rPr>
              <a:t>Hash(M1) = Hash(M2)</a:t>
            </a:r>
            <a:r>
              <a:rPr lang="zh-CN" altLang="en-US" sz="2400" dirty="0">
                <a:latin typeface="微软雅黑" pitchFamily="34" charset="-122"/>
                <a:ea typeface="微软雅黑" pitchFamily="34" charset="-122"/>
              </a:rPr>
              <a:t>，则</a:t>
            </a:r>
            <a:r>
              <a:rPr lang="zh-CN" altLang="en-US" sz="3600" dirty="0">
                <a:solidFill>
                  <a:srgbClr val="FF0000"/>
                </a:solidFill>
                <a:latin typeface="微软雅黑" pitchFamily="34" charset="-122"/>
                <a:ea typeface="微软雅黑" pitchFamily="34" charset="-122"/>
              </a:rPr>
              <a:t>碰撞</a:t>
            </a:r>
            <a:r>
              <a:rPr lang="zh-CN" altLang="en-US" sz="2400" dirty="0">
                <a:latin typeface="微软雅黑" pitchFamily="34" charset="-122"/>
                <a:ea typeface="微软雅黑" pitchFamily="34" charset="-122"/>
              </a:rPr>
              <a:t>了，无法实现消息的完整性验证！</a:t>
            </a:r>
            <a:endParaRPr lang="en-US" altLang="zh-CN" sz="2400" dirty="0">
              <a:latin typeface="微软雅黑" pitchFamily="34" charset="-122"/>
              <a:ea typeface="微软雅黑" pitchFamily="34" charset="-122"/>
            </a:endParaRPr>
          </a:p>
        </p:txBody>
      </p:sp>
    </p:spTree>
    <p:extLst>
      <p:ext uri="{BB962C8B-B14F-4D97-AF65-F5344CB8AC3E}">
        <p14:creationId xmlns:p14="http://schemas.microsoft.com/office/powerpoint/2010/main" val="426254034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defTabSz="677863"/>
            <a:r>
              <a:rPr lang="zh-CN" altLang="en-US" sz="3600" kern="1200" dirty="0">
                <a:solidFill>
                  <a:schemeClr val="accent2"/>
                </a:solidFill>
                <a:effectLst>
                  <a:outerShdw blurRad="38100" dist="38100" dir="2700000" algn="tl">
                    <a:srgbClr val="000000">
                      <a:alpha val="43137"/>
                    </a:srgbClr>
                  </a:outerShdw>
                </a:effectLst>
                <a:latin typeface="+mj-ea"/>
              </a:rPr>
              <a:t>公钥密码模型</a:t>
            </a:r>
          </a:p>
        </p:txBody>
      </p:sp>
      <p:sp>
        <p:nvSpPr>
          <p:cNvPr id="4" name="灯片编号占位符 3"/>
          <p:cNvSpPr>
            <a:spLocks noGrp="1"/>
          </p:cNvSpPr>
          <p:nvPr>
            <p:ph type="sldNum" sz="quarter" idx="10"/>
          </p:nvPr>
        </p:nvSpPr>
        <p:spPr/>
        <p:txBody>
          <a:bodyPr/>
          <a:lstStyle/>
          <a:p>
            <a:pPr>
              <a:defRPr/>
            </a:pPr>
            <a:fld id="{AA391F51-DA1D-424B-BD54-E6317CB1A384}" type="slidenum">
              <a:rPr lang="en-US" altLang="zh-CN" smtClean="0"/>
              <a:pPr>
                <a:defRPr/>
              </a:pPr>
              <a:t>9</a:t>
            </a:fld>
            <a:endParaRPr lang="en-US" altLang="zh-CN"/>
          </a:p>
        </p:txBody>
      </p:sp>
      <p:pic>
        <p:nvPicPr>
          <p:cNvPr id="3" name="图片 2">
            <a:extLst>
              <a:ext uri="{FF2B5EF4-FFF2-40B4-BE49-F238E27FC236}">
                <a16:creationId xmlns:a16="http://schemas.microsoft.com/office/drawing/2014/main" id="{ECD005CC-F0DB-4F6D-8AC1-5F043FDCF3B9}"/>
              </a:ext>
            </a:extLst>
          </p:cNvPr>
          <p:cNvPicPr>
            <a:picLocks noChangeAspect="1"/>
          </p:cNvPicPr>
          <p:nvPr/>
        </p:nvPicPr>
        <p:blipFill>
          <a:blip r:embed="rId2"/>
          <a:stretch>
            <a:fillRect/>
          </a:stretch>
        </p:blipFill>
        <p:spPr>
          <a:xfrm>
            <a:off x="0" y="1059108"/>
            <a:ext cx="9144000" cy="5374783"/>
          </a:xfrm>
          <a:prstGeom prst="rect">
            <a:avLst/>
          </a:prstGeom>
        </p:spPr>
      </p:pic>
    </p:spTree>
    <p:extLst>
      <p:ext uri="{BB962C8B-B14F-4D97-AF65-F5344CB8AC3E}">
        <p14:creationId xmlns:p14="http://schemas.microsoft.com/office/powerpoint/2010/main" val="36496311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p:cNvSpPr>
            <a:spLocks noGrp="1"/>
          </p:cNvSpPr>
          <p:nvPr>
            <p:ph type="sldNum" sz="quarter" idx="12"/>
          </p:nvPr>
        </p:nvSpPr>
        <p:spPr/>
        <p:txBody>
          <a:bodyPr/>
          <a:lstStyle/>
          <a:p>
            <a:fld id="{96BA11EB-CAA1-4702-91A7-4AF40A84559B}" type="slidenum">
              <a:rPr lang="zh-CN" altLang="en-US"/>
              <a:pPr/>
              <a:t>90</a:t>
            </a:fld>
            <a:endParaRPr lang="en-US" altLang="zh-CN"/>
          </a:p>
        </p:txBody>
      </p:sp>
      <p:sp>
        <p:nvSpPr>
          <p:cNvPr id="2805763" name="Rectangle 3"/>
          <p:cNvSpPr>
            <a:spLocks noChangeArrowheads="1"/>
          </p:cNvSpPr>
          <p:nvPr/>
        </p:nvSpPr>
        <p:spPr bwMode="auto">
          <a:xfrm>
            <a:off x="687388" y="441325"/>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eaLnBrk="0" hangingPunct="0"/>
            <a:r>
              <a:rPr lang="en-US" altLang="zh-CN" sz="3600" dirty="0">
                <a:solidFill>
                  <a:schemeClr val="accent2">
                    <a:lumMod val="75000"/>
                  </a:schemeClr>
                </a:solidFill>
                <a:effectLst>
                  <a:outerShdw blurRad="38100" dist="38100" dir="2700000" algn="tl">
                    <a:srgbClr val="C0C0C0"/>
                  </a:outerShdw>
                </a:effectLst>
                <a:latin typeface="+mj-ea"/>
                <a:ea typeface="+mj-ea"/>
              </a:rPr>
              <a:t>3.2.2 </a:t>
            </a:r>
            <a:r>
              <a:rPr lang="zh-CN" altLang="en-US" sz="3600" dirty="0">
                <a:solidFill>
                  <a:schemeClr val="accent2">
                    <a:lumMod val="75000"/>
                  </a:schemeClr>
                </a:solidFill>
                <a:effectLst>
                  <a:outerShdw blurRad="38100" dist="38100" dir="2700000" algn="tl">
                    <a:srgbClr val="C0C0C0"/>
                  </a:outerShdw>
                </a:effectLst>
                <a:latin typeface="+mj-ea"/>
                <a:ea typeface="+mj-ea"/>
              </a:rPr>
              <a:t>散列函数的安全性</a:t>
            </a:r>
            <a:endParaRPr lang="en-US" altLang="zh-CN" sz="3600" dirty="0">
              <a:solidFill>
                <a:schemeClr val="accent2">
                  <a:lumMod val="75000"/>
                </a:schemeClr>
              </a:solidFill>
              <a:effectLst>
                <a:outerShdw blurRad="38100" dist="38100" dir="2700000" algn="tl">
                  <a:srgbClr val="C0C0C0"/>
                </a:outerShdw>
              </a:effectLst>
              <a:latin typeface="+mj-ea"/>
              <a:ea typeface="+mj-ea"/>
              <a:cs typeface="+mj-cs"/>
            </a:endParaRPr>
          </a:p>
        </p:txBody>
      </p:sp>
      <p:sp>
        <p:nvSpPr>
          <p:cNvPr id="3" name="矩形 2"/>
          <p:cNvSpPr/>
          <p:nvPr/>
        </p:nvSpPr>
        <p:spPr>
          <a:xfrm>
            <a:off x="687388" y="1472821"/>
            <a:ext cx="6999288" cy="3853363"/>
          </a:xfrm>
          <a:prstGeom prst="rect">
            <a:avLst/>
          </a:prstGeom>
        </p:spPr>
        <p:txBody>
          <a:bodyPr wrap="square">
            <a:spAutoFit/>
          </a:bodyPr>
          <a:lstStyle/>
          <a:p>
            <a:pPr>
              <a:lnSpc>
                <a:spcPct val="150000"/>
              </a:lnSpc>
              <a:spcBef>
                <a:spcPct val="20000"/>
              </a:spcBef>
              <a:spcAft>
                <a:spcPts val="1200"/>
              </a:spcAft>
              <a:buClr>
                <a:schemeClr val="accent2">
                  <a:lumMod val="75000"/>
                </a:schemeClr>
              </a:buClr>
              <a:buSzPct val="80000"/>
            </a:pPr>
            <a:endParaRPr lang="en-US" altLang="zh-CN" sz="2400" dirty="0">
              <a:latin typeface="微软雅黑" pitchFamily="34" charset="-122"/>
              <a:ea typeface="微软雅黑" pitchFamily="34" charset="-122"/>
            </a:endParaRPr>
          </a:p>
          <a:p>
            <a:pPr marL="342900" indent="-342900">
              <a:lnSpc>
                <a:spcPct val="150000"/>
              </a:lnSpc>
              <a:spcBef>
                <a:spcPct val="20000"/>
              </a:spcBef>
              <a:spcAft>
                <a:spcPts val="1200"/>
              </a:spcAft>
              <a:buClr>
                <a:schemeClr val="accent2">
                  <a:lumMod val="75000"/>
                </a:schemeClr>
              </a:buClr>
              <a:buSzPct val="80000"/>
              <a:buFont typeface="Wingdings" pitchFamily="2" charset="2"/>
              <a:buChar char="Ø"/>
            </a:pPr>
            <a:r>
              <a:rPr lang="zh-CN" altLang="en-US" sz="3200" dirty="0">
                <a:latin typeface="微软雅黑" pitchFamily="34" charset="-122"/>
                <a:ea typeface="微软雅黑" pitchFamily="34" charset="-122"/>
              </a:rPr>
              <a:t>但事实是残酷的！碰撞是存在的！根据</a:t>
            </a:r>
            <a:r>
              <a:rPr lang="zh-CN" altLang="en-US" sz="32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hlinkClick r:id="" action="ppaction://noaction"/>
              </a:rPr>
              <a:t>鸽巢原理</a:t>
            </a:r>
            <a:r>
              <a:rPr lang="zh-CN" altLang="en-US" sz="3200" dirty="0">
                <a:latin typeface="微软雅黑" pitchFamily="34" charset="-122"/>
                <a:ea typeface="微软雅黑" pitchFamily="34" charset="-122"/>
              </a:rPr>
              <a:t>，消息是无限的，而散列值是有限的，所以不同的消息有可能产生同一个散列值。</a:t>
            </a:r>
          </a:p>
        </p:txBody>
      </p:sp>
    </p:spTree>
    <p:extLst>
      <p:ext uri="{BB962C8B-B14F-4D97-AF65-F5344CB8AC3E}">
        <p14:creationId xmlns:p14="http://schemas.microsoft.com/office/powerpoint/2010/main" val="329621036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p:cNvSpPr>
            <a:spLocks noGrp="1"/>
          </p:cNvSpPr>
          <p:nvPr>
            <p:ph type="sldNum" sz="quarter" idx="12"/>
          </p:nvPr>
        </p:nvSpPr>
        <p:spPr/>
        <p:txBody>
          <a:bodyPr/>
          <a:lstStyle/>
          <a:p>
            <a:fld id="{96BA11EB-CAA1-4702-91A7-4AF40A84559B}" type="slidenum">
              <a:rPr lang="zh-CN" altLang="en-US"/>
              <a:pPr/>
              <a:t>91</a:t>
            </a:fld>
            <a:endParaRPr lang="en-US" altLang="zh-CN"/>
          </a:p>
        </p:txBody>
      </p:sp>
      <p:sp>
        <p:nvSpPr>
          <p:cNvPr id="2805762" name="Rectangle 2"/>
          <p:cNvSpPr>
            <a:spLocks noGrp="1" noChangeArrowheads="1"/>
          </p:cNvSpPr>
          <p:nvPr>
            <p:ph type="body" sz="half" idx="1"/>
          </p:nvPr>
        </p:nvSpPr>
        <p:spPr>
          <a:xfrm>
            <a:off x="481013" y="1092200"/>
            <a:ext cx="8434387" cy="5421313"/>
          </a:xfrm>
          <a:noFill/>
          <a:ln/>
        </p:spPr>
        <p:txBody>
          <a:bodyPr lIns="82550" tIns="41275" rIns="82550" bIns="41275"/>
          <a:lstStyle/>
          <a:p>
            <a:pPr algn="just" defTabSz="677863">
              <a:lnSpc>
                <a:spcPct val="130000"/>
              </a:lnSpc>
              <a:spcBef>
                <a:spcPct val="65000"/>
              </a:spcBef>
              <a:buClr>
                <a:schemeClr val="accent2">
                  <a:lumMod val="75000"/>
                </a:schemeClr>
              </a:buClr>
              <a:buFont typeface="Wingdings" pitchFamily="2" charset="2"/>
              <a:buChar char="Ø"/>
            </a:pPr>
            <a:r>
              <a:rPr lang="en-US" altLang="zh-CN" sz="2000" dirty="0">
                <a:latin typeface="微软雅黑" pitchFamily="34" charset="-122"/>
                <a:ea typeface="微软雅黑" pitchFamily="34" charset="-122"/>
              </a:rPr>
              <a:t>Hash</a:t>
            </a:r>
            <a:r>
              <a:rPr lang="zh-CN" altLang="en-US" sz="2000" dirty="0">
                <a:latin typeface="微软雅黑" pitchFamily="34" charset="-122"/>
                <a:ea typeface="微软雅黑" pitchFamily="34" charset="-122"/>
              </a:rPr>
              <a:t>函数目标是为数据产生“指纹”， </a:t>
            </a:r>
            <a:r>
              <a:rPr lang="en-US" altLang="zh-CN" sz="2000" dirty="0">
                <a:latin typeface="微软雅黑" pitchFamily="34" charset="-122"/>
                <a:ea typeface="微软雅黑" pitchFamily="34" charset="-122"/>
              </a:rPr>
              <a:t>Hash</a:t>
            </a:r>
            <a:r>
              <a:rPr lang="zh-CN" altLang="en-US" sz="2000" dirty="0">
                <a:latin typeface="微软雅黑" pitchFamily="34" charset="-122"/>
                <a:ea typeface="微软雅黑" pitchFamily="34" charset="-122"/>
              </a:rPr>
              <a:t>函数</a:t>
            </a:r>
            <a:r>
              <a:rPr lang="en-US" altLang="zh-CN" sz="2000" dirty="0">
                <a:latin typeface="微软雅黑" pitchFamily="34" charset="-122"/>
                <a:ea typeface="微软雅黑" pitchFamily="34" charset="-122"/>
              </a:rPr>
              <a:t>H</a:t>
            </a:r>
            <a:r>
              <a:rPr lang="zh-CN" altLang="en-US" sz="2000" dirty="0">
                <a:latin typeface="微软雅黑" pitchFamily="34" charset="-122"/>
                <a:ea typeface="微软雅黑" pitchFamily="34" charset="-122"/>
              </a:rPr>
              <a:t>必须有以下性质：</a:t>
            </a:r>
          </a:p>
          <a:p>
            <a:pPr marL="849313" lvl="1" indent="-371475" algn="just" defTabSz="677863">
              <a:lnSpc>
                <a:spcPct val="130000"/>
              </a:lnSpc>
              <a:spcBef>
                <a:spcPct val="65000"/>
              </a:spcBef>
              <a:buFont typeface="Symbol" pitchFamily="18" charset="2"/>
              <a:buAutoNum type="arabicPeriod"/>
            </a:pPr>
            <a:r>
              <a:rPr lang="en-US" altLang="zh-CN" sz="1800" dirty="0">
                <a:latin typeface="微软雅黑" pitchFamily="34" charset="-122"/>
                <a:ea typeface="微软雅黑" pitchFamily="34" charset="-122"/>
              </a:rPr>
              <a:t>H</a:t>
            </a:r>
            <a:r>
              <a:rPr lang="zh-CN" altLang="en-US" sz="1800" dirty="0">
                <a:latin typeface="微软雅黑" pitchFamily="34" charset="-122"/>
                <a:ea typeface="微软雅黑" pitchFamily="34" charset="-122"/>
              </a:rPr>
              <a:t>能用于任何大小的数据分组</a:t>
            </a:r>
          </a:p>
          <a:p>
            <a:pPr marL="849313" lvl="1" indent="-371475" algn="just" defTabSz="677863">
              <a:lnSpc>
                <a:spcPct val="130000"/>
              </a:lnSpc>
              <a:spcBef>
                <a:spcPct val="65000"/>
              </a:spcBef>
              <a:buFont typeface="Symbol" pitchFamily="18" charset="2"/>
              <a:buAutoNum type="arabicPeriod"/>
            </a:pPr>
            <a:r>
              <a:rPr lang="en-US" altLang="zh-CN" sz="1800" dirty="0">
                <a:latin typeface="微软雅黑" pitchFamily="34" charset="-122"/>
                <a:ea typeface="微软雅黑" pitchFamily="34" charset="-122"/>
              </a:rPr>
              <a:t>H</a:t>
            </a:r>
            <a:r>
              <a:rPr lang="zh-CN" altLang="en-US" sz="1800" dirty="0">
                <a:latin typeface="微软雅黑" pitchFamily="34" charset="-122"/>
                <a:ea typeface="微软雅黑" pitchFamily="34" charset="-122"/>
              </a:rPr>
              <a:t>产生定长输出</a:t>
            </a:r>
          </a:p>
          <a:p>
            <a:pPr marL="849313" lvl="1" indent="-371475" algn="just" defTabSz="677863">
              <a:lnSpc>
                <a:spcPct val="130000"/>
              </a:lnSpc>
              <a:spcBef>
                <a:spcPct val="65000"/>
              </a:spcBef>
              <a:buFont typeface="Symbol" pitchFamily="18" charset="2"/>
              <a:buAutoNum type="arabicPeriod"/>
            </a:pPr>
            <a:r>
              <a:rPr lang="zh-CN" altLang="en-US" sz="1800" dirty="0">
                <a:latin typeface="微软雅黑" pitchFamily="34" charset="-122"/>
                <a:ea typeface="微软雅黑" pitchFamily="34" charset="-122"/>
              </a:rPr>
              <a:t>对任何给定的</a:t>
            </a:r>
            <a:r>
              <a:rPr lang="en-US" altLang="zh-CN" sz="1800" dirty="0">
                <a:latin typeface="微软雅黑" pitchFamily="34" charset="-122"/>
                <a:ea typeface="微软雅黑" pitchFamily="34" charset="-122"/>
              </a:rPr>
              <a:t>x</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H(x)</a:t>
            </a:r>
            <a:r>
              <a:rPr lang="zh-CN" altLang="en-US" sz="1800" dirty="0">
                <a:latin typeface="微软雅黑" pitchFamily="34" charset="-122"/>
                <a:ea typeface="微软雅黑" pitchFamily="34" charset="-122"/>
              </a:rPr>
              <a:t>要易于计算，能用软</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硬件实现</a:t>
            </a:r>
          </a:p>
          <a:p>
            <a:pPr marL="849313" lvl="1" indent="-371475" algn="just" defTabSz="677863">
              <a:lnSpc>
                <a:spcPct val="130000"/>
              </a:lnSpc>
              <a:spcBef>
                <a:spcPct val="65000"/>
              </a:spcBef>
              <a:buFont typeface="Symbol" pitchFamily="18" charset="2"/>
              <a:buAutoNum type="arabicPeriod"/>
            </a:pPr>
            <a:r>
              <a:rPr lang="zh-CN" altLang="en-US" sz="1800" dirty="0">
                <a:effectLst>
                  <a:outerShdw blurRad="38100" dist="38100" dir="2700000" algn="tl">
                    <a:srgbClr val="000000">
                      <a:alpha val="43137"/>
                    </a:srgbClr>
                  </a:outerShdw>
                </a:effectLst>
                <a:latin typeface="微软雅黑" pitchFamily="34" charset="-122"/>
                <a:ea typeface="微软雅黑" pitchFamily="34" charset="-122"/>
              </a:rPr>
              <a:t>单向性</a:t>
            </a:r>
            <a:r>
              <a:rPr lang="en-US" altLang="zh-CN" sz="1800" dirty="0">
                <a:effectLst>
                  <a:outerShdw blurRad="38100" dist="38100" dir="2700000" algn="tl">
                    <a:srgbClr val="000000">
                      <a:alpha val="43137"/>
                    </a:srgbClr>
                  </a:outerShdw>
                </a:effectLst>
                <a:latin typeface="微软雅黑" pitchFamily="34" charset="-122"/>
                <a:ea typeface="微软雅黑" pitchFamily="34" charset="-122"/>
              </a:rPr>
              <a:t>/</a:t>
            </a:r>
            <a:r>
              <a:rPr lang="zh-CN" altLang="en-US" sz="1800" dirty="0">
                <a:effectLst>
                  <a:outerShdw blurRad="38100" dist="38100" dir="2700000" algn="tl">
                    <a:srgbClr val="000000">
                      <a:alpha val="43137"/>
                    </a:srgbClr>
                  </a:outerShdw>
                </a:effectLst>
                <a:latin typeface="微软雅黑" pitchFamily="34" charset="-122"/>
                <a:ea typeface="微软雅黑" pitchFamily="34" charset="-122"/>
              </a:rPr>
              <a:t>抗原像攻击性</a:t>
            </a:r>
            <a:r>
              <a:rPr lang="zh-CN" altLang="en-US" sz="1800" dirty="0">
                <a:latin typeface="微软雅黑" pitchFamily="34" charset="-122"/>
                <a:ea typeface="微软雅黑" pitchFamily="34" charset="-122"/>
              </a:rPr>
              <a:t>：对于给定的哈希值</a:t>
            </a:r>
            <a:r>
              <a:rPr lang="en-US" altLang="zh-CN" sz="1800" dirty="0">
                <a:latin typeface="微软雅黑" pitchFamily="34" charset="-122"/>
                <a:ea typeface="微软雅黑" pitchFamily="34" charset="-122"/>
              </a:rPr>
              <a:t>h</a:t>
            </a:r>
            <a:r>
              <a:rPr lang="zh-CN" altLang="en-US" sz="1800" dirty="0">
                <a:latin typeface="微软雅黑" pitchFamily="34" charset="-122"/>
                <a:ea typeface="微软雅黑" pitchFamily="34" charset="-122"/>
              </a:rPr>
              <a:t>，寻找</a:t>
            </a:r>
            <a:r>
              <a:rPr lang="en-US" altLang="zh-CN" sz="1800" dirty="0">
                <a:latin typeface="微软雅黑" pitchFamily="34" charset="-122"/>
                <a:ea typeface="微软雅黑" pitchFamily="34" charset="-122"/>
              </a:rPr>
              <a:t>x</a:t>
            </a:r>
            <a:r>
              <a:rPr lang="zh-CN" altLang="en-US" sz="1800" dirty="0">
                <a:latin typeface="微软雅黑" pitchFamily="34" charset="-122"/>
                <a:ea typeface="微软雅黑" pitchFamily="34" charset="-122"/>
              </a:rPr>
              <a:t>使得</a:t>
            </a:r>
            <a:r>
              <a:rPr lang="en-US" altLang="zh-CN" sz="1800" dirty="0">
                <a:latin typeface="微软雅黑" pitchFamily="34" charset="-122"/>
                <a:ea typeface="微软雅黑" pitchFamily="34" charset="-122"/>
              </a:rPr>
              <a:t>H(x)</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h</a:t>
            </a:r>
            <a:r>
              <a:rPr lang="zh-CN" altLang="en-US" sz="1800" dirty="0">
                <a:latin typeface="微软雅黑" pitchFamily="34" charset="-122"/>
                <a:ea typeface="微软雅黑" pitchFamily="34" charset="-122"/>
              </a:rPr>
              <a:t>在计算上不可行，即不能从</a:t>
            </a:r>
            <a:r>
              <a:rPr lang="en-US" altLang="zh-CN" sz="1800" dirty="0">
                <a:latin typeface="微软雅黑" pitchFamily="34" charset="-122"/>
                <a:ea typeface="微软雅黑" pitchFamily="34" charset="-122"/>
              </a:rPr>
              <a:t>h</a:t>
            </a:r>
            <a:r>
              <a:rPr lang="zh-CN" altLang="en-US" sz="1800" dirty="0">
                <a:latin typeface="微软雅黑" pitchFamily="34" charset="-122"/>
                <a:ea typeface="微软雅黑" pitchFamily="34" charset="-122"/>
              </a:rPr>
              <a:t>反推出</a:t>
            </a:r>
            <a:r>
              <a:rPr lang="en-US" altLang="zh-CN" sz="1800" dirty="0">
                <a:latin typeface="微软雅黑" pitchFamily="34" charset="-122"/>
                <a:ea typeface="微软雅黑" pitchFamily="34" charset="-122"/>
              </a:rPr>
              <a:t>x</a:t>
            </a:r>
          </a:p>
          <a:p>
            <a:pPr marL="849313" lvl="1" indent="-371475" algn="just" defTabSz="677863">
              <a:lnSpc>
                <a:spcPct val="130000"/>
              </a:lnSpc>
              <a:spcBef>
                <a:spcPct val="65000"/>
              </a:spcBef>
              <a:buFont typeface="Symbol" pitchFamily="18" charset="2"/>
              <a:buAutoNum type="arabicPeriod"/>
            </a:pPr>
            <a:r>
              <a:rPr lang="zh-CN" altLang="en-US" sz="1800" dirty="0">
                <a:effectLst>
                  <a:outerShdw blurRad="38100" dist="38100" dir="2700000" algn="tl">
                    <a:srgbClr val="000000">
                      <a:alpha val="43137"/>
                    </a:srgbClr>
                  </a:outerShdw>
                </a:effectLst>
                <a:latin typeface="微软雅黑" pitchFamily="34" charset="-122"/>
                <a:ea typeface="微软雅黑" pitchFamily="34" charset="-122"/>
              </a:rPr>
              <a:t>抗第二原像攻击性</a:t>
            </a:r>
            <a:r>
              <a:rPr lang="en-US" altLang="zh-CN" sz="1800" dirty="0">
                <a:effectLst>
                  <a:outerShdw blurRad="38100" dist="38100" dir="2700000" algn="tl">
                    <a:srgbClr val="000000">
                      <a:alpha val="43137"/>
                    </a:srgbClr>
                  </a:outerShdw>
                </a:effectLst>
                <a:latin typeface="微软雅黑" pitchFamily="34" charset="-122"/>
                <a:ea typeface="微软雅黑" pitchFamily="34" charset="-122"/>
              </a:rPr>
              <a:t>:</a:t>
            </a:r>
            <a:r>
              <a:rPr lang="zh-CN" altLang="en-US" sz="1800" dirty="0">
                <a:latin typeface="微软雅黑" pitchFamily="34" charset="-122"/>
                <a:ea typeface="微软雅黑" pitchFamily="34" charset="-122"/>
              </a:rPr>
              <a:t>对给定的</a:t>
            </a:r>
            <a:r>
              <a:rPr lang="en-US" altLang="zh-CN" sz="1800" dirty="0">
                <a:latin typeface="微软雅黑" pitchFamily="34" charset="-122"/>
                <a:ea typeface="微软雅黑" pitchFamily="34" charset="-122"/>
              </a:rPr>
              <a:t>x</a:t>
            </a:r>
            <a:r>
              <a:rPr lang="zh-CN" altLang="en-US" sz="1800" dirty="0">
                <a:latin typeface="微软雅黑" pitchFamily="34" charset="-122"/>
                <a:ea typeface="微软雅黑" pitchFamily="34" charset="-122"/>
              </a:rPr>
              <a:t>，寻找不等于</a:t>
            </a:r>
            <a:r>
              <a:rPr lang="en-US" altLang="zh-CN" sz="1800" dirty="0">
                <a:latin typeface="微软雅黑" pitchFamily="34" charset="-122"/>
                <a:ea typeface="微软雅黑" pitchFamily="34" charset="-122"/>
              </a:rPr>
              <a:t>x</a:t>
            </a:r>
            <a:r>
              <a:rPr lang="zh-CN" altLang="en-US" sz="1800" dirty="0">
                <a:latin typeface="微软雅黑" pitchFamily="34" charset="-122"/>
                <a:ea typeface="微软雅黑" pitchFamily="34" charset="-122"/>
              </a:rPr>
              <a:t>的</a:t>
            </a:r>
            <a:r>
              <a:rPr lang="en-US" altLang="zh-CN" sz="1800" dirty="0">
                <a:latin typeface="微软雅黑" pitchFamily="34" charset="-122"/>
                <a:ea typeface="微软雅黑" pitchFamily="34" charset="-122"/>
              </a:rPr>
              <a:t>y</a:t>
            </a:r>
            <a:r>
              <a:rPr lang="zh-CN" altLang="en-US" sz="1800" dirty="0">
                <a:latin typeface="微软雅黑" pitchFamily="34" charset="-122"/>
                <a:ea typeface="微软雅黑" pitchFamily="34" charset="-122"/>
              </a:rPr>
              <a:t>，使得</a:t>
            </a:r>
            <a:r>
              <a:rPr lang="en-US" altLang="zh-CN" sz="1800" dirty="0">
                <a:latin typeface="微软雅黑" pitchFamily="34" charset="-122"/>
                <a:ea typeface="微软雅黑" pitchFamily="34" charset="-122"/>
              </a:rPr>
              <a:t>H(x)</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H(y)</a:t>
            </a:r>
            <a:r>
              <a:rPr lang="zh-CN" altLang="en-US" sz="1800" dirty="0">
                <a:latin typeface="微软雅黑" pitchFamily="34" charset="-122"/>
                <a:ea typeface="微软雅黑" pitchFamily="34" charset="-122"/>
              </a:rPr>
              <a:t>在计算上不可行（</a:t>
            </a:r>
            <a:r>
              <a:rPr lang="zh-CN" altLang="en-US" sz="1800" dirty="0">
                <a:effectLst>
                  <a:outerShdw blurRad="38100" dist="38100" dir="2700000" algn="tl">
                    <a:srgbClr val="000000">
                      <a:alpha val="43137"/>
                    </a:srgbClr>
                  </a:outerShdw>
                </a:effectLst>
                <a:latin typeface="微软雅黑" pitchFamily="34" charset="-122"/>
                <a:ea typeface="微软雅黑" pitchFamily="34" charset="-122"/>
              </a:rPr>
              <a:t>抗弱碰撞性</a:t>
            </a:r>
            <a:r>
              <a:rPr lang="zh-CN" altLang="en-US" sz="1800" dirty="0">
                <a:latin typeface="微软雅黑" pitchFamily="34" charset="-122"/>
                <a:ea typeface="微软雅黑" pitchFamily="34" charset="-122"/>
              </a:rPr>
              <a:t>），即不能找到具有相同散列值的可替换消息</a:t>
            </a:r>
          </a:p>
          <a:p>
            <a:pPr marL="849313" lvl="1" indent="-371475" algn="just" defTabSz="677863">
              <a:lnSpc>
                <a:spcPct val="130000"/>
              </a:lnSpc>
              <a:spcBef>
                <a:spcPct val="65000"/>
              </a:spcBef>
              <a:buFont typeface="Symbol" pitchFamily="18" charset="2"/>
              <a:buAutoNum type="arabicPeriod"/>
            </a:pPr>
            <a:r>
              <a:rPr lang="zh-CN" altLang="en-US" sz="1800" dirty="0">
                <a:effectLst>
                  <a:outerShdw blurRad="38100" dist="38100" dir="2700000" algn="tl">
                    <a:srgbClr val="000000">
                      <a:alpha val="43137"/>
                    </a:srgbClr>
                  </a:outerShdw>
                </a:effectLst>
                <a:latin typeface="微软雅黑" pitchFamily="34" charset="-122"/>
                <a:ea typeface="微软雅黑" pitchFamily="34" charset="-122"/>
              </a:rPr>
              <a:t>抗碰撞性</a:t>
            </a:r>
            <a:r>
              <a:rPr lang="en-US" altLang="zh-CN" sz="1800" dirty="0">
                <a:effectLst>
                  <a:outerShdw blurRad="38100" dist="38100" dir="2700000" algn="tl">
                    <a:srgbClr val="000000">
                      <a:alpha val="43137"/>
                    </a:srgbClr>
                  </a:outerShdw>
                </a:effectLst>
                <a:latin typeface="微软雅黑" pitchFamily="34" charset="-122"/>
                <a:ea typeface="微软雅黑" pitchFamily="34" charset="-122"/>
              </a:rPr>
              <a:t>:</a:t>
            </a:r>
            <a:r>
              <a:rPr lang="zh-CN" altLang="en-US" sz="1800" dirty="0">
                <a:latin typeface="微软雅黑" pitchFamily="34" charset="-122"/>
                <a:ea typeface="微软雅黑" pitchFamily="34" charset="-122"/>
              </a:rPr>
              <a:t>寻找任意的</a:t>
            </a:r>
            <a:r>
              <a:rPr lang="en-US" altLang="zh-CN" sz="1800" dirty="0">
                <a:latin typeface="微软雅黑" pitchFamily="34" charset="-122"/>
                <a:ea typeface="微软雅黑" pitchFamily="34" charset="-122"/>
              </a:rPr>
              <a:t>(</a:t>
            </a:r>
            <a:r>
              <a:rPr lang="en-US" altLang="zh-CN" sz="1800" dirty="0" err="1">
                <a:latin typeface="微软雅黑" pitchFamily="34" charset="-122"/>
                <a:ea typeface="微软雅黑" pitchFamily="34" charset="-122"/>
              </a:rPr>
              <a:t>x,y</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对，使得</a:t>
            </a:r>
            <a:r>
              <a:rPr lang="en-US" altLang="zh-CN" sz="1800" dirty="0">
                <a:latin typeface="微软雅黑" pitchFamily="34" charset="-122"/>
                <a:ea typeface="微软雅黑" pitchFamily="34" charset="-122"/>
              </a:rPr>
              <a:t>H(x)</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H(y)</a:t>
            </a:r>
            <a:r>
              <a:rPr lang="zh-CN" altLang="en-US" sz="1800" dirty="0">
                <a:latin typeface="微软雅黑" pitchFamily="34" charset="-122"/>
                <a:ea typeface="微软雅黑" pitchFamily="34" charset="-122"/>
              </a:rPr>
              <a:t>在计算上不可行（</a:t>
            </a:r>
            <a:r>
              <a:rPr lang="zh-CN" altLang="en-US" sz="1800" dirty="0">
                <a:effectLst>
                  <a:outerShdw blurRad="38100" dist="38100" dir="2700000" algn="tl">
                    <a:srgbClr val="000000">
                      <a:alpha val="43137"/>
                    </a:srgbClr>
                  </a:outerShdw>
                </a:effectLst>
                <a:latin typeface="微软雅黑" pitchFamily="34" charset="-122"/>
                <a:ea typeface="微软雅黑" pitchFamily="34" charset="-122"/>
              </a:rPr>
              <a:t>抗强碰撞性</a:t>
            </a:r>
            <a:r>
              <a:rPr lang="zh-CN" altLang="en-US" sz="1800" dirty="0">
                <a:latin typeface="微软雅黑" pitchFamily="34" charset="-122"/>
                <a:ea typeface="微软雅黑" pitchFamily="34" charset="-122"/>
              </a:rPr>
              <a:t>），即</a:t>
            </a:r>
            <a:r>
              <a:rPr lang="zh-CN" altLang="en-US"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cs typeface="+mn-cs"/>
              </a:rPr>
              <a:t>抗生日攻击</a:t>
            </a:r>
          </a:p>
        </p:txBody>
      </p:sp>
      <p:sp>
        <p:nvSpPr>
          <p:cNvPr id="2805763" name="Rectangle 3"/>
          <p:cNvSpPr>
            <a:spLocks noChangeArrowheads="1"/>
          </p:cNvSpPr>
          <p:nvPr/>
        </p:nvSpPr>
        <p:spPr bwMode="auto">
          <a:xfrm>
            <a:off x="687388" y="441325"/>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eaLnBrk="0" hangingPunct="0"/>
            <a:r>
              <a:rPr lang="en-US" altLang="zh-CN" sz="3600" dirty="0">
                <a:solidFill>
                  <a:schemeClr val="accent2">
                    <a:lumMod val="75000"/>
                  </a:schemeClr>
                </a:solidFill>
                <a:effectLst>
                  <a:outerShdw blurRad="38100" dist="38100" dir="2700000" algn="tl">
                    <a:srgbClr val="C0C0C0"/>
                  </a:outerShdw>
                </a:effectLst>
                <a:latin typeface="+mj-ea"/>
                <a:ea typeface="+mj-ea"/>
              </a:rPr>
              <a:t>3.2.1 </a:t>
            </a:r>
            <a:r>
              <a:rPr lang="zh-CN" altLang="en-US" sz="3600" dirty="0">
                <a:solidFill>
                  <a:schemeClr val="accent2">
                    <a:lumMod val="75000"/>
                  </a:schemeClr>
                </a:solidFill>
                <a:effectLst>
                  <a:outerShdw blurRad="38100" dist="38100" dir="2700000" algn="tl">
                    <a:srgbClr val="C0C0C0"/>
                  </a:outerShdw>
                </a:effectLst>
                <a:latin typeface="+mj-ea"/>
                <a:ea typeface="+mj-ea"/>
              </a:rPr>
              <a:t>散列函数的要求</a:t>
            </a:r>
            <a:endParaRPr lang="en-US" altLang="zh-CN" sz="3600" dirty="0">
              <a:solidFill>
                <a:schemeClr val="accent2">
                  <a:lumMod val="75000"/>
                </a:schemeClr>
              </a:solidFill>
              <a:effectLst>
                <a:outerShdw blurRad="38100" dist="38100" dir="2700000" algn="tl">
                  <a:srgbClr val="C0C0C0"/>
                </a:outerShdw>
              </a:effectLst>
              <a:latin typeface="+mj-ea"/>
              <a:ea typeface="+mj-ea"/>
              <a:cs typeface="+mj-cs"/>
            </a:endParaRPr>
          </a:p>
        </p:txBody>
      </p:sp>
    </p:spTree>
    <p:extLst>
      <p:ext uri="{BB962C8B-B14F-4D97-AF65-F5344CB8AC3E}">
        <p14:creationId xmlns:p14="http://schemas.microsoft.com/office/powerpoint/2010/main" val="151541118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p:cNvSpPr>
            <a:spLocks noGrp="1"/>
          </p:cNvSpPr>
          <p:nvPr>
            <p:ph type="sldNum" sz="quarter" idx="12"/>
          </p:nvPr>
        </p:nvSpPr>
        <p:spPr/>
        <p:txBody>
          <a:bodyPr/>
          <a:lstStyle/>
          <a:p>
            <a:fld id="{96BA11EB-CAA1-4702-91A7-4AF40A84559B}" type="slidenum">
              <a:rPr lang="zh-CN" altLang="en-US"/>
              <a:pPr/>
              <a:t>92</a:t>
            </a:fld>
            <a:endParaRPr lang="en-US" altLang="zh-CN"/>
          </a:p>
        </p:txBody>
      </p:sp>
      <p:sp>
        <p:nvSpPr>
          <p:cNvPr id="2805763" name="Rectangle 3"/>
          <p:cNvSpPr>
            <a:spLocks noChangeArrowheads="1"/>
          </p:cNvSpPr>
          <p:nvPr/>
        </p:nvSpPr>
        <p:spPr bwMode="auto">
          <a:xfrm>
            <a:off x="687388" y="441325"/>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eaLnBrk="0" hangingPunct="0"/>
            <a:r>
              <a:rPr lang="en-US" altLang="zh-CN" sz="3600" dirty="0">
                <a:solidFill>
                  <a:schemeClr val="accent2">
                    <a:lumMod val="75000"/>
                  </a:schemeClr>
                </a:solidFill>
                <a:effectLst>
                  <a:outerShdw blurRad="38100" dist="38100" dir="2700000" algn="tl">
                    <a:srgbClr val="C0C0C0"/>
                  </a:outerShdw>
                </a:effectLst>
                <a:latin typeface="+mj-ea"/>
                <a:ea typeface="+mj-ea"/>
              </a:rPr>
              <a:t>3.2.2 </a:t>
            </a:r>
            <a:r>
              <a:rPr lang="zh-CN" altLang="en-US" sz="3600" dirty="0">
                <a:solidFill>
                  <a:schemeClr val="accent2">
                    <a:lumMod val="75000"/>
                  </a:schemeClr>
                </a:solidFill>
                <a:effectLst>
                  <a:outerShdw blurRad="38100" dist="38100" dir="2700000" algn="tl">
                    <a:srgbClr val="C0C0C0"/>
                  </a:outerShdw>
                </a:effectLst>
                <a:latin typeface="+mj-ea"/>
                <a:ea typeface="+mj-ea"/>
              </a:rPr>
              <a:t>散列函数的安全性</a:t>
            </a:r>
            <a:endParaRPr lang="en-US" altLang="zh-CN" sz="3600" dirty="0">
              <a:solidFill>
                <a:schemeClr val="accent2">
                  <a:lumMod val="75000"/>
                </a:schemeClr>
              </a:solidFill>
              <a:effectLst>
                <a:outerShdw blurRad="38100" dist="38100" dir="2700000" algn="tl">
                  <a:srgbClr val="C0C0C0"/>
                </a:outerShdw>
              </a:effectLst>
              <a:latin typeface="+mj-ea"/>
              <a:ea typeface="+mj-ea"/>
              <a:cs typeface="+mj-cs"/>
            </a:endParaRPr>
          </a:p>
        </p:txBody>
      </p:sp>
      <p:sp>
        <p:nvSpPr>
          <p:cNvPr id="3" name="矩形 2"/>
          <p:cNvSpPr/>
          <p:nvPr/>
        </p:nvSpPr>
        <p:spPr>
          <a:xfrm>
            <a:off x="1103406" y="2048555"/>
            <a:ext cx="6999288" cy="2763834"/>
          </a:xfrm>
          <a:prstGeom prst="rect">
            <a:avLst/>
          </a:prstGeom>
        </p:spPr>
        <p:txBody>
          <a:bodyPr wrap="square">
            <a:spAutoFit/>
          </a:bodyPr>
          <a:lstStyle/>
          <a:p>
            <a:pPr marL="342900" indent="-342900">
              <a:lnSpc>
                <a:spcPct val="150000"/>
              </a:lnSpc>
              <a:spcBef>
                <a:spcPct val="20000"/>
              </a:spcBef>
              <a:spcAft>
                <a:spcPts val="1200"/>
              </a:spcAft>
              <a:buClr>
                <a:schemeClr val="accent2">
                  <a:lumMod val="75000"/>
                </a:schemeClr>
              </a:buClr>
              <a:buSzPct val="80000"/>
              <a:buFont typeface="Wingdings" pitchFamily="2" charset="2"/>
              <a:buChar char="Ø"/>
            </a:pPr>
            <a:r>
              <a:rPr lang="zh-CN" altLang="en-US" sz="2400" dirty="0">
                <a:latin typeface="微软雅黑" pitchFamily="34" charset="-122"/>
                <a:ea typeface="微软雅黑" pitchFamily="34" charset="-122"/>
              </a:rPr>
              <a:t>此外，安全的散列算法要求是不可预测的，并且具有</a:t>
            </a:r>
            <a:r>
              <a:rPr lang="zh-CN" altLang="en-US" sz="24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雪崩效应</a:t>
            </a:r>
            <a:r>
              <a:rPr lang="zh-CN" altLang="en-US" sz="2400" dirty="0">
                <a:latin typeface="微软雅黑" pitchFamily="34" charset="-122"/>
                <a:ea typeface="微软雅黑" pitchFamily="34" charset="-122"/>
              </a:rPr>
              <a:t>。</a:t>
            </a:r>
            <a:endParaRPr lang="en-US" altLang="zh-CN" sz="2400" dirty="0">
              <a:latin typeface="微软雅黑" pitchFamily="34" charset="-122"/>
              <a:ea typeface="微软雅黑" pitchFamily="34" charset="-122"/>
            </a:endParaRPr>
          </a:p>
          <a:p>
            <a:pPr marL="342900" indent="-342900">
              <a:lnSpc>
                <a:spcPct val="150000"/>
              </a:lnSpc>
              <a:spcBef>
                <a:spcPct val="20000"/>
              </a:spcBef>
              <a:spcAft>
                <a:spcPts val="1200"/>
              </a:spcAft>
              <a:buClr>
                <a:schemeClr val="accent2">
                  <a:lumMod val="75000"/>
                </a:schemeClr>
              </a:buClr>
              <a:buSzPct val="80000"/>
              <a:buFont typeface="Wingdings" pitchFamily="2" charset="2"/>
              <a:buChar char="Ø"/>
            </a:pPr>
            <a:endParaRPr lang="en-US" altLang="zh-CN" sz="2400" dirty="0">
              <a:latin typeface="微软雅黑" pitchFamily="34" charset="-122"/>
              <a:ea typeface="微软雅黑" pitchFamily="34" charset="-122"/>
            </a:endParaRPr>
          </a:p>
          <a:p>
            <a:pPr marL="342900" indent="-342900">
              <a:lnSpc>
                <a:spcPct val="150000"/>
              </a:lnSpc>
              <a:spcBef>
                <a:spcPct val="20000"/>
              </a:spcBef>
              <a:spcAft>
                <a:spcPts val="1200"/>
              </a:spcAft>
              <a:buClr>
                <a:schemeClr val="accent2">
                  <a:lumMod val="75000"/>
                </a:schemeClr>
              </a:buClr>
              <a:buSzPct val="80000"/>
              <a:buFont typeface="Wingdings" pitchFamily="2" charset="2"/>
              <a:buChar char="Ø"/>
            </a:pPr>
            <a:r>
              <a:rPr lang="zh-CN" altLang="en-US" sz="2400" dirty="0">
                <a:latin typeface="微软雅黑" pitchFamily="34" charset="-122"/>
                <a:ea typeface="微软雅黑" pitchFamily="34" charset="-122"/>
              </a:rPr>
              <a:t>即为明文空间和计算结果空间的映射是随机的</a:t>
            </a:r>
          </a:p>
        </p:txBody>
      </p:sp>
    </p:spTree>
    <p:extLst>
      <p:ext uri="{BB962C8B-B14F-4D97-AF65-F5344CB8AC3E}">
        <p14:creationId xmlns:p14="http://schemas.microsoft.com/office/powerpoint/2010/main" val="425367190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p:cNvSpPr>
            <a:spLocks noGrp="1"/>
          </p:cNvSpPr>
          <p:nvPr>
            <p:ph type="sldNum" sz="quarter" idx="12"/>
          </p:nvPr>
        </p:nvSpPr>
        <p:spPr/>
        <p:txBody>
          <a:bodyPr/>
          <a:lstStyle/>
          <a:p>
            <a:fld id="{96BA11EB-CAA1-4702-91A7-4AF40A84559B}" type="slidenum">
              <a:rPr lang="zh-CN" altLang="en-US"/>
              <a:pPr/>
              <a:t>93</a:t>
            </a:fld>
            <a:endParaRPr lang="en-US" altLang="zh-CN"/>
          </a:p>
        </p:txBody>
      </p:sp>
      <p:sp>
        <p:nvSpPr>
          <p:cNvPr id="2805763" name="Rectangle 3"/>
          <p:cNvSpPr>
            <a:spLocks noChangeArrowheads="1"/>
          </p:cNvSpPr>
          <p:nvPr/>
        </p:nvSpPr>
        <p:spPr bwMode="auto">
          <a:xfrm>
            <a:off x="687388" y="441325"/>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eaLnBrk="0" hangingPunct="0"/>
            <a:r>
              <a:rPr lang="en-US" altLang="zh-CN" sz="3600" dirty="0">
                <a:solidFill>
                  <a:schemeClr val="accent2">
                    <a:lumMod val="75000"/>
                  </a:schemeClr>
                </a:solidFill>
                <a:effectLst>
                  <a:outerShdw blurRad="38100" dist="38100" dir="2700000" algn="tl">
                    <a:srgbClr val="C0C0C0"/>
                  </a:outerShdw>
                </a:effectLst>
                <a:latin typeface="+mj-ea"/>
                <a:ea typeface="+mj-ea"/>
              </a:rPr>
              <a:t>3.2.2 </a:t>
            </a:r>
            <a:r>
              <a:rPr lang="zh-CN" altLang="en-US" sz="3600" dirty="0">
                <a:solidFill>
                  <a:schemeClr val="accent2">
                    <a:lumMod val="75000"/>
                  </a:schemeClr>
                </a:solidFill>
                <a:effectLst>
                  <a:outerShdw blurRad="38100" dist="38100" dir="2700000" algn="tl">
                    <a:srgbClr val="C0C0C0"/>
                  </a:outerShdw>
                </a:effectLst>
                <a:latin typeface="+mj-ea"/>
                <a:ea typeface="+mj-ea"/>
              </a:rPr>
              <a:t>散列函数的安全性</a:t>
            </a:r>
            <a:endParaRPr lang="en-US" altLang="zh-CN" sz="3600" dirty="0">
              <a:solidFill>
                <a:schemeClr val="accent2">
                  <a:lumMod val="75000"/>
                </a:schemeClr>
              </a:solidFill>
              <a:effectLst>
                <a:outerShdw blurRad="38100" dist="38100" dir="2700000" algn="tl">
                  <a:srgbClr val="C0C0C0"/>
                </a:outerShdw>
              </a:effectLst>
              <a:latin typeface="+mj-ea"/>
              <a:ea typeface="+mj-ea"/>
              <a:cs typeface="+mj-cs"/>
            </a:endParaRPr>
          </a:p>
        </p:txBody>
      </p:sp>
      <p:pic>
        <p:nvPicPr>
          <p:cNvPr id="2" name="图片 1"/>
          <p:cNvPicPr>
            <a:picLocks noChangeAspect="1"/>
          </p:cNvPicPr>
          <p:nvPr/>
        </p:nvPicPr>
        <p:blipFill>
          <a:blip r:embed="rId3"/>
          <a:stretch>
            <a:fillRect/>
          </a:stretch>
        </p:blipFill>
        <p:spPr>
          <a:xfrm>
            <a:off x="317285" y="1208618"/>
            <a:ext cx="8296705" cy="4734983"/>
          </a:xfrm>
          <a:prstGeom prst="rect">
            <a:avLst/>
          </a:prstGeom>
        </p:spPr>
      </p:pic>
      <p:pic>
        <p:nvPicPr>
          <p:cNvPr id="7" name="图片 6">
            <a:extLst>
              <a:ext uri="{FF2B5EF4-FFF2-40B4-BE49-F238E27FC236}">
                <a16:creationId xmlns:a16="http://schemas.microsoft.com/office/drawing/2014/main" id="{0746ACC7-5421-4020-AF6F-AFC3C2D7A9AD}"/>
              </a:ext>
            </a:extLst>
          </p:cNvPr>
          <p:cNvPicPr>
            <a:picLocks noChangeAspect="1"/>
          </p:cNvPicPr>
          <p:nvPr/>
        </p:nvPicPr>
        <p:blipFill>
          <a:blip r:embed="rId4"/>
          <a:stretch>
            <a:fillRect/>
          </a:stretch>
        </p:blipFill>
        <p:spPr>
          <a:xfrm>
            <a:off x="317285" y="1662113"/>
            <a:ext cx="7926604" cy="1411820"/>
          </a:xfrm>
          <a:prstGeom prst="rect">
            <a:avLst/>
          </a:prstGeom>
        </p:spPr>
      </p:pic>
      <p:pic>
        <p:nvPicPr>
          <p:cNvPr id="8" name="图片 7">
            <a:extLst>
              <a:ext uri="{FF2B5EF4-FFF2-40B4-BE49-F238E27FC236}">
                <a16:creationId xmlns:a16="http://schemas.microsoft.com/office/drawing/2014/main" id="{54EA0433-270F-4966-8B43-BCC8E97B86FB}"/>
              </a:ext>
            </a:extLst>
          </p:cNvPr>
          <p:cNvPicPr>
            <a:picLocks noChangeAspect="1"/>
          </p:cNvPicPr>
          <p:nvPr/>
        </p:nvPicPr>
        <p:blipFill>
          <a:blip r:embed="rId5"/>
          <a:stretch>
            <a:fillRect/>
          </a:stretch>
        </p:blipFill>
        <p:spPr>
          <a:xfrm>
            <a:off x="317285" y="3429000"/>
            <a:ext cx="7421661" cy="962810"/>
          </a:xfrm>
          <a:prstGeom prst="rect">
            <a:avLst/>
          </a:prstGeom>
        </p:spPr>
      </p:pic>
    </p:spTree>
    <p:extLst>
      <p:ext uri="{BB962C8B-B14F-4D97-AF65-F5344CB8AC3E}">
        <p14:creationId xmlns:p14="http://schemas.microsoft.com/office/powerpoint/2010/main" val="1723339777"/>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p:cNvSpPr>
            <a:spLocks noGrp="1"/>
          </p:cNvSpPr>
          <p:nvPr>
            <p:ph type="sldNum" sz="quarter" idx="12"/>
          </p:nvPr>
        </p:nvSpPr>
        <p:spPr/>
        <p:txBody>
          <a:bodyPr/>
          <a:lstStyle/>
          <a:p>
            <a:fld id="{96BA11EB-CAA1-4702-91A7-4AF40A84559B}" type="slidenum">
              <a:rPr lang="zh-CN" altLang="en-US"/>
              <a:pPr/>
              <a:t>94</a:t>
            </a:fld>
            <a:endParaRPr lang="en-US" altLang="zh-CN"/>
          </a:p>
        </p:txBody>
      </p:sp>
      <p:sp>
        <p:nvSpPr>
          <p:cNvPr id="2805763" name="Rectangle 3"/>
          <p:cNvSpPr>
            <a:spLocks noChangeArrowheads="1"/>
          </p:cNvSpPr>
          <p:nvPr/>
        </p:nvSpPr>
        <p:spPr bwMode="auto">
          <a:xfrm>
            <a:off x="687388" y="441325"/>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eaLnBrk="0" hangingPunct="0"/>
            <a:r>
              <a:rPr lang="en-US" altLang="zh-CN" sz="3600" dirty="0">
                <a:solidFill>
                  <a:schemeClr val="accent2">
                    <a:lumMod val="75000"/>
                  </a:schemeClr>
                </a:solidFill>
                <a:effectLst>
                  <a:outerShdw blurRad="38100" dist="38100" dir="2700000" algn="tl">
                    <a:srgbClr val="C0C0C0"/>
                  </a:outerShdw>
                </a:effectLst>
                <a:latin typeface="+mj-ea"/>
                <a:ea typeface="+mj-ea"/>
              </a:rPr>
              <a:t>3.2.2 </a:t>
            </a:r>
            <a:r>
              <a:rPr lang="zh-CN" altLang="en-US" sz="3600" dirty="0">
                <a:solidFill>
                  <a:schemeClr val="accent2">
                    <a:lumMod val="75000"/>
                  </a:schemeClr>
                </a:solidFill>
                <a:effectLst>
                  <a:outerShdw blurRad="38100" dist="38100" dir="2700000" algn="tl">
                    <a:srgbClr val="C0C0C0"/>
                  </a:outerShdw>
                </a:effectLst>
                <a:latin typeface="+mj-ea"/>
                <a:ea typeface="+mj-ea"/>
              </a:rPr>
              <a:t>散列函数的安全性</a:t>
            </a:r>
            <a:endParaRPr lang="en-US" altLang="zh-CN" sz="3600" dirty="0">
              <a:solidFill>
                <a:schemeClr val="accent2">
                  <a:lumMod val="75000"/>
                </a:schemeClr>
              </a:solidFill>
              <a:effectLst>
                <a:outerShdw blurRad="38100" dist="38100" dir="2700000" algn="tl">
                  <a:srgbClr val="C0C0C0"/>
                </a:outerShdw>
              </a:effectLst>
              <a:latin typeface="+mj-ea"/>
              <a:ea typeface="+mj-ea"/>
              <a:cs typeface="+mj-cs"/>
            </a:endParaRPr>
          </a:p>
        </p:txBody>
      </p:sp>
      <p:pic>
        <p:nvPicPr>
          <p:cNvPr id="3" name="图片 2"/>
          <p:cNvPicPr>
            <a:picLocks noChangeAspect="1"/>
          </p:cNvPicPr>
          <p:nvPr/>
        </p:nvPicPr>
        <p:blipFill>
          <a:blip r:embed="rId3"/>
          <a:stretch>
            <a:fillRect/>
          </a:stretch>
        </p:blipFill>
        <p:spPr>
          <a:xfrm>
            <a:off x="165629" y="1453620"/>
            <a:ext cx="8978371" cy="4540780"/>
          </a:xfrm>
          <a:prstGeom prst="rect">
            <a:avLst/>
          </a:prstGeom>
        </p:spPr>
      </p:pic>
      <p:pic>
        <p:nvPicPr>
          <p:cNvPr id="2" name="图片 1">
            <a:extLst>
              <a:ext uri="{FF2B5EF4-FFF2-40B4-BE49-F238E27FC236}">
                <a16:creationId xmlns:a16="http://schemas.microsoft.com/office/drawing/2014/main" id="{C99E90FA-DB0D-4919-98CB-2670EBEDB503}"/>
              </a:ext>
            </a:extLst>
          </p:cNvPr>
          <p:cNvPicPr>
            <a:picLocks noChangeAspect="1"/>
          </p:cNvPicPr>
          <p:nvPr/>
        </p:nvPicPr>
        <p:blipFill>
          <a:blip r:embed="rId4"/>
          <a:stretch>
            <a:fillRect/>
          </a:stretch>
        </p:blipFill>
        <p:spPr>
          <a:xfrm>
            <a:off x="83285" y="1913711"/>
            <a:ext cx="8257827" cy="1254147"/>
          </a:xfrm>
          <a:prstGeom prst="rect">
            <a:avLst/>
          </a:prstGeom>
        </p:spPr>
      </p:pic>
      <p:pic>
        <p:nvPicPr>
          <p:cNvPr id="5" name="图片 4">
            <a:extLst>
              <a:ext uri="{FF2B5EF4-FFF2-40B4-BE49-F238E27FC236}">
                <a16:creationId xmlns:a16="http://schemas.microsoft.com/office/drawing/2014/main" id="{365B7963-47AA-4496-AEE2-BE09C3DD0C96}"/>
              </a:ext>
            </a:extLst>
          </p:cNvPr>
          <p:cNvPicPr>
            <a:picLocks noChangeAspect="1"/>
          </p:cNvPicPr>
          <p:nvPr/>
        </p:nvPicPr>
        <p:blipFill>
          <a:blip r:embed="rId5"/>
          <a:stretch>
            <a:fillRect/>
          </a:stretch>
        </p:blipFill>
        <p:spPr>
          <a:xfrm>
            <a:off x="165629" y="3876278"/>
            <a:ext cx="7963610" cy="1026667"/>
          </a:xfrm>
          <a:prstGeom prst="rect">
            <a:avLst/>
          </a:prstGeom>
        </p:spPr>
      </p:pic>
    </p:spTree>
    <p:extLst>
      <p:ext uri="{BB962C8B-B14F-4D97-AF65-F5344CB8AC3E}">
        <p14:creationId xmlns:p14="http://schemas.microsoft.com/office/powerpoint/2010/main" val="315877028"/>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7"/>
          <p:cNvSpPr>
            <a:spLocks noGrp="1"/>
          </p:cNvSpPr>
          <p:nvPr>
            <p:ph type="sldNum" sz="quarter" idx="12"/>
          </p:nvPr>
        </p:nvSpPr>
        <p:spPr/>
        <p:txBody>
          <a:bodyPr/>
          <a:lstStyle/>
          <a:p>
            <a:fld id="{96BA11EB-CAA1-4702-91A7-4AF40A84559B}" type="slidenum">
              <a:rPr lang="zh-CN" altLang="en-US"/>
              <a:pPr/>
              <a:t>95</a:t>
            </a:fld>
            <a:endParaRPr lang="en-US" altLang="zh-CN"/>
          </a:p>
        </p:txBody>
      </p:sp>
      <p:sp>
        <p:nvSpPr>
          <p:cNvPr id="2805763" name="Rectangle 3"/>
          <p:cNvSpPr>
            <a:spLocks noChangeArrowheads="1"/>
          </p:cNvSpPr>
          <p:nvPr/>
        </p:nvSpPr>
        <p:spPr bwMode="auto">
          <a:xfrm>
            <a:off x="687388" y="441325"/>
            <a:ext cx="75565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lstStyle/>
          <a:p>
            <a:pPr algn="ctr" defTabSz="677863" eaLnBrk="0" hangingPunct="0"/>
            <a:r>
              <a:rPr lang="en-US" altLang="zh-CN" sz="3600" dirty="0">
                <a:solidFill>
                  <a:schemeClr val="accent2">
                    <a:lumMod val="75000"/>
                  </a:schemeClr>
                </a:solidFill>
                <a:effectLst>
                  <a:outerShdw blurRad="38100" dist="38100" dir="2700000" algn="tl">
                    <a:srgbClr val="C0C0C0"/>
                  </a:outerShdw>
                </a:effectLst>
                <a:latin typeface="+mj-ea"/>
                <a:ea typeface="+mj-ea"/>
              </a:rPr>
              <a:t>3.2.2 </a:t>
            </a:r>
            <a:r>
              <a:rPr lang="zh-CN" altLang="en-US" sz="3600" dirty="0">
                <a:solidFill>
                  <a:schemeClr val="accent2">
                    <a:lumMod val="75000"/>
                  </a:schemeClr>
                </a:solidFill>
                <a:effectLst>
                  <a:outerShdw blurRad="38100" dist="38100" dir="2700000" algn="tl">
                    <a:srgbClr val="C0C0C0"/>
                  </a:outerShdw>
                </a:effectLst>
                <a:latin typeface="+mj-ea"/>
                <a:ea typeface="+mj-ea"/>
              </a:rPr>
              <a:t>散列函数的安全性</a:t>
            </a:r>
            <a:endParaRPr lang="en-US" altLang="zh-CN" sz="3600" dirty="0">
              <a:solidFill>
                <a:schemeClr val="accent2">
                  <a:lumMod val="75000"/>
                </a:schemeClr>
              </a:solidFill>
              <a:effectLst>
                <a:outerShdw blurRad="38100" dist="38100" dir="2700000" algn="tl">
                  <a:srgbClr val="C0C0C0"/>
                </a:outerShdw>
              </a:effectLst>
              <a:latin typeface="+mj-ea"/>
              <a:ea typeface="+mj-ea"/>
              <a:cs typeface="+mj-cs"/>
            </a:endParaRPr>
          </a:p>
        </p:txBody>
      </p:sp>
      <p:sp>
        <p:nvSpPr>
          <p:cNvPr id="3" name="矩形 2"/>
          <p:cNvSpPr/>
          <p:nvPr/>
        </p:nvSpPr>
        <p:spPr>
          <a:xfrm>
            <a:off x="1072356" y="1615442"/>
            <a:ext cx="6999288" cy="4208140"/>
          </a:xfrm>
          <a:prstGeom prst="rect">
            <a:avLst/>
          </a:prstGeom>
        </p:spPr>
        <p:txBody>
          <a:bodyPr wrap="square">
            <a:spAutoFit/>
          </a:bodyPr>
          <a:lstStyle/>
          <a:p>
            <a:pPr marL="342900" indent="-342900">
              <a:lnSpc>
                <a:spcPct val="150000"/>
              </a:lnSpc>
              <a:spcBef>
                <a:spcPct val="20000"/>
              </a:spcBef>
              <a:spcAft>
                <a:spcPts val="1200"/>
              </a:spcAft>
              <a:buClr>
                <a:schemeClr val="accent2">
                  <a:lumMod val="75000"/>
                </a:schemeClr>
              </a:buClr>
              <a:buSzPct val="80000"/>
              <a:buFont typeface="Wingdings" pitchFamily="2" charset="2"/>
              <a:buChar char="Ø"/>
            </a:pPr>
            <a:r>
              <a:rPr lang="zh-CN" altLang="en-US" sz="2800" dirty="0">
                <a:solidFill>
                  <a:srgbClr val="FF0000"/>
                </a:solidFill>
                <a:latin typeface="微软雅黑" pitchFamily="34" charset="-122"/>
                <a:ea typeface="微软雅黑" pitchFamily="34" charset="-122"/>
              </a:rPr>
              <a:t>提示：不要试图自己实现</a:t>
            </a:r>
            <a:r>
              <a:rPr lang="en-US" altLang="zh-CN" sz="2800" dirty="0">
                <a:solidFill>
                  <a:srgbClr val="FF0000"/>
                </a:solidFill>
                <a:latin typeface="微软雅黑" pitchFamily="34" charset="-122"/>
                <a:ea typeface="微软雅黑" pitchFamily="34" charset="-122"/>
              </a:rPr>
              <a:t>Hash</a:t>
            </a:r>
            <a:r>
              <a:rPr lang="zh-CN" altLang="en-US" sz="2800" dirty="0">
                <a:solidFill>
                  <a:srgbClr val="FF0000"/>
                </a:solidFill>
                <a:latin typeface="微软雅黑" pitchFamily="34" charset="-122"/>
                <a:ea typeface="微软雅黑" pitchFamily="34" charset="-122"/>
              </a:rPr>
              <a:t>函数！！！</a:t>
            </a:r>
            <a:endParaRPr lang="en-US" altLang="zh-CN" sz="2800" dirty="0">
              <a:solidFill>
                <a:srgbClr val="FF0000"/>
              </a:solidFill>
              <a:latin typeface="微软雅黑" pitchFamily="34" charset="-122"/>
              <a:ea typeface="微软雅黑" pitchFamily="34" charset="-122"/>
            </a:endParaRPr>
          </a:p>
          <a:p>
            <a:pPr marL="342900" indent="-342900">
              <a:lnSpc>
                <a:spcPct val="150000"/>
              </a:lnSpc>
              <a:spcBef>
                <a:spcPct val="20000"/>
              </a:spcBef>
              <a:spcAft>
                <a:spcPts val="1200"/>
              </a:spcAft>
              <a:buClr>
                <a:schemeClr val="accent2">
                  <a:lumMod val="75000"/>
                </a:schemeClr>
              </a:buClr>
              <a:buSzPct val="80000"/>
              <a:buFont typeface="Wingdings" pitchFamily="2" charset="2"/>
              <a:buChar char="Ø"/>
            </a:pPr>
            <a:endParaRPr lang="en-US" altLang="zh-CN" sz="2800" dirty="0">
              <a:latin typeface="微软雅黑" pitchFamily="34" charset="-122"/>
              <a:ea typeface="微软雅黑" pitchFamily="34" charset="-122"/>
            </a:endParaRPr>
          </a:p>
          <a:p>
            <a:pPr marL="342900" indent="-342900">
              <a:lnSpc>
                <a:spcPct val="150000"/>
              </a:lnSpc>
              <a:spcBef>
                <a:spcPct val="20000"/>
              </a:spcBef>
              <a:spcAft>
                <a:spcPts val="1200"/>
              </a:spcAft>
              <a:buClr>
                <a:schemeClr val="accent2">
                  <a:lumMod val="75000"/>
                </a:schemeClr>
              </a:buClr>
              <a:buSzPct val="80000"/>
              <a:buFont typeface="Wingdings" pitchFamily="2" charset="2"/>
              <a:buChar char="Ø"/>
            </a:pPr>
            <a:r>
              <a:rPr lang="zh-CN" altLang="en-US" sz="2800" dirty="0">
                <a:latin typeface="微软雅黑" pitchFamily="34" charset="-122"/>
                <a:ea typeface="微软雅黑" pitchFamily="34" charset="-122"/>
              </a:rPr>
              <a:t>实际开发中应当调用标准算法</a:t>
            </a:r>
            <a:endParaRPr lang="en-US" altLang="zh-CN" sz="2800" dirty="0">
              <a:latin typeface="微软雅黑" pitchFamily="34" charset="-122"/>
              <a:ea typeface="微软雅黑" pitchFamily="34" charset="-122"/>
            </a:endParaRPr>
          </a:p>
          <a:p>
            <a:pPr marL="914400" lvl="1" indent="-457200">
              <a:lnSpc>
                <a:spcPct val="150000"/>
              </a:lnSpc>
              <a:spcBef>
                <a:spcPct val="20000"/>
              </a:spcBef>
              <a:spcAft>
                <a:spcPts val="1200"/>
              </a:spcAft>
              <a:buClr>
                <a:schemeClr val="accent2">
                  <a:lumMod val="75000"/>
                </a:schemeClr>
              </a:buClr>
              <a:buSzPct val="80000"/>
              <a:buFont typeface="Arial" panose="020B0604020202020204" pitchFamily="34" charset="0"/>
              <a:buChar char="•"/>
            </a:pPr>
            <a:r>
              <a:rPr lang="zh-CN" altLang="en-US" sz="2800" dirty="0">
                <a:latin typeface="微软雅黑" pitchFamily="34" charset="-122"/>
                <a:ea typeface="微软雅黑" pitchFamily="34" charset="-122"/>
              </a:rPr>
              <a:t>互联网程序：国际标准</a:t>
            </a:r>
            <a:endParaRPr lang="en-US" altLang="zh-CN" sz="2800" dirty="0">
              <a:latin typeface="微软雅黑" pitchFamily="34" charset="-122"/>
              <a:ea typeface="微软雅黑" pitchFamily="34" charset="-122"/>
            </a:endParaRPr>
          </a:p>
          <a:p>
            <a:pPr marL="914400" lvl="1" indent="-457200">
              <a:lnSpc>
                <a:spcPct val="150000"/>
              </a:lnSpc>
              <a:spcBef>
                <a:spcPct val="20000"/>
              </a:spcBef>
              <a:spcAft>
                <a:spcPts val="1200"/>
              </a:spcAft>
              <a:buClr>
                <a:schemeClr val="accent2">
                  <a:lumMod val="75000"/>
                </a:schemeClr>
              </a:buClr>
              <a:buSzPct val="80000"/>
              <a:buFont typeface="Arial" panose="020B0604020202020204" pitchFamily="34" charset="0"/>
              <a:buChar char="•"/>
            </a:pPr>
            <a:r>
              <a:rPr lang="zh-CN" altLang="en-US" sz="2800" dirty="0">
                <a:latin typeface="微软雅黑" pitchFamily="34" charset="-122"/>
                <a:ea typeface="微软雅黑" pitchFamily="34" charset="-122"/>
              </a:rPr>
              <a:t>国内工业界程序：国家标准</a:t>
            </a:r>
            <a:endParaRPr lang="en-US" altLang="zh-CN" sz="2800" dirty="0">
              <a:latin typeface="微软雅黑" pitchFamily="34" charset="-122"/>
              <a:ea typeface="微软雅黑" pitchFamily="34" charset="-122"/>
            </a:endParaRPr>
          </a:p>
        </p:txBody>
      </p:sp>
    </p:spTree>
    <p:extLst>
      <p:ext uri="{BB962C8B-B14F-4D97-AF65-F5344CB8AC3E}">
        <p14:creationId xmlns:p14="http://schemas.microsoft.com/office/powerpoint/2010/main" val="4081177403"/>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sz="3600" dirty="0">
                <a:solidFill>
                  <a:schemeClr val="accent2">
                    <a:lumMod val="75000"/>
                  </a:schemeClr>
                </a:solidFill>
                <a:effectLst>
                  <a:outerShdw blurRad="38100" dist="38100" dir="2700000" algn="tl">
                    <a:srgbClr val="C0C0C0"/>
                  </a:outerShdw>
                </a:effectLst>
                <a:latin typeface="+mj-ea"/>
              </a:rPr>
              <a:t>3.2 </a:t>
            </a:r>
            <a:r>
              <a:rPr lang="zh-CN" altLang="en-US" sz="3600" dirty="0">
                <a:solidFill>
                  <a:schemeClr val="accent2">
                    <a:lumMod val="75000"/>
                  </a:schemeClr>
                </a:solidFill>
                <a:effectLst>
                  <a:outerShdw blurRad="38100" dist="38100" dir="2700000" algn="tl">
                    <a:srgbClr val="C0C0C0"/>
                  </a:outerShdw>
                </a:effectLst>
                <a:latin typeface="+mj-ea"/>
              </a:rPr>
              <a:t>安全散列函数</a:t>
            </a:r>
          </a:p>
        </p:txBody>
      </p:sp>
      <p:sp>
        <p:nvSpPr>
          <p:cNvPr id="5" name="灯片编号占位符 4"/>
          <p:cNvSpPr>
            <a:spLocks noGrp="1"/>
          </p:cNvSpPr>
          <p:nvPr>
            <p:ph type="sldNum" sz="quarter" idx="10"/>
          </p:nvPr>
        </p:nvSpPr>
        <p:spPr/>
        <p:txBody>
          <a:bodyPr/>
          <a:lstStyle/>
          <a:p>
            <a:fld id="{22EC0BE4-AB48-475D-B861-E844AF07A8A4}" type="slidenum">
              <a:rPr lang="zh-CN" altLang="en-US" smtClean="0"/>
              <a:pPr/>
              <a:t>96</a:t>
            </a:fld>
            <a:endParaRPr lang="en-US" altLang="zh-CN"/>
          </a:p>
        </p:txBody>
      </p:sp>
      <p:sp>
        <p:nvSpPr>
          <p:cNvPr id="7" name="矩形 6"/>
          <p:cNvSpPr/>
          <p:nvPr/>
        </p:nvSpPr>
        <p:spPr>
          <a:xfrm>
            <a:off x="889000" y="1590407"/>
            <a:ext cx="7505700" cy="2935547"/>
          </a:xfrm>
          <a:prstGeom prst="rect">
            <a:avLst/>
          </a:prstGeom>
        </p:spPr>
        <p:txBody>
          <a:bodyPr wrap="square">
            <a:spAutoFit/>
          </a:bodyPr>
          <a:lstStyle/>
          <a:p>
            <a:pPr marL="342900" indent="-342900">
              <a:lnSpc>
                <a:spcPct val="150000"/>
              </a:lnSpc>
              <a:spcBef>
                <a:spcPts val="600"/>
              </a:spcBef>
              <a:spcAft>
                <a:spcPts val="1200"/>
              </a:spcAft>
              <a:buFont typeface="Wingdings" pitchFamily="2" charset="2"/>
              <a:buChar char="Ø"/>
            </a:pPr>
            <a:r>
              <a:rPr lang="zh-CN" altLang="en-US" sz="2400" dirty="0">
                <a:latin typeface="微软雅黑" pitchFamily="34" charset="-122"/>
                <a:ea typeface="微软雅黑" pitchFamily="34" charset="-122"/>
              </a:rPr>
              <a:t>标准的安全散列函数</a:t>
            </a:r>
            <a:r>
              <a:rPr lang="en-US" altLang="zh-CN" sz="2400" dirty="0">
                <a:latin typeface="微软雅黑" pitchFamily="34" charset="-122"/>
                <a:ea typeface="微软雅黑" pitchFamily="34" charset="-122"/>
              </a:rPr>
              <a:t>: </a:t>
            </a:r>
          </a:p>
          <a:p>
            <a:pPr marL="800100" lvl="2" indent="-342900">
              <a:lnSpc>
                <a:spcPct val="150000"/>
              </a:lnSpc>
              <a:spcBef>
                <a:spcPts val="600"/>
              </a:spcBef>
              <a:spcAft>
                <a:spcPts val="1200"/>
              </a:spcAft>
              <a:buFont typeface="Wingdings" pitchFamily="2" charset="2"/>
              <a:buChar char="Ø"/>
            </a:pPr>
            <a:r>
              <a:rPr lang="en-US" altLang="zh-CN" sz="24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MD5</a:t>
            </a:r>
            <a:r>
              <a:rPr lang="zh-CN" altLang="en-US" sz="24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（第一个世界标准）</a:t>
            </a:r>
            <a:endParaRPr lang="en-US" altLang="zh-CN" sz="24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endParaRPr>
          </a:p>
          <a:p>
            <a:pPr marL="800100" lvl="2" indent="-342900">
              <a:lnSpc>
                <a:spcPct val="150000"/>
              </a:lnSpc>
              <a:spcBef>
                <a:spcPts val="600"/>
              </a:spcBef>
              <a:spcAft>
                <a:spcPts val="1200"/>
              </a:spcAft>
              <a:buFont typeface="Wingdings" pitchFamily="2" charset="2"/>
              <a:buChar char="Ø"/>
            </a:pPr>
            <a:r>
              <a:rPr lang="en-US" altLang="zh-CN" sz="24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SHA-2</a:t>
            </a:r>
            <a:r>
              <a:rPr lang="zh-CN" altLang="en-US" sz="24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a:t>
            </a:r>
            <a:r>
              <a:rPr lang="en-US" altLang="zh-CN" sz="24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SHA-3 </a:t>
            </a:r>
            <a:r>
              <a:rPr lang="zh-CN" altLang="en-US" sz="24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（现行美国标准）</a:t>
            </a:r>
            <a:endParaRPr lang="en-US" altLang="zh-CN" sz="24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endParaRPr>
          </a:p>
          <a:p>
            <a:pPr marL="800100" lvl="2" indent="-342900">
              <a:lnSpc>
                <a:spcPct val="150000"/>
              </a:lnSpc>
              <a:spcBef>
                <a:spcPts val="600"/>
              </a:spcBef>
              <a:spcAft>
                <a:spcPts val="1200"/>
              </a:spcAft>
              <a:buFont typeface="Wingdings" pitchFamily="2" charset="2"/>
              <a:buChar char="Ø"/>
            </a:pPr>
            <a:r>
              <a:rPr lang="en-US" altLang="zh-CN" sz="24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SM3</a:t>
            </a:r>
            <a:r>
              <a:rPr lang="zh-CN" altLang="en-US" sz="24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（我国标准）</a:t>
            </a:r>
          </a:p>
        </p:txBody>
      </p:sp>
    </p:spTree>
    <p:extLst>
      <p:ext uri="{BB962C8B-B14F-4D97-AF65-F5344CB8AC3E}">
        <p14:creationId xmlns:p14="http://schemas.microsoft.com/office/powerpoint/2010/main" val="15138033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sz="3600" dirty="0">
                <a:solidFill>
                  <a:schemeClr val="accent2">
                    <a:lumMod val="75000"/>
                  </a:schemeClr>
                </a:solidFill>
                <a:effectLst>
                  <a:outerShdw blurRad="38100" dist="38100" dir="2700000" algn="tl">
                    <a:srgbClr val="C0C0C0"/>
                  </a:outerShdw>
                </a:effectLst>
                <a:latin typeface="+mj-ea"/>
              </a:rPr>
              <a:t>3.2 </a:t>
            </a:r>
            <a:r>
              <a:rPr lang="zh-CN" altLang="en-US" sz="3600" dirty="0">
                <a:solidFill>
                  <a:schemeClr val="accent2">
                    <a:lumMod val="75000"/>
                  </a:schemeClr>
                </a:solidFill>
                <a:effectLst>
                  <a:outerShdw blurRad="38100" dist="38100" dir="2700000" algn="tl">
                    <a:srgbClr val="C0C0C0"/>
                  </a:outerShdw>
                </a:effectLst>
                <a:latin typeface="+mj-ea"/>
              </a:rPr>
              <a:t>安全散列函数</a:t>
            </a:r>
          </a:p>
        </p:txBody>
      </p:sp>
      <p:sp>
        <p:nvSpPr>
          <p:cNvPr id="5" name="灯片编号占位符 4"/>
          <p:cNvSpPr>
            <a:spLocks noGrp="1"/>
          </p:cNvSpPr>
          <p:nvPr>
            <p:ph type="sldNum" sz="quarter" idx="10"/>
          </p:nvPr>
        </p:nvSpPr>
        <p:spPr/>
        <p:txBody>
          <a:bodyPr/>
          <a:lstStyle/>
          <a:p>
            <a:fld id="{22EC0BE4-AB48-475D-B861-E844AF07A8A4}" type="slidenum">
              <a:rPr lang="zh-CN" altLang="en-US" smtClean="0"/>
              <a:pPr/>
              <a:t>97</a:t>
            </a:fld>
            <a:endParaRPr lang="en-US" altLang="zh-CN"/>
          </a:p>
        </p:txBody>
      </p:sp>
      <p:sp>
        <p:nvSpPr>
          <p:cNvPr id="7" name="矩形 6"/>
          <p:cNvSpPr/>
          <p:nvPr/>
        </p:nvSpPr>
        <p:spPr>
          <a:xfrm>
            <a:off x="889000" y="1590407"/>
            <a:ext cx="7505700" cy="581057"/>
          </a:xfrm>
          <a:prstGeom prst="rect">
            <a:avLst/>
          </a:prstGeom>
        </p:spPr>
        <p:txBody>
          <a:bodyPr wrap="square">
            <a:spAutoFit/>
          </a:bodyPr>
          <a:lstStyle/>
          <a:p>
            <a:pPr marL="800100" lvl="2" indent="-342900">
              <a:lnSpc>
                <a:spcPct val="150000"/>
              </a:lnSpc>
              <a:spcBef>
                <a:spcPts val="600"/>
              </a:spcBef>
              <a:spcAft>
                <a:spcPts val="1200"/>
              </a:spcAft>
              <a:buFont typeface="Wingdings" pitchFamily="2" charset="2"/>
              <a:buChar char="Ø"/>
            </a:pPr>
            <a:r>
              <a:rPr lang="en-US" altLang="zh-CN" sz="24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MD5</a:t>
            </a:r>
            <a:r>
              <a:rPr lang="zh-CN" altLang="en-US" sz="24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：已经被完全破解，王小云教授</a:t>
            </a:r>
            <a:endParaRPr lang="en-US" altLang="zh-CN" sz="24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3" name="图片 2">
            <a:extLst>
              <a:ext uri="{FF2B5EF4-FFF2-40B4-BE49-F238E27FC236}">
                <a16:creationId xmlns:a16="http://schemas.microsoft.com/office/drawing/2014/main" id="{A93ABE48-8E72-4EED-8B9E-4301401DDE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53" y="2537929"/>
            <a:ext cx="2367775" cy="3354348"/>
          </a:xfrm>
          <a:prstGeom prst="rect">
            <a:avLst/>
          </a:prstGeom>
        </p:spPr>
      </p:pic>
      <p:sp>
        <p:nvSpPr>
          <p:cNvPr id="4" name="矩形 3">
            <a:extLst>
              <a:ext uri="{FF2B5EF4-FFF2-40B4-BE49-F238E27FC236}">
                <a16:creationId xmlns:a16="http://schemas.microsoft.com/office/drawing/2014/main" id="{B777571F-730E-4144-B9C0-B52C96DDEFEC}"/>
              </a:ext>
            </a:extLst>
          </p:cNvPr>
          <p:cNvSpPr/>
          <p:nvPr/>
        </p:nvSpPr>
        <p:spPr>
          <a:xfrm>
            <a:off x="3822700" y="2312212"/>
            <a:ext cx="5120578" cy="3416320"/>
          </a:xfrm>
          <a:prstGeom prst="rect">
            <a:avLst/>
          </a:prstGeom>
        </p:spPr>
        <p:txBody>
          <a:bodyPr wrap="square">
            <a:spAutoFit/>
          </a:bodyPr>
          <a:lstStyle/>
          <a:p>
            <a:r>
              <a:rPr lang="zh-CN" altLang="en-US" sz="2400" b="1" dirty="0">
                <a:solidFill>
                  <a:srgbClr val="444444"/>
                </a:solidFill>
                <a:latin typeface="Lucida Sans Unicode" panose="020B0602030504020204" pitchFamily="34" charset="0"/>
              </a:rPr>
              <a:t>在密码分析领域，提出了密码哈希函数的碰撞攻击理论，即模差分比特分析法；破解了包括</a:t>
            </a:r>
            <a:r>
              <a:rPr lang="en-US" altLang="zh-CN" sz="2400" b="1" dirty="0">
                <a:solidFill>
                  <a:srgbClr val="444444"/>
                </a:solidFill>
                <a:latin typeface="Lucida Sans Unicode" panose="020B0602030504020204" pitchFamily="34" charset="0"/>
              </a:rPr>
              <a:t>MD5</a:t>
            </a:r>
            <a:r>
              <a:rPr lang="zh-CN" altLang="en-US" sz="2400" b="1" dirty="0">
                <a:solidFill>
                  <a:srgbClr val="444444"/>
                </a:solidFill>
                <a:latin typeface="Lucida Sans Unicode" panose="020B0602030504020204" pitchFamily="34" charset="0"/>
              </a:rPr>
              <a:t>、</a:t>
            </a:r>
            <a:r>
              <a:rPr lang="en-US" altLang="zh-CN" sz="2400" b="1" dirty="0">
                <a:solidFill>
                  <a:srgbClr val="444444"/>
                </a:solidFill>
                <a:latin typeface="Lucida Sans Unicode" panose="020B0602030504020204" pitchFamily="34" charset="0"/>
              </a:rPr>
              <a:t>SHA-1</a:t>
            </a:r>
            <a:r>
              <a:rPr lang="zh-CN" altLang="en-US" sz="2400" b="1" dirty="0">
                <a:solidFill>
                  <a:srgbClr val="444444"/>
                </a:solidFill>
                <a:latin typeface="Lucida Sans Unicode" panose="020B0602030504020204" pitchFamily="34" charset="0"/>
              </a:rPr>
              <a:t>在内的</a:t>
            </a:r>
            <a:r>
              <a:rPr lang="en-US" altLang="zh-CN" sz="2400" b="1" dirty="0">
                <a:solidFill>
                  <a:srgbClr val="444444"/>
                </a:solidFill>
                <a:latin typeface="Lucida Sans Unicode" panose="020B0602030504020204" pitchFamily="34" charset="0"/>
              </a:rPr>
              <a:t>5</a:t>
            </a:r>
            <a:r>
              <a:rPr lang="zh-CN" altLang="en-US" sz="2400" b="1" dirty="0">
                <a:solidFill>
                  <a:srgbClr val="444444"/>
                </a:solidFill>
                <a:latin typeface="Lucida Sans Unicode" panose="020B0602030504020204" pitchFamily="34" charset="0"/>
              </a:rPr>
              <a:t>个国际通用哈希函数算法</a:t>
            </a:r>
            <a:endParaRPr lang="en-US" altLang="zh-CN" sz="2400" b="1" dirty="0">
              <a:solidFill>
                <a:srgbClr val="444444"/>
              </a:solidFill>
              <a:latin typeface="Lucida Sans Unicode" panose="020B0602030504020204" pitchFamily="34" charset="0"/>
            </a:endParaRPr>
          </a:p>
          <a:p>
            <a:endParaRPr lang="en-US" altLang="zh-CN" sz="2400" b="1" dirty="0">
              <a:solidFill>
                <a:srgbClr val="444444"/>
              </a:solidFill>
              <a:latin typeface="Lucida Sans Unicode" panose="020B0602030504020204" pitchFamily="34" charset="0"/>
            </a:endParaRPr>
          </a:p>
          <a:p>
            <a:r>
              <a:rPr lang="zh-CN" altLang="en-US" sz="2400" b="1" dirty="0">
                <a:solidFill>
                  <a:srgbClr val="444444"/>
                </a:solidFill>
                <a:latin typeface="Lucida Sans Unicode" panose="020B0602030504020204" pitchFamily="34" charset="0"/>
              </a:rPr>
              <a:t>在密码设计领域，主持设计的哈希函数</a:t>
            </a:r>
            <a:r>
              <a:rPr lang="en-US" altLang="zh-CN" sz="2400" b="1" dirty="0">
                <a:solidFill>
                  <a:srgbClr val="444444"/>
                </a:solidFill>
                <a:latin typeface="Lucida Sans Unicode" panose="020B0602030504020204" pitchFamily="34" charset="0"/>
              </a:rPr>
              <a:t>SM3</a:t>
            </a:r>
            <a:r>
              <a:rPr lang="zh-CN" altLang="en-US" sz="2400" b="1" dirty="0">
                <a:solidFill>
                  <a:srgbClr val="444444"/>
                </a:solidFill>
                <a:latin typeface="Lucida Sans Unicode" panose="020B0602030504020204" pitchFamily="34" charset="0"/>
              </a:rPr>
              <a:t>为国家密码算法标准，并于</a:t>
            </a:r>
            <a:r>
              <a:rPr lang="en-US" altLang="zh-CN" sz="2400" b="1" dirty="0">
                <a:solidFill>
                  <a:srgbClr val="444444"/>
                </a:solidFill>
                <a:latin typeface="Lucida Sans Unicode" panose="020B0602030504020204" pitchFamily="34" charset="0"/>
              </a:rPr>
              <a:t>2018</a:t>
            </a:r>
            <a:r>
              <a:rPr lang="zh-CN" altLang="en-US" sz="2400" b="1" dirty="0">
                <a:solidFill>
                  <a:srgbClr val="444444"/>
                </a:solidFill>
                <a:latin typeface="Lucida Sans Unicode" panose="020B0602030504020204" pitchFamily="34" charset="0"/>
              </a:rPr>
              <a:t>年</a:t>
            </a:r>
            <a:r>
              <a:rPr lang="en-US" altLang="zh-CN" sz="2400" b="1" dirty="0">
                <a:solidFill>
                  <a:srgbClr val="444444"/>
                </a:solidFill>
                <a:latin typeface="Lucida Sans Unicode" panose="020B0602030504020204" pitchFamily="34" charset="0"/>
              </a:rPr>
              <a:t>10</a:t>
            </a:r>
            <a:r>
              <a:rPr lang="zh-CN" altLang="en-US" sz="2400" b="1" dirty="0">
                <a:solidFill>
                  <a:srgbClr val="444444"/>
                </a:solidFill>
                <a:latin typeface="Lucida Sans Unicode" panose="020B0602030504020204" pitchFamily="34" charset="0"/>
              </a:rPr>
              <a:t>月正式成为</a:t>
            </a:r>
            <a:r>
              <a:rPr lang="en-US" altLang="zh-CN" sz="2400" b="1" dirty="0">
                <a:solidFill>
                  <a:srgbClr val="444444"/>
                </a:solidFill>
                <a:latin typeface="Lucida Sans Unicode" panose="020B0602030504020204" pitchFamily="34" charset="0"/>
              </a:rPr>
              <a:t>ISO/IEC</a:t>
            </a:r>
            <a:r>
              <a:rPr lang="zh-CN" altLang="en-US" sz="2400" b="1" dirty="0">
                <a:solidFill>
                  <a:srgbClr val="444444"/>
                </a:solidFill>
                <a:latin typeface="Lucida Sans Unicode" panose="020B0602030504020204" pitchFamily="34" charset="0"/>
              </a:rPr>
              <a:t>国际标准。</a:t>
            </a:r>
            <a:endParaRPr lang="zh-CN" altLang="en-US" sz="2400" b="1" dirty="0"/>
          </a:p>
        </p:txBody>
      </p:sp>
    </p:spTree>
    <p:extLst>
      <p:ext uri="{BB962C8B-B14F-4D97-AF65-F5344CB8AC3E}">
        <p14:creationId xmlns:p14="http://schemas.microsoft.com/office/powerpoint/2010/main" val="4433015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sz="3600" dirty="0">
                <a:solidFill>
                  <a:schemeClr val="accent2">
                    <a:lumMod val="75000"/>
                  </a:schemeClr>
                </a:solidFill>
                <a:effectLst>
                  <a:outerShdw blurRad="38100" dist="38100" dir="2700000" algn="tl">
                    <a:srgbClr val="C0C0C0"/>
                  </a:outerShdw>
                </a:effectLst>
                <a:latin typeface="+mj-ea"/>
              </a:rPr>
              <a:t>3.2 </a:t>
            </a:r>
            <a:r>
              <a:rPr lang="zh-CN" altLang="en-US" sz="3600" dirty="0">
                <a:solidFill>
                  <a:schemeClr val="accent2">
                    <a:lumMod val="75000"/>
                  </a:schemeClr>
                </a:solidFill>
                <a:effectLst>
                  <a:outerShdw blurRad="38100" dist="38100" dir="2700000" algn="tl">
                    <a:srgbClr val="C0C0C0"/>
                  </a:outerShdw>
                </a:effectLst>
                <a:latin typeface="+mj-ea"/>
              </a:rPr>
              <a:t>安全散列函数</a:t>
            </a:r>
          </a:p>
        </p:txBody>
      </p:sp>
      <p:sp>
        <p:nvSpPr>
          <p:cNvPr id="5" name="灯片编号占位符 4"/>
          <p:cNvSpPr>
            <a:spLocks noGrp="1"/>
          </p:cNvSpPr>
          <p:nvPr>
            <p:ph type="sldNum" sz="quarter" idx="10"/>
          </p:nvPr>
        </p:nvSpPr>
        <p:spPr/>
        <p:txBody>
          <a:bodyPr/>
          <a:lstStyle/>
          <a:p>
            <a:fld id="{22EC0BE4-AB48-475D-B861-E844AF07A8A4}" type="slidenum">
              <a:rPr lang="zh-CN" altLang="en-US" smtClean="0"/>
              <a:pPr/>
              <a:t>98</a:t>
            </a:fld>
            <a:endParaRPr lang="en-US" altLang="zh-CN"/>
          </a:p>
        </p:txBody>
      </p:sp>
      <p:sp>
        <p:nvSpPr>
          <p:cNvPr id="4" name="矩形 3">
            <a:extLst>
              <a:ext uri="{FF2B5EF4-FFF2-40B4-BE49-F238E27FC236}">
                <a16:creationId xmlns:a16="http://schemas.microsoft.com/office/drawing/2014/main" id="{B777571F-730E-4144-B9C0-B52C96DDEFEC}"/>
              </a:ext>
            </a:extLst>
          </p:cNvPr>
          <p:cNvSpPr/>
          <p:nvPr/>
        </p:nvSpPr>
        <p:spPr>
          <a:xfrm>
            <a:off x="243158" y="1225689"/>
            <a:ext cx="8544003" cy="4893647"/>
          </a:xfrm>
          <a:prstGeom prst="rect">
            <a:avLst/>
          </a:prstGeom>
        </p:spPr>
        <p:txBody>
          <a:bodyPr wrap="square">
            <a:spAutoFit/>
          </a:bodyPr>
          <a:lstStyle/>
          <a:p>
            <a:pPr marL="342900" indent="-342900">
              <a:buFont typeface="Wingdings" panose="05000000000000000000" pitchFamily="2" charset="2"/>
              <a:buChar char="Ø"/>
            </a:pPr>
            <a:r>
              <a:rPr lang="en-US" altLang="zh-CN" sz="2400" b="1" dirty="0">
                <a:solidFill>
                  <a:srgbClr val="444444"/>
                </a:solidFill>
                <a:latin typeface="Lucida Sans Unicode" panose="020B0602030504020204" pitchFamily="34" charset="0"/>
              </a:rPr>
              <a:t>2004</a:t>
            </a:r>
            <a:r>
              <a:rPr lang="zh-CN" altLang="en-US" sz="2400" b="1" dirty="0">
                <a:solidFill>
                  <a:srgbClr val="444444"/>
                </a:solidFill>
                <a:latin typeface="Lucida Sans Unicode" panose="020B0602030504020204" pitchFamily="34" charset="0"/>
              </a:rPr>
              <a:t>年</a:t>
            </a:r>
            <a:r>
              <a:rPr lang="en-US" altLang="zh-CN" sz="2400" b="1" dirty="0">
                <a:solidFill>
                  <a:srgbClr val="444444"/>
                </a:solidFill>
                <a:latin typeface="Lucida Sans Unicode" panose="020B0602030504020204" pitchFamily="34" charset="0"/>
              </a:rPr>
              <a:t>8</a:t>
            </a:r>
            <a:r>
              <a:rPr lang="zh-CN" altLang="en-US" sz="2400" b="1" dirty="0">
                <a:solidFill>
                  <a:srgbClr val="444444"/>
                </a:solidFill>
                <a:latin typeface="Lucida Sans Unicode" panose="020B0602030504020204" pitchFamily="34" charset="0"/>
              </a:rPr>
              <a:t>月，在美国加州圣芭芭拉召开的国际密码大会上，并没有被安排发言的王小云教授拿着自己的研究成果找到会议主席，要求进行大会发言。</a:t>
            </a:r>
            <a:endParaRPr lang="en-US" altLang="zh-CN" sz="2400" b="1" dirty="0">
              <a:solidFill>
                <a:srgbClr val="444444"/>
              </a:solidFill>
              <a:latin typeface="Lucida Sans Unicode" panose="020B0602030504020204" pitchFamily="34" charset="0"/>
            </a:endParaRPr>
          </a:p>
          <a:p>
            <a:pPr marL="342900" indent="-342900">
              <a:buFont typeface="Wingdings" panose="05000000000000000000" pitchFamily="2" charset="2"/>
              <a:buChar char="Ø"/>
            </a:pPr>
            <a:endParaRPr lang="en-US" altLang="zh-CN" sz="2400" b="1" dirty="0">
              <a:solidFill>
                <a:srgbClr val="444444"/>
              </a:solidFill>
              <a:latin typeface="Lucida Sans Unicode" panose="020B0602030504020204" pitchFamily="34" charset="0"/>
            </a:endParaRPr>
          </a:p>
          <a:p>
            <a:pPr marL="342900" indent="-342900">
              <a:buFont typeface="Wingdings" panose="05000000000000000000" pitchFamily="2" charset="2"/>
              <a:buChar char="Ø"/>
            </a:pPr>
            <a:r>
              <a:rPr lang="zh-CN" altLang="en-US" sz="2400" b="1" dirty="0">
                <a:solidFill>
                  <a:srgbClr val="444444"/>
                </a:solidFill>
                <a:latin typeface="Lucida Sans Unicode" panose="020B0602030504020204" pitchFamily="34" charset="0"/>
              </a:rPr>
              <a:t>王小云首次宣布了她及她的研究小组近年来的研究成果</a:t>
            </a:r>
            <a:r>
              <a:rPr lang="en-US" altLang="zh-CN" sz="2400" b="1" dirty="0">
                <a:solidFill>
                  <a:srgbClr val="444444"/>
                </a:solidFill>
                <a:latin typeface="Lucida Sans Unicode" panose="020B0602030504020204" pitchFamily="34" charset="0"/>
              </a:rPr>
              <a:t>——</a:t>
            </a:r>
            <a:r>
              <a:rPr lang="zh-CN" altLang="en-US" sz="2400" b="1" dirty="0">
                <a:solidFill>
                  <a:srgbClr val="444444"/>
                </a:solidFill>
                <a:latin typeface="Lucida Sans Unicode" panose="020B0602030504020204" pitchFamily="34" charset="0"/>
              </a:rPr>
              <a:t>对</a:t>
            </a:r>
            <a:r>
              <a:rPr lang="en-US" altLang="zh-CN" sz="2400" b="1" dirty="0">
                <a:solidFill>
                  <a:srgbClr val="444444"/>
                </a:solidFill>
                <a:latin typeface="Lucida Sans Unicode" panose="020B0602030504020204" pitchFamily="34" charset="0"/>
              </a:rPr>
              <a:t>MD5</a:t>
            </a:r>
            <a:r>
              <a:rPr lang="zh-CN" altLang="en-US" sz="2400" b="1" dirty="0">
                <a:solidFill>
                  <a:srgbClr val="444444"/>
                </a:solidFill>
                <a:latin typeface="Lucida Sans Unicode" panose="020B0602030504020204" pitchFamily="34" charset="0"/>
              </a:rPr>
              <a:t>、</a:t>
            </a:r>
            <a:r>
              <a:rPr lang="en-US" altLang="zh-CN" sz="2400" b="1" dirty="0">
                <a:solidFill>
                  <a:srgbClr val="444444"/>
                </a:solidFill>
                <a:latin typeface="Lucida Sans Unicode" panose="020B0602030504020204" pitchFamily="34" charset="0"/>
              </a:rPr>
              <a:t>HAVAL-128</a:t>
            </a:r>
            <a:r>
              <a:rPr lang="zh-CN" altLang="en-US" sz="2400" b="1" dirty="0">
                <a:solidFill>
                  <a:srgbClr val="444444"/>
                </a:solidFill>
                <a:latin typeface="Lucida Sans Unicode" panose="020B0602030504020204" pitchFamily="34" charset="0"/>
              </a:rPr>
              <a:t>、</a:t>
            </a:r>
            <a:r>
              <a:rPr lang="en-US" altLang="zh-CN" sz="2400" b="1" dirty="0">
                <a:solidFill>
                  <a:srgbClr val="444444"/>
                </a:solidFill>
                <a:latin typeface="Lucida Sans Unicode" panose="020B0602030504020204" pitchFamily="34" charset="0"/>
              </a:rPr>
              <a:t>MD4</a:t>
            </a:r>
            <a:r>
              <a:rPr lang="zh-CN" altLang="en-US" sz="2400" b="1" dirty="0">
                <a:solidFill>
                  <a:srgbClr val="444444"/>
                </a:solidFill>
                <a:latin typeface="Lucida Sans Unicode" panose="020B0602030504020204" pitchFamily="34" charset="0"/>
              </a:rPr>
              <a:t>和</a:t>
            </a:r>
            <a:r>
              <a:rPr lang="en-US" altLang="zh-CN" sz="2400" b="1" dirty="0">
                <a:solidFill>
                  <a:srgbClr val="444444"/>
                </a:solidFill>
                <a:latin typeface="Lucida Sans Unicode" panose="020B0602030504020204" pitchFamily="34" charset="0"/>
              </a:rPr>
              <a:t>RIPEMD</a:t>
            </a:r>
            <a:r>
              <a:rPr lang="zh-CN" altLang="en-US" sz="2400" b="1" dirty="0">
                <a:solidFill>
                  <a:srgbClr val="444444"/>
                </a:solidFill>
                <a:latin typeface="Lucida Sans Unicode" panose="020B0602030504020204" pitchFamily="34" charset="0"/>
              </a:rPr>
              <a:t>等四个著名密码算法的破译结果。在公布到第三个成果的时候，会场上已经是掌声四起，报告不得不一度中断。报告结束后，所有与会专家对她们的突出工作报以长时间的掌声。</a:t>
            </a:r>
            <a:endParaRPr lang="en-US" altLang="zh-CN" sz="2400" b="1" dirty="0">
              <a:solidFill>
                <a:srgbClr val="444444"/>
              </a:solidFill>
              <a:latin typeface="Lucida Sans Unicode" panose="020B0602030504020204" pitchFamily="34" charset="0"/>
            </a:endParaRPr>
          </a:p>
          <a:p>
            <a:pPr marL="342900" indent="-342900">
              <a:buFont typeface="Wingdings" panose="05000000000000000000" pitchFamily="2" charset="2"/>
              <a:buChar char="Ø"/>
            </a:pPr>
            <a:endParaRPr lang="en-US" altLang="zh-CN" sz="2400" b="1" dirty="0">
              <a:solidFill>
                <a:srgbClr val="444444"/>
              </a:solidFill>
              <a:latin typeface="Lucida Sans Unicode" panose="020B0602030504020204" pitchFamily="34" charset="0"/>
            </a:endParaRPr>
          </a:p>
          <a:p>
            <a:pPr marL="342900" indent="-342900">
              <a:buFont typeface="Wingdings" panose="05000000000000000000" pitchFamily="2" charset="2"/>
              <a:buChar char="Ø"/>
            </a:pPr>
            <a:r>
              <a:rPr lang="zh-CN" altLang="en-US" sz="2400" b="1" dirty="0">
                <a:solidFill>
                  <a:srgbClr val="444444"/>
                </a:solidFill>
                <a:latin typeface="Lucida Sans Unicode" panose="020B0602030504020204" pitchFamily="34" charset="0"/>
              </a:rPr>
              <a:t>当年国际密码大会总结报告上写道：我们该怎么办？</a:t>
            </a:r>
            <a:r>
              <a:rPr lang="en-US" altLang="zh-CN" sz="2400" b="1" dirty="0">
                <a:solidFill>
                  <a:srgbClr val="444444"/>
                </a:solidFill>
                <a:latin typeface="Lucida Sans Unicode" panose="020B0602030504020204" pitchFamily="34" charset="0"/>
              </a:rPr>
              <a:t>MD5</a:t>
            </a:r>
            <a:r>
              <a:rPr lang="zh-CN" altLang="en-US" sz="2400" b="1" dirty="0">
                <a:solidFill>
                  <a:srgbClr val="444444"/>
                </a:solidFill>
                <a:latin typeface="Lucida Sans Unicode" panose="020B0602030504020204" pitchFamily="34" charset="0"/>
              </a:rPr>
              <a:t>被重创了，它即将从应用中淘汰。</a:t>
            </a:r>
            <a:r>
              <a:rPr lang="en-US" altLang="zh-CN" sz="2400" b="1" dirty="0">
                <a:solidFill>
                  <a:srgbClr val="444444"/>
                </a:solidFill>
                <a:latin typeface="Lucida Sans Unicode" panose="020B0602030504020204" pitchFamily="34" charset="0"/>
              </a:rPr>
              <a:t>SHA-1</a:t>
            </a:r>
            <a:r>
              <a:rPr lang="zh-CN" altLang="en-US" sz="2400" b="1" dirty="0">
                <a:solidFill>
                  <a:srgbClr val="444444"/>
                </a:solidFill>
                <a:latin typeface="Lucida Sans Unicode" panose="020B0602030504020204" pitchFamily="34" charset="0"/>
              </a:rPr>
              <a:t>仍然活着</a:t>
            </a:r>
            <a:r>
              <a:rPr lang="en-US" altLang="zh-CN" sz="2400" b="1" dirty="0">
                <a:solidFill>
                  <a:srgbClr val="444444"/>
                </a:solidFill>
                <a:latin typeface="Lucida Sans Unicode" panose="020B0602030504020204" pitchFamily="34" charset="0"/>
              </a:rPr>
              <a:t>……</a:t>
            </a:r>
          </a:p>
          <a:p>
            <a:endParaRPr lang="en-US" altLang="zh-CN" sz="2400" b="1" dirty="0">
              <a:solidFill>
                <a:srgbClr val="444444"/>
              </a:solidFill>
              <a:latin typeface="Lucida Sans Unicode" panose="020B0602030504020204" pitchFamily="34" charset="0"/>
            </a:endParaRPr>
          </a:p>
        </p:txBody>
      </p:sp>
    </p:spTree>
    <p:extLst>
      <p:ext uri="{BB962C8B-B14F-4D97-AF65-F5344CB8AC3E}">
        <p14:creationId xmlns:p14="http://schemas.microsoft.com/office/powerpoint/2010/main" val="32427677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647700" y="215900"/>
            <a:ext cx="7772400" cy="1143000"/>
          </a:xfrm>
        </p:spPr>
        <p:txBody>
          <a:bodyPr/>
          <a:lstStyle/>
          <a:p>
            <a:r>
              <a:rPr lang="en-US" altLang="zh-CN" sz="4000" dirty="0">
                <a:solidFill>
                  <a:schemeClr val="accent2">
                    <a:lumMod val="75000"/>
                  </a:schemeClr>
                </a:solidFill>
                <a:effectLst>
                  <a:outerShdw blurRad="38100" dist="38100" dir="2700000" algn="tl">
                    <a:srgbClr val="000000">
                      <a:alpha val="43137"/>
                    </a:srgbClr>
                  </a:outerShdw>
                </a:effectLst>
                <a:latin typeface="+mj-ea"/>
              </a:rPr>
              <a:t>MD5</a:t>
            </a:r>
            <a:r>
              <a:rPr lang="zh-CN" altLang="en-US" sz="4000" dirty="0">
                <a:solidFill>
                  <a:schemeClr val="accent2">
                    <a:lumMod val="75000"/>
                  </a:schemeClr>
                </a:solidFill>
                <a:effectLst>
                  <a:outerShdw blurRad="38100" dist="38100" dir="2700000" algn="tl">
                    <a:srgbClr val="000000">
                      <a:alpha val="43137"/>
                    </a:srgbClr>
                  </a:outerShdw>
                </a:effectLst>
                <a:latin typeface="+mj-ea"/>
              </a:rPr>
              <a:t>和</a:t>
            </a:r>
            <a:r>
              <a:rPr lang="en-US" altLang="zh-CN" sz="4000" dirty="0">
                <a:solidFill>
                  <a:schemeClr val="accent2">
                    <a:lumMod val="75000"/>
                  </a:schemeClr>
                </a:solidFill>
                <a:effectLst>
                  <a:outerShdw blurRad="38100" dist="38100" dir="2700000" algn="tl">
                    <a:srgbClr val="000000">
                      <a:alpha val="43137"/>
                    </a:srgbClr>
                  </a:outerShdw>
                </a:effectLst>
                <a:latin typeface="+mj-ea"/>
              </a:rPr>
              <a:t>SHA</a:t>
            </a:r>
            <a:endParaRPr lang="zh-CN" altLang="en-US" sz="4000" dirty="0">
              <a:solidFill>
                <a:schemeClr val="accent2">
                  <a:lumMod val="75000"/>
                </a:schemeClr>
              </a:solidFill>
              <a:effectLst>
                <a:outerShdw blurRad="38100" dist="38100" dir="2700000" algn="tl">
                  <a:srgbClr val="000000">
                    <a:alpha val="43137"/>
                  </a:srgbClr>
                </a:outerShdw>
              </a:effectLst>
              <a:latin typeface="+mj-ea"/>
            </a:endParaRPr>
          </a:p>
        </p:txBody>
      </p:sp>
      <p:sp>
        <p:nvSpPr>
          <p:cNvPr id="3" name="内容占位符 2"/>
          <p:cNvSpPr>
            <a:spLocks noGrp="1"/>
          </p:cNvSpPr>
          <p:nvPr>
            <p:ph idx="1"/>
          </p:nvPr>
        </p:nvSpPr>
        <p:spPr>
          <a:xfrm>
            <a:off x="871510" y="1511288"/>
            <a:ext cx="7772400" cy="4584712"/>
          </a:xfrm>
        </p:spPr>
        <p:txBody>
          <a:bodyPr/>
          <a:lstStyle/>
          <a:p>
            <a:pPr>
              <a:lnSpc>
                <a:spcPct val="150000"/>
              </a:lnSpc>
              <a:buClr>
                <a:schemeClr val="accent2">
                  <a:lumMod val="75000"/>
                </a:schemeClr>
              </a:buClr>
              <a:buFont typeface="Wingdings" pitchFamily="2" charset="2"/>
              <a:buChar char="Ø"/>
            </a:pPr>
            <a:r>
              <a:rPr lang="en-US" altLang="zh-CN" sz="20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MD5</a:t>
            </a:r>
            <a:r>
              <a:rPr lang="zh-CN" altLang="en-US" sz="20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a:t>
            </a:r>
            <a:r>
              <a:rPr lang="en-US" altLang="zh-CN" sz="20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SHA</a:t>
            </a:r>
            <a:r>
              <a:rPr lang="zh-CN" altLang="en-US" sz="20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rPr>
              <a:t>是当时国际通行的两大密码标准</a:t>
            </a:r>
            <a:endParaRPr lang="en-US" altLang="zh-CN" sz="2000" dirty="0">
              <a:solidFill>
                <a:srgbClr val="F04A01"/>
              </a:solidFill>
              <a:effectLst>
                <a:outerShdw blurRad="38100" dist="38100" dir="2700000" algn="tl">
                  <a:srgbClr val="000000">
                    <a:alpha val="43137"/>
                  </a:srgbClr>
                </a:outerShdw>
              </a:effectLst>
              <a:latin typeface="微软雅黑" pitchFamily="34" charset="-122"/>
              <a:ea typeface="微软雅黑" pitchFamily="34" charset="-122"/>
            </a:endParaRPr>
          </a:p>
          <a:p>
            <a:pPr>
              <a:lnSpc>
                <a:spcPct val="150000"/>
              </a:lnSpc>
              <a:buClr>
                <a:schemeClr val="accent2">
                  <a:lumMod val="75000"/>
                </a:schemeClr>
              </a:buClr>
              <a:buFont typeface="Wingdings" pitchFamily="2" charset="2"/>
              <a:buChar char="Ø"/>
            </a:pPr>
            <a:r>
              <a:rPr lang="en-US" altLang="zh-CN" sz="2000" dirty="0">
                <a:latin typeface="微软雅黑" pitchFamily="34" charset="-122"/>
                <a:ea typeface="微软雅黑" pitchFamily="34" charset="-122"/>
              </a:rPr>
              <a:t>MD5</a:t>
            </a:r>
            <a:r>
              <a:rPr lang="zh-CN" altLang="en-US" sz="2000" dirty="0">
                <a:latin typeface="微软雅黑" pitchFamily="34" charset="-122"/>
                <a:ea typeface="微软雅黑" pitchFamily="34" charset="-122"/>
              </a:rPr>
              <a:t>由国际著名密码学家图灵奖获得者兼公钥加密算法</a:t>
            </a:r>
            <a:r>
              <a:rPr lang="en-US" altLang="zh-CN" sz="2000" dirty="0">
                <a:latin typeface="微软雅黑" pitchFamily="34" charset="-122"/>
                <a:ea typeface="微软雅黑" pitchFamily="34" charset="-122"/>
              </a:rPr>
              <a:t>RSA</a:t>
            </a:r>
            <a:r>
              <a:rPr lang="zh-CN" altLang="en-US" sz="2000" dirty="0">
                <a:latin typeface="微软雅黑" pitchFamily="34" charset="-122"/>
                <a:ea typeface="微软雅黑" pitchFamily="34" charset="-122"/>
              </a:rPr>
              <a:t>的创始人</a:t>
            </a:r>
            <a:r>
              <a:rPr lang="en-US" altLang="zh-CN" sz="2000" dirty="0" err="1">
                <a:latin typeface="微软雅黑" pitchFamily="34" charset="-122"/>
                <a:ea typeface="微软雅黑" pitchFamily="34" charset="-122"/>
              </a:rPr>
              <a:t>Rivest</a:t>
            </a:r>
            <a:r>
              <a:rPr lang="zh-CN" altLang="en-US" sz="2000" dirty="0">
                <a:latin typeface="微软雅黑" pitchFamily="34" charset="-122"/>
                <a:ea typeface="微软雅黑" pitchFamily="34" charset="-122"/>
              </a:rPr>
              <a:t>设计，</a:t>
            </a:r>
            <a:r>
              <a:rPr lang="en-US" altLang="zh-CN" sz="2000" dirty="0">
                <a:latin typeface="微软雅黑" pitchFamily="34" charset="-122"/>
                <a:ea typeface="微软雅黑" pitchFamily="34" charset="-122"/>
              </a:rPr>
              <a:t>SHA</a:t>
            </a:r>
            <a:r>
              <a:rPr lang="zh-CN" altLang="en-US" sz="2000" dirty="0">
                <a:latin typeface="微软雅黑" pitchFamily="34" charset="-122"/>
                <a:ea typeface="微软雅黑" pitchFamily="34" charset="-122"/>
              </a:rPr>
              <a:t>是由美国专门制定密码算法的标准机构</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美国国家标准技术研究院（</a:t>
            </a:r>
            <a:r>
              <a:rPr lang="en-US" altLang="zh-CN" sz="2000" dirty="0">
                <a:latin typeface="微软雅黑" pitchFamily="34" charset="-122"/>
                <a:ea typeface="微软雅黑" pitchFamily="34" charset="-122"/>
              </a:rPr>
              <a:t>NIST</a:t>
            </a:r>
            <a:r>
              <a:rPr lang="zh-CN" altLang="en-US" sz="2000" dirty="0">
                <a:latin typeface="微软雅黑" pitchFamily="34" charset="-122"/>
                <a:ea typeface="微软雅黑" pitchFamily="34" charset="-122"/>
              </a:rPr>
              <a:t>）与美国国家安全局（</a:t>
            </a:r>
            <a:r>
              <a:rPr lang="en-US" altLang="zh-CN" sz="2000" dirty="0">
                <a:latin typeface="微软雅黑" pitchFamily="34" charset="-122"/>
                <a:ea typeface="微软雅黑" pitchFamily="34" charset="-122"/>
              </a:rPr>
              <a:t>NSA</a:t>
            </a:r>
            <a:r>
              <a:rPr lang="zh-CN" altLang="en-US" sz="2000" dirty="0">
                <a:latin typeface="微软雅黑" pitchFamily="34" charset="-122"/>
                <a:ea typeface="微软雅黑" pitchFamily="34" charset="-122"/>
              </a:rPr>
              <a:t>）设计 </a:t>
            </a:r>
          </a:p>
          <a:p>
            <a:pPr>
              <a:lnSpc>
                <a:spcPct val="150000"/>
              </a:lnSpc>
              <a:buClr>
                <a:schemeClr val="accent2">
                  <a:lumMod val="75000"/>
                </a:schemeClr>
              </a:buClr>
              <a:buFont typeface="Wingdings" pitchFamily="2" charset="2"/>
              <a:buChar char="Ø"/>
            </a:pPr>
            <a:r>
              <a:rPr lang="zh-CN" altLang="en-US" sz="2000" dirty="0">
                <a:latin typeface="微软雅黑" pitchFamily="34" charset="-122"/>
                <a:ea typeface="微软雅黑" pitchFamily="34" charset="-122"/>
              </a:rPr>
              <a:t> 这两大算法是目前国际电子签名及许多其它密码应用领域的关键技术，广泛应用于金融、证券等电子商务领域。其中，</a:t>
            </a:r>
            <a:r>
              <a:rPr lang="en-US" altLang="zh-CN" sz="2000" dirty="0">
                <a:latin typeface="微软雅黑" pitchFamily="34" charset="-122"/>
                <a:ea typeface="微软雅黑" pitchFamily="34" charset="-122"/>
              </a:rPr>
              <a:t>SHA</a:t>
            </a:r>
            <a:r>
              <a:rPr lang="zh-CN" altLang="en-US" sz="2000" dirty="0">
                <a:latin typeface="微软雅黑" pitchFamily="34" charset="-122"/>
                <a:ea typeface="微软雅黑" pitchFamily="34" charset="-122"/>
              </a:rPr>
              <a:t>早在</a:t>
            </a:r>
            <a:r>
              <a:rPr lang="en-US" altLang="zh-CN" sz="2000" dirty="0">
                <a:latin typeface="微软雅黑" pitchFamily="34" charset="-122"/>
                <a:ea typeface="微软雅黑" pitchFamily="34" charset="-122"/>
              </a:rPr>
              <a:t>1994</a:t>
            </a:r>
            <a:r>
              <a:rPr lang="zh-CN" altLang="en-US" sz="2000" dirty="0">
                <a:latin typeface="微软雅黑" pitchFamily="34" charset="-122"/>
                <a:ea typeface="微软雅黑" pitchFamily="34" charset="-122"/>
              </a:rPr>
              <a:t>年便为美国政府采纳，是美国政府广泛应用的计算机密码系统。</a:t>
            </a:r>
          </a:p>
        </p:txBody>
      </p:sp>
      <p:sp>
        <p:nvSpPr>
          <p:cNvPr id="4" name="灯片编号占位符 3"/>
          <p:cNvSpPr>
            <a:spLocks noGrp="1"/>
          </p:cNvSpPr>
          <p:nvPr>
            <p:ph type="sldNum" sz="quarter" idx="10"/>
          </p:nvPr>
        </p:nvSpPr>
        <p:spPr/>
        <p:txBody>
          <a:bodyPr/>
          <a:lstStyle/>
          <a:p>
            <a:pPr>
              <a:defRPr/>
            </a:pPr>
            <a:fld id="{AA391F51-DA1D-424B-BD54-E6317CB1A384}" type="slidenum">
              <a:rPr lang="en-US" altLang="zh-CN" smtClean="0"/>
              <a:pPr>
                <a:defRPr/>
              </a:pPr>
              <a:t>99</a:t>
            </a:fld>
            <a:endParaRPr lang="en-US" altLang="zh-CN"/>
          </a:p>
        </p:txBody>
      </p:sp>
    </p:spTree>
    <p:extLst>
      <p:ext uri="{BB962C8B-B14F-4D97-AF65-F5344CB8AC3E}">
        <p14:creationId xmlns:p14="http://schemas.microsoft.com/office/powerpoint/2010/main" val="2506176068"/>
      </p:ext>
    </p:extLst>
  </p:cSld>
  <p:clrMapOvr>
    <a:masterClrMapping/>
  </p:clrMapOvr>
</p:sld>
</file>

<file path=ppt/theme/theme1.xml><?xml version="1.0" encoding="utf-8"?>
<a:theme xmlns:a="http://schemas.openxmlformats.org/drawingml/2006/main" name="lwt">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000099"/>
      </a:folHlink>
    </a:clrScheme>
    <a:fontScheme name="夏至">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lwt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wt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wt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wt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w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w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w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536447</TotalTime>
  <Words>13640</Words>
  <Application>Microsoft Office PowerPoint</Application>
  <PresentationFormat>全屏显示(4:3)</PresentationFormat>
  <Paragraphs>1652</Paragraphs>
  <Slides>188</Slides>
  <Notes>107</Notes>
  <HiddenSlides>52</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3</vt:i4>
      </vt:variant>
      <vt:variant>
        <vt:lpstr>幻灯片标题</vt:lpstr>
      </vt:variant>
      <vt:variant>
        <vt:i4>188</vt:i4>
      </vt:variant>
    </vt:vector>
  </HeadingPairs>
  <TitlesOfParts>
    <vt:vector size="211" baseType="lpstr">
      <vt:lpstr>方正舒体</vt:lpstr>
      <vt:lpstr>黑体</vt:lpstr>
      <vt:lpstr>华文隶书</vt:lpstr>
      <vt:lpstr>华文新魏</vt:lpstr>
      <vt:lpstr>华文中宋</vt:lpstr>
      <vt:lpstr>楷体_GB2312</vt:lpstr>
      <vt:lpstr>隶书</vt:lpstr>
      <vt:lpstr>宋体</vt:lpstr>
      <vt:lpstr>微软雅黑</vt:lpstr>
      <vt:lpstr>Arial</vt:lpstr>
      <vt:lpstr>Cambria Math</vt:lpstr>
      <vt:lpstr>Comic Sans MS</vt:lpstr>
      <vt:lpstr>Corbel</vt:lpstr>
      <vt:lpstr>Gill Sans MT</vt:lpstr>
      <vt:lpstr>Lucida Sans Unicode</vt:lpstr>
      <vt:lpstr>Symbol</vt:lpstr>
      <vt:lpstr>Times New Roman</vt:lpstr>
      <vt:lpstr>Wingdings</vt:lpstr>
      <vt:lpstr>Wingdings 2</vt:lpstr>
      <vt:lpstr>lwt</vt:lpstr>
      <vt:lpstr>公式</vt:lpstr>
      <vt:lpstr>Equation</vt:lpstr>
      <vt:lpstr>Equation.3</vt:lpstr>
      <vt:lpstr>PowerPoint 演示文稿</vt:lpstr>
      <vt:lpstr>第3 章  公钥加密和消息认证</vt:lpstr>
      <vt:lpstr>第3 章  公钥密码和消息认证</vt:lpstr>
      <vt:lpstr>3.4 公钥密码原理</vt:lpstr>
      <vt:lpstr>PowerPoint 演示文稿</vt:lpstr>
      <vt:lpstr>PowerPoint 演示文稿</vt:lpstr>
      <vt:lpstr>公钥密码原理</vt:lpstr>
      <vt:lpstr>公钥密码模型</vt:lpstr>
      <vt:lpstr>公钥密码模型</vt:lpstr>
      <vt:lpstr>PowerPoint 演示文稿</vt:lpstr>
      <vt:lpstr>PowerPoint 演示文稿</vt:lpstr>
      <vt:lpstr>PowerPoint 演示文稿</vt:lpstr>
      <vt:lpstr>PowerPoint 演示文稿</vt:lpstr>
      <vt:lpstr>PowerPoint 演示文稿</vt:lpstr>
      <vt:lpstr>PowerPoint 演示文稿</vt:lpstr>
      <vt:lpstr>第3 章  公钥加密和消息认证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RSA算法－－加解密过程</vt:lpstr>
      <vt:lpstr>RSA算法－－加解密过程</vt:lpstr>
      <vt:lpstr>PowerPoint 演示文稿</vt:lpstr>
      <vt:lpstr>PowerPoint 演示文稿</vt:lpstr>
      <vt:lpstr>RSA的基本原理</vt:lpstr>
      <vt:lpstr>一个RSA算法的具体实例</vt:lpstr>
      <vt:lpstr>RSA中密钥中参数的选择（示例二）</vt:lpstr>
      <vt:lpstr>RSA算法练习</vt:lpstr>
      <vt:lpstr>RSA中密钥中参数的选择（示例三）</vt:lpstr>
      <vt:lpstr>PowerPoint 演示文稿</vt:lpstr>
      <vt:lpstr>PowerPoint 演示文稿</vt:lpstr>
      <vt:lpstr>PowerPoint 演示文稿</vt:lpstr>
      <vt:lpstr>因式分解攻击</vt:lpstr>
      <vt:lpstr>参数的选取不当造成的攻击</vt:lpstr>
      <vt:lpstr>选择密文攻击</vt:lpstr>
      <vt:lpstr>共模攻击</vt:lpstr>
      <vt:lpstr>小e攻击</vt:lpstr>
      <vt:lpstr>计时攻击</vt:lpstr>
      <vt:lpstr>RSA算法破译练习</vt:lpstr>
      <vt:lpstr>PowerPoint 演示文稿</vt:lpstr>
      <vt:lpstr>PowerPoint 演示文稿</vt:lpstr>
      <vt:lpstr>PowerPoint 演示文稿</vt:lpstr>
      <vt:lpstr>DES与RSA性能比较</vt:lpstr>
      <vt:lpstr>PowerPoint 演示文稿</vt:lpstr>
      <vt:lpstr>离散对数的难解性</vt:lpstr>
      <vt:lpstr>PowerPoint 演示文稿</vt:lpstr>
      <vt:lpstr>Diffie-Hellman密钥交换算法</vt:lpstr>
      <vt:lpstr>Diffie-Hellman密钥交换算法</vt:lpstr>
      <vt:lpstr>PowerPoint 演示文稿</vt:lpstr>
      <vt:lpstr>DH算法的证明</vt:lpstr>
      <vt:lpstr>PowerPoint 演示文稿</vt:lpstr>
      <vt:lpstr>PowerPoint 演示文稿</vt:lpstr>
      <vt:lpstr>PowerPoint 演示文稿</vt:lpstr>
      <vt:lpstr>PowerPoint 演示文稿</vt:lpstr>
      <vt:lpstr>PowerPoint 演示文稿</vt:lpstr>
      <vt:lpstr>PowerPoint 演示文稿</vt:lpstr>
      <vt:lpstr>几种公钥加密算法的比较</vt:lpstr>
      <vt:lpstr>第3 章  公钥加密和消息认证</vt:lpstr>
      <vt:lpstr>3.1 消息认证方法</vt:lpstr>
      <vt:lpstr>认证目的</vt:lpstr>
      <vt:lpstr>消息认证(Message Authentication) </vt:lpstr>
      <vt:lpstr>PowerPoint 演示文稿</vt:lpstr>
      <vt:lpstr>认证函数</vt:lpstr>
      <vt:lpstr>PowerPoint 演示文稿</vt:lpstr>
      <vt:lpstr>PowerPoint 演示文稿</vt:lpstr>
      <vt:lpstr>3.1.2 非加密的消息认证</vt:lpstr>
      <vt:lpstr>消息认证码（MAC）技术（1）</vt:lpstr>
      <vt:lpstr>PowerPoint 演示文稿</vt:lpstr>
      <vt:lpstr>单向散列函数（2）</vt:lpstr>
      <vt:lpstr>单向散列函数（2）</vt:lpstr>
      <vt:lpstr>单向Hash函数实现消息认证</vt:lpstr>
      <vt:lpstr>单向Hash函数实现消息认证</vt:lpstr>
      <vt:lpstr>单向Hash函数实现消息认证</vt:lpstr>
      <vt:lpstr>PowerPoint 演示文稿</vt:lpstr>
      <vt:lpstr>PowerPoint 演示文稿</vt:lpstr>
      <vt:lpstr>Hash与MAC的区别</vt:lpstr>
      <vt:lpstr>第3 章  公钥密码和消息认证</vt:lpstr>
      <vt:lpstr>3.2 安全散列函数</vt:lpstr>
      <vt:lpstr>3.2 安全散列函数</vt:lpstr>
      <vt:lpstr>安全散列函数例子</vt:lpstr>
      <vt:lpstr>问 题</vt:lpstr>
      <vt:lpstr>问 题</vt:lpstr>
      <vt:lpstr>问题答案</vt:lpstr>
      <vt:lpstr>鸽巢原理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3.2 安全散列函数</vt:lpstr>
      <vt:lpstr>3.2 安全散列函数</vt:lpstr>
      <vt:lpstr>3.2 安全散列函数</vt:lpstr>
      <vt:lpstr>MD5和SHA</vt:lpstr>
      <vt:lpstr>1. MD5 hash算法</vt:lpstr>
      <vt:lpstr>MD5特点</vt:lpstr>
      <vt:lpstr>MD5的算法框图</vt:lpstr>
      <vt:lpstr>MD5算法步骤(1)－分组填充 </vt:lpstr>
      <vt:lpstr>MD5填充举例</vt:lpstr>
      <vt:lpstr>MD5算法步骤(2)－缓冲区初始化</vt:lpstr>
      <vt:lpstr>MD5算法步骤(3) -HMD5运算</vt:lpstr>
      <vt:lpstr>压缩函数中的一步迭代</vt:lpstr>
      <vt:lpstr>PowerPoint 演示文稿</vt:lpstr>
      <vt:lpstr>MD5的主循环</vt:lpstr>
      <vt:lpstr>X[k]</vt:lpstr>
      <vt:lpstr>T[i]</vt:lpstr>
      <vt:lpstr>CLSs ：循环左移s位</vt:lpstr>
      <vt:lpstr>PowerPoint 演示文稿</vt:lpstr>
      <vt:lpstr>PowerPoint 演示文稿</vt:lpstr>
      <vt:lpstr>PowerPoint 演示文稿</vt:lpstr>
      <vt:lpstr>最后一步：算法输出</vt:lpstr>
      <vt:lpstr>PowerPoint 演示文稿</vt:lpstr>
      <vt:lpstr>MD-5的安全性</vt:lpstr>
      <vt:lpstr>PowerPoint 演示文稿</vt:lpstr>
      <vt:lpstr>SHA 算法</vt:lpstr>
      <vt:lpstr>SHA 算法演进</vt:lpstr>
      <vt:lpstr>安全散列算法</vt:lpstr>
      <vt:lpstr>SHA 算法比较</vt:lpstr>
      <vt:lpstr>SHA-512</vt:lpstr>
      <vt:lpstr>SHA-512逻辑原理</vt:lpstr>
      <vt:lpstr>SHA-512具体步骤</vt:lpstr>
      <vt:lpstr>SHA-512具体步骤</vt:lpstr>
      <vt:lpstr>SHA-512具体步骤</vt:lpstr>
      <vt:lpstr>PowerPoint 演示文稿</vt:lpstr>
      <vt:lpstr>PowerPoint 演示文稿</vt:lpstr>
      <vt:lpstr>SHA-512 实现细节</vt:lpstr>
      <vt:lpstr>SHA-512轮函数</vt:lpstr>
      <vt:lpstr>SHA-512轮函数</vt:lpstr>
      <vt:lpstr>SHA-512轮函数</vt:lpstr>
      <vt:lpstr>SHA-512轮函数</vt:lpstr>
      <vt:lpstr>SHA-512 实现细节</vt:lpstr>
      <vt:lpstr>SHA-512 实现细节</vt:lpstr>
      <vt:lpstr>SHA-512具体步骤</vt:lpstr>
      <vt:lpstr>PowerPoint 演示文稿</vt:lpstr>
      <vt:lpstr>SHA-512</vt:lpstr>
      <vt:lpstr>作业</vt:lpstr>
      <vt:lpstr>SHA与MD5的比较</vt:lpstr>
      <vt:lpstr>3. 其它hash算法</vt:lpstr>
      <vt:lpstr>RIPEMD-160</vt:lpstr>
      <vt:lpstr>三种Hash算法的对比</vt:lpstr>
      <vt:lpstr>第3 章  公钥密码和消息认证</vt:lpstr>
      <vt:lpstr>PowerPoint 演示文稿</vt:lpstr>
      <vt:lpstr>HMAC的设计目标</vt:lpstr>
      <vt:lpstr>HMAC结构</vt:lpstr>
      <vt:lpstr>HMAC结构</vt:lpstr>
      <vt:lpstr>HMAC结构</vt:lpstr>
      <vt:lpstr>HMAC的安全性</vt:lpstr>
      <vt:lpstr>HMAC的典型应用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第3 章  公钥加密和消息认证</vt:lpstr>
      <vt:lpstr>数字签名问题提出的实际背景</vt:lpstr>
      <vt:lpstr>PowerPoint 演示文稿</vt:lpstr>
      <vt:lpstr>PowerPoint 演示文稿</vt:lpstr>
      <vt:lpstr>数字签名的定义与特征</vt:lpstr>
      <vt:lpstr>数字签名与传统签名的比较</vt:lpstr>
      <vt:lpstr>数字签名在网络安全中的位置</vt:lpstr>
      <vt:lpstr>数字签名在网络安全中的位置</vt:lpstr>
      <vt:lpstr>数字签名的功能</vt:lpstr>
      <vt:lpstr>数字签名的要求</vt:lpstr>
      <vt:lpstr>PowerPoint 演示文稿</vt:lpstr>
      <vt:lpstr>Digital Signature Model</vt:lpstr>
      <vt:lpstr>基于RSA的签名算法  概率签名  salt：随机数。相同私钥对相同消息签名，结果不一样  padding: 0 bit串  MGF：T=T||Hash(X||C)C为计数器  签名：(EM)d mod n   </vt:lpstr>
      <vt:lpstr>数字签名解决方案</vt:lpstr>
      <vt:lpstr>数字签名解决方案小结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njupt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网格计算安全认证研究</dc:title>
  <dc:creator>why</dc:creator>
  <cp:lastModifiedBy>He Gaofeng</cp:lastModifiedBy>
  <cp:revision>1705</cp:revision>
  <dcterms:created xsi:type="dcterms:W3CDTF">2005-11-10T06:00:48Z</dcterms:created>
  <dcterms:modified xsi:type="dcterms:W3CDTF">2025-04-07T01:03:02Z</dcterms:modified>
</cp:coreProperties>
</file>